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33"/>
  </p:notesMasterIdLst>
  <p:sldIdLst>
    <p:sldId id="256" r:id="rId2"/>
    <p:sldId id="257" r:id="rId3"/>
    <p:sldId id="258" r:id="rId4"/>
    <p:sldId id="261" r:id="rId5"/>
    <p:sldId id="262" r:id="rId6"/>
    <p:sldId id="275" r:id="rId7"/>
    <p:sldId id="259" r:id="rId8"/>
    <p:sldId id="260" r:id="rId9"/>
    <p:sldId id="263" r:id="rId10"/>
    <p:sldId id="265" r:id="rId11"/>
    <p:sldId id="282" r:id="rId12"/>
    <p:sldId id="277" r:id="rId13"/>
    <p:sldId id="264" r:id="rId14"/>
    <p:sldId id="266" r:id="rId15"/>
    <p:sldId id="267" r:id="rId16"/>
    <p:sldId id="268" r:id="rId17"/>
    <p:sldId id="269" r:id="rId18"/>
    <p:sldId id="270" r:id="rId19"/>
    <p:sldId id="271" r:id="rId20"/>
    <p:sldId id="272" r:id="rId21"/>
    <p:sldId id="273" r:id="rId22"/>
    <p:sldId id="274" r:id="rId23"/>
    <p:sldId id="278" r:id="rId24"/>
    <p:sldId id="279" r:id="rId25"/>
    <p:sldId id="280" r:id="rId26"/>
    <p:sldId id="283" r:id="rId27"/>
    <p:sldId id="287" r:id="rId28"/>
    <p:sldId id="281" r:id="rId29"/>
    <p:sldId id="284" r:id="rId30"/>
    <p:sldId id="285" r:id="rId31"/>
    <p:sldId id="28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28" autoAdjust="0"/>
  </p:normalViewPr>
  <p:slideViewPr>
    <p:cSldViewPr snapToGrid="0">
      <p:cViewPr varScale="1">
        <p:scale>
          <a:sx n="109" d="100"/>
          <a:sy n="109" d="100"/>
        </p:scale>
        <p:origin x="660" y="108"/>
      </p:cViewPr>
      <p:guideLst>
        <p:guide orient="horz" pos="2160"/>
        <p:guide pos="3840"/>
      </p:guideLst>
    </p:cSldViewPr>
  </p:slideViewPr>
  <p:outlineViewPr>
    <p:cViewPr>
      <p:scale>
        <a:sx n="33" d="100"/>
        <a:sy n="33" d="100"/>
      </p:scale>
      <p:origin x="0" y="24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321232656488004E-2"/>
          <c:y val="2.8306515220831583E-2"/>
          <c:w val="0.92551439640201971"/>
          <c:h val="0.82739214432800201"/>
        </c:manualLayout>
      </c:layout>
      <c:barChart>
        <c:barDir val="col"/>
        <c:grouping val="stacked"/>
        <c:varyColors val="0"/>
        <c:ser>
          <c:idx val="0"/>
          <c:order val="0"/>
          <c:tx>
            <c:strRef>
              <c:f>Лист1!$B$1</c:f>
              <c:strCache>
                <c:ptCount val="1"/>
                <c:pt idx="0">
                  <c:v>Ряд 1</c:v>
                </c:pt>
              </c:strCache>
            </c:strRef>
          </c:tx>
          <c:invertIfNegative val="0"/>
          <c:cat>
            <c:strRef>
              <c:f>Лист1!$A$2:$A$7</c:f>
              <c:strCache>
                <c:ptCount val="6"/>
                <c:pt idx="0">
                  <c:v>მარტი - 24</c:v>
                </c:pt>
                <c:pt idx="1">
                  <c:v>აპრილი - 8</c:v>
                </c:pt>
                <c:pt idx="2">
                  <c:v>მაისი - 5 </c:v>
                </c:pt>
                <c:pt idx="3">
                  <c:v>ივნისი - 5</c:v>
                </c:pt>
                <c:pt idx="4">
                  <c:v>ივლისი - 10</c:v>
                </c:pt>
                <c:pt idx="5">
                  <c:v>აგვისტო - 5</c:v>
                </c:pt>
              </c:strCache>
            </c:strRef>
          </c:cat>
          <c:val>
            <c:numRef>
              <c:f>Лист1!$B$2:$B$7</c:f>
              <c:numCache>
                <c:formatCode>General</c:formatCode>
                <c:ptCount val="6"/>
                <c:pt idx="0">
                  <c:v>24</c:v>
                </c:pt>
                <c:pt idx="1">
                  <c:v>8</c:v>
                </c:pt>
                <c:pt idx="2">
                  <c:v>5</c:v>
                </c:pt>
                <c:pt idx="3">
                  <c:v>5</c:v>
                </c:pt>
                <c:pt idx="4">
                  <c:v>10</c:v>
                </c:pt>
                <c:pt idx="5">
                  <c:v>5</c:v>
                </c:pt>
              </c:numCache>
            </c:numRef>
          </c:val>
          <c:extLst>
            <c:ext xmlns:c16="http://schemas.microsoft.com/office/drawing/2014/chart" uri="{C3380CC4-5D6E-409C-BE32-E72D297353CC}">
              <c16:uniqueId val="{00000000-2618-4216-96C7-C22BCE403456}"/>
            </c:ext>
          </c:extLst>
        </c:ser>
        <c:ser>
          <c:idx val="1"/>
          <c:order val="1"/>
          <c:tx>
            <c:strRef>
              <c:f>Лист1!$C$1</c:f>
              <c:strCache>
                <c:ptCount val="1"/>
                <c:pt idx="0">
                  <c:v>Столбец1</c:v>
                </c:pt>
              </c:strCache>
            </c:strRef>
          </c:tx>
          <c:invertIfNegative val="0"/>
          <c:cat>
            <c:strRef>
              <c:f>Лист1!$A$2:$A$7</c:f>
              <c:strCache>
                <c:ptCount val="6"/>
                <c:pt idx="0">
                  <c:v>მარტი - 24</c:v>
                </c:pt>
                <c:pt idx="1">
                  <c:v>აპრილი - 8</c:v>
                </c:pt>
                <c:pt idx="2">
                  <c:v>მაისი - 5 </c:v>
                </c:pt>
                <c:pt idx="3">
                  <c:v>ივნისი - 5</c:v>
                </c:pt>
                <c:pt idx="4">
                  <c:v>ივლისი - 10</c:v>
                </c:pt>
                <c:pt idx="5">
                  <c:v>აგვისტო - 5</c:v>
                </c:pt>
              </c:strCache>
            </c:strRef>
          </c:cat>
          <c:val>
            <c:numRef>
              <c:f>Лист1!$C$2:$C$7</c:f>
              <c:numCache>
                <c:formatCode>General</c:formatCode>
                <c:ptCount val="6"/>
              </c:numCache>
            </c:numRef>
          </c:val>
          <c:extLst>
            <c:ext xmlns:c16="http://schemas.microsoft.com/office/drawing/2014/chart" uri="{C3380CC4-5D6E-409C-BE32-E72D297353CC}">
              <c16:uniqueId val="{00000001-2618-4216-96C7-C22BCE403456}"/>
            </c:ext>
          </c:extLst>
        </c:ser>
        <c:ser>
          <c:idx val="2"/>
          <c:order val="2"/>
          <c:tx>
            <c:strRef>
              <c:f>Лист1!$D$1</c:f>
              <c:strCache>
                <c:ptCount val="1"/>
                <c:pt idx="0">
                  <c:v>Столбец2</c:v>
                </c:pt>
              </c:strCache>
            </c:strRef>
          </c:tx>
          <c:invertIfNegative val="0"/>
          <c:cat>
            <c:strRef>
              <c:f>Лист1!$A$2:$A$7</c:f>
              <c:strCache>
                <c:ptCount val="6"/>
                <c:pt idx="0">
                  <c:v>მარტი - 24</c:v>
                </c:pt>
                <c:pt idx="1">
                  <c:v>აპრილი - 8</c:v>
                </c:pt>
                <c:pt idx="2">
                  <c:v>მაისი - 5 </c:v>
                </c:pt>
                <c:pt idx="3">
                  <c:v>ივნისი - 5</c:v>
                </c:pt>
                <c:pt idx="4">
                  <c:v>ივლისი - 10</c:v>
                </c:pt>
                <c:pt idx="5">
                  <c:v>აგვისტო - 5</c:v>
                </c:pt>
              </c:strCache>
            </c:strRef>
          </c:cat>
          <c:val>
            <c:numRef>
              <c:f>Лист1!$D$2:$D$7</c:f>
              <c:numCache>
                <c:formatCode>General</c:formatCode>
                <c:ptCount val="6"/>
              </c:numCache>
            </c:numRef>
          </c:val>
          <c:extLst>
            <c:ext xmlns:c16="http://schemas.microsoft.com/office/drawing/2014/chart" uri="{C3380CC4-5D6E-409C-BE32-E72D297353CC}">
              <c16:uniqueId val="{00000002-2618-4216-96C7-C22BCE403456}"/>
            </c:ext>
          </c:extLst>
        </c:ser>
        <c:dLbls>
          <c:showLegendKey val="0"/>
          <c:showVal val="0"/>
          <c:showCatName val="0"/>
          <c:showSerName val="0"/>
          <c:showPercent val="0"/>
          <c:showBubbleSize val="0"/>
        </c:dLbls>
        <c:gapWidth val="150"/>
        <c:overlap val="100"/>
        <c:axId val="32391936"/>
        <c:axId val="32393472"/>
      </c:barChart>
      <c:catAx>
        <c:axId val="32391936"/>
        <c:scaling>
          <c:orientation val="minMax"/>
        </c:scaling>
        <c:delete val="0"/>
        <c:axPos val="b"/>
        <c:numFmt formatCode="General" sourceLinked="0"/>
        <c:majorTickMark val="out"/>
        <c:minorTickMark val="none"/>
        <c:tickLblPos val="nextTo"/>
        <c:crossAx val="32393472"/>
        <c:crosses val="autoZero"/>
        <c:auto val="1"/>
        <c:lblAlgn val="ctr"/>
        <c:lblOffset val="100"/>
        <c:noMultiLvlLbl val="0"/>
      </c:catAx>
      <c:valAx>
        <c:axId val="32393472"/>
        <c:scaling>
          <c:orientation val="minMax"/>
        </c:scaling>
        <c:delete val="0"/>
        <c:axPos val="l"/>
        <c:majorGridlines/>
        <c:numFmt formatCode="General" sourceLinked="1"/>
        <c:majorTickMark val="out"/>
        <c:minorTickMark val="none"/>
        <c:tickLblPos val="nextTo"/>
        <c:crossAx val="32391936"/>
        <c:crosses val="autoZero"/>
        <c:crossBetween val="between"/>
      </c:valAx>
    </c:plotArea>
    <c:plotVisOnly val="1"/>
    <c:dispBlanksAs val="gap"/>
    <c:showDLblsOverMax val="0"/>
  </c:chart>
  <c:txPr>
    <a:bodyPr/>
    <a:lstStyle/>
    <a:p>
      <a:pPr>
        <a:defRPr sz="1800"/>
      </a:pPr>
      <a:endParaRPr lang="ka-G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9174978154795"/>
          <c:y val="5.5139884518273327E-2"/>
          <c:w val="0.89340825021845205"/>
          <c:h val="0.77310740740853301"/>
        </c:manualLayout>
      </c:layout>
      <c:barChart>
        <c:barDir val="col"/>
        <c:grouping val="clustered"/>
        <c:varyColors val="0"/>
        <c:ser>
          <c:idx val="0"/>
          <c:order val="0"/>
          <c:tx>
            <c:strRef>
              <c:f>Лист1!$B$1</c:f>
              <c:strCache>
                <c:ptCount val="1"/>
                <c:pt idx="0">
                  <c:v>Ряд 1</c:v>
                </c:pt>
              </c:strCache>
            </c:strRef>
          </c:tx>
          <c:spPr>
            <a:ln>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Лист1!$A$2:$A$6</c:f>
              <c:strCache>
                <c:ptCount val="5"/>
                <c:pt idx="0">
                  <c:v>სოციალური</c:v>
                </c:pt>
                <c:pt idx="1">
                  <c:v>ჯანდაცვა</c:v>
                </c:pt>
                <c:pt idx="2">
                  <c:v>ჯანდაცვა</c:v>
                </c:pt>
                <c:pt idx="3">
                  <c:v>ჯანდაცვა</c:v>
                </c:pt>
                <c:pt idx="4">
                  <c:v>ჯანდაცვა</c:v>
                </c:pt>
              </c:strCache>
            </c:strRef>
          </c:cat>
          <c:val>
            <c:numRef>
              <c:f>Лист1!$B$2:$B$6</c:f>
              <c:numCache>
                <c:formatCode>General</c:formatCode>
                <c:ptCount val="5"/>
                <c:pt idx="0">
                  <c:v>23</c:v>
                </c:pt>
                <c:pt idx="1">
                  <c:v>8</c:v>
                </c:pt>
                <c:pt idx="2">
                  <c:v>23</c:v>
                </c:pt>
                <c:pt idx="3">
                  <c:v>12</c:v>
                </c:pt>
                <c:pt idx="4">
                  <c:v>6</c:v>
                </c:pt>
              </c:numCache>
            </c:numRef>
          </c:val>
          <c:extLst>
            <c:ext xmlns:c16="http://schemas.microsoft.com/office/drawing/2014/chart" uri="{C3380CC4-5D6E-409C-BE32-E72D297353CC}">
              <c16:uniqueId val="{00000000-FEBA-448D-B1E4-6CA1CEC8F1F0}"/>
            </c:ext>
          </c:extLst>
        </c:ser>
        <c:ser>
          <c:idx val="1"/>
          <c:order val="1"/>
          <c:tx>
            <c:strRef>
              <c:f>Лист1!$C$1</c:f>
              <c:strCache>
                <c:ptCount val="1"/>
                <c:pt idx="0">
                  <c:v>Столбец1</c:v>
                </c:pt>
              </c:strCache>
            </c:strRef>
          </c:tx>
          <c:invertIfNegative val="0"/>
          <c:cat>
            <c:strRef>
              <c:f>Лист1!$A$2:$A$6</c:f>
              <c:strCache>
                <c:ptCount val="5"/>
                <c:pt idx="0">
                  <c:v>სოციალური</c:v>
                </c:pt>
                <c:pt idx="1">
                  <c:v>ჯანდაცვა</c:v>
                </c:pt>
                <c:pt idx="2">
                  <c:v>ჯანდაცვა</c:v>
                </c:pt>
                <c:pt idx="3">
                  <c:v>ჯანდაცვა</c:v>
                </c:pt>
                <c:pt idx="4">
                  <c:v>ჯანდაცვა</c:v>
                </c:pt>
              </c:strCache>
            </c:strRef>
          </c:cat>
          <c:val>
            <c:numRef>
              <c:f>Лист1!$C$2:$C$6</c:f>
              <c:numCache>
                <c:formatCode>General</c:formatCode>
                <c:ptCount val="5"/>
              </c:numCache>
            </c:numRef>
          </c:val>
          <c:extLst>
            <c:ext xmlns:c16="http://schemas.microsoft.com/office/drawing/2014/chart" uri="{C3380CC4-5D6E-409C-BE32-E72D297353CC}">
              <c16:uniqueId val="{00000001-FEBA-448D-B1E4-6CA1CEC8F1F0}"/>
            </c:ext>
          </c:extLst>
        </c:ser>
        <c:ser>
          <c:idx val="2"/>
          <c:order val="2"/>
          <c:tx>
            <c:strRef>
              <c:f>Лист1!$D$1</c:f>
              <c:strCache>
                <c:ptCount val="1"/>
                <c:pt idx="0">
                  <c:v>Столбец2</c:v>
                </c:pt>
              </c:strCache>
            </c:strRef>
          </c:tx>
          <c:invertIfNegative val="0"/>
          <c:cat>
            <c:strRef>
              <c:f>Лист1!$A$2:$A$6</c:f>
              <c:strCache>
                <c:ptCount val="5"/>
                <c:pt idx="0">
                  <c:v>სოციალური</c:v>
                </c:pt>
                <c:pt idx="1">
                  <c:v>ჯანდაცვა</c:v>
                </c:pt>
                <c:pt idx="2">
                  <c:v>ჯანდაცვა</c:v>
                </c:pt>
                <c:pt idx="3">
                  <c:v>ჯანდაცვა</c:v>
                </c:pt>
                <c:pt idx="4">
                  <c:v>ჯანდაცვა</c:v>
                </c:pt>
              </c:strCache>
            </c:strRef>
          </c:cat>
          <c:val>
            <c:numRef>
              <c:f>Лист1!$D$2:$D$6</c:f>
              <c:numCache>
                <c:formatCode>General</c:formatCode>
                <c:ptCount val="5"/>
              </c:numCache>
            </c:numRef>
          </c:val>
          <c:extLst>
            <c:ext xmlns:c16="http://schemas.microsoft.com/office/drawing/2014/chart" uri="{C3380CC4-5D6E-409C-BE32-E72D297353CC}">
              <c16:uniqueId val="{00000002-FEBA-448D-B1E4-6CA1CEC8F1F0}"/>
            </c:ext>
          </c:extLst>
        </c:ser>
        <c:dLbls>
          <c:showLegendKey val="0"/>
          <c:showVal val="0"/>
          <c:showCatName val="0"/>
          <c:showSerName val="0"/>
          <c:showPercent val="0"/>
          <c:showBubbleSize val="0"/>
        </c:dLbls>
        <c:gapWidth val="150"/>
        <c:axId val="33166464"/>
        <c:axId val="33168000"/>
      </c:barChart>
      <c:catAx>
        <c:axId val="33166464"/>
        <c:scaling>
          <c:orientation val="minMax"/>
        </c:scaling>
        <c:delete val="1"/>
        <c:axPos val="b"/>
        <c:numFmt formatCode="General" sourceLinked="0"/>
        <c:majorTickMark val="out"/>
        <c:minorTickMark val="none"/>
        <c:tickLblPos val="nextTo"/>
        <c:crossAx val="33168000"/>
        <c:crosses val="autoZero"/>
        <c:auto val="1"/>
        <c:lblAlgn val="ctr"/>
        <c:lblOffset val="100"/>
        <c:noMultiLvlLbl val="0"/>
      </c:catAx>
      <c:valAx>
        <c:axId val="33168000"/>
        <c:scaling>
          <c:orientation val="minMax"/>
        </c:scaling>
        <c:delete val="0"/>
        <c:axPos val="l"/>
        <c:majorGridlines/>
        <c:numFmt formatCode="General" sourceLinked="1"/>
        <c:majorTickMark val="out"/>
        <c:minorTickMark val="none"/>
        <c:tickLblPos val="nextTo"/>
        <c:crossAx val="33166464"/>
        <c:crosses val="autoZero"/>
        <c:crossBetween val="between"/>
      </c:valAx>
      <c:spPr>
        <a:noFill/>
      </c:spPr>
    </c:plotArea>
    <c:plotVisOnly val="1"/>
    <c:dispBlanksAs val="gap"/>
    <c:showDLblsOverMax val="0"/>
  </c:chart>
  <c:txPr>
    <a:bodyPr/>
    <a:lstStyle/>
    <a:p>
      <a:pPr>
        <a:defRPr sz="1800"/>
      </a:pPr>
      <a:endParaRPr lang="ka-G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Лист1!$A$2:$A$6</c:f>
              <c:strCache>
                <c:ptCount val="5"/>
                <c:pt idx="0">
                  <c:v>სოციალური</c:v>
                </c:pt>
                <c:pt idx="1">
                  <c:v>ჯანდაცვა</c:v>
                </c:pt>
                <c:pt idx="2">
                  <c:v>იურიდიული</c:v>
                </c:pt>
                <c:pt idx="3">
                  <c:v>ინფრასტრუქტურული</c:v>
                </c:pt>
                <c:pt idx="4">
                  <c:v>დასაქმება</c:v>
                </c:pt>
              </c:strCache>
            </c:strRef>
          </c:cat>
          <c:val>
            <c:numRef>
              <c:f>Лист1!$B$2:$B$6</c:f>
              <c:numCache>
                <c:formatCode>General</c:formatCode>
                <c:ptCount val="5"/>
                <c:pt idx="0">
                  <c:v>23</c:v>
                </c:pt>
                <c:pt idx="1">
                  <c:v>8</c:v>
                </c:pt>
                <c:pt idx="2">
                  <c:v>23</c:v>
                </c:pt>
                <c:pt idx="3">
                  <c:v>12</c:v>
                </c:pt>
                <c:pt idx="4">
                  <c:v>6</c:v>
                </c:pt>
              </c:numCache>
            </c:numRef>
          </c:val>
          <c:extLst>
            <c:ext xmlns:c16="http://schemas.microsoft.com/office/drawing/2014/chart" uri="{C3380CC4-5D6E-409C-BE32-E72D297353CC}">
              <c16:uniqueId val="{00000000-DCAD-4E02-BC7C-034BBACADD43}"/>
            </c:ext>
          </c:extLst>
        </c:ser>
        <c:dLbls>
          <c:showLegendKey val="0"/>
          <c:showVal val="0"/>
          <c:showCatName val="0"/>
          <c:showSerName val="0"/>
          <c:showPercent val="1"/>
          <c:showBubbleSize val="0"/>
          <c:showLeaderLines val="0"/>
        </c:dLbls>
        <c:firstSliceAng val="0"/>
      </c:pieChart>
    </c:plotArea>
    <c:legend>
      <c:legendPos val="t"/>
      <c:layout>
        <c:manualLayout>
          <c:xMode val="edge"/>
          <c:yMode val="edge"/>
          <c:x val="0"/>
          <c:y val="0"/>
          <c:w val="0.88916838786393826"/>
          <c:h val="0.2676537867509165"/>
        </c:manualLayout>
      </c:layout>
      <c:overlay val="0"/>
    </c:legend>
    <c:plotVisOnly val="1"/>
    <c:dispBlanksAs val="zero"/>
    <c:showDLblsOverMax val="0"/>
  </c:chart>
  <c:txPr>
    <a:bodyPr/>
    <a:lstStyle/>
    <a:p>
      <a:pPr>
        <a:defRPr sz="1800"/>
      </a:pPr>
      <a:endParaRPr lang="ka-G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A3659-1AB9-44C6-9689-401D3B16BD85}" type="datetimeFigureOut">
              <a:rPr lang="ru-RU" smtClean="0"/>
              <a:pPr/>
              <a:t>22.12.2017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6FBAF-5B25-469F-8260-594831AFA25B}" type="slidenum">
              <a:rPr lang="ru-RU" smtClean="0"/>
              <a:pPr/>
              <a:t>‹#›</a:t>
            </a:fld>
            <a:endParaRPr lang="ru-RU"/>
          </a:p>
        </p:txBody>
      </p:sp>
    </p:spTree>
    <p:extLst>
      <p:ext uri="{BB962C8B-B14F-4D97-AF65-F5344CB8AC3E}">
        <p14:creationId xmlns:p14="http://schemas.microsoft.com/office/powerpoint/2010/main" val="384802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F6FBAF-5B25-469F-8260-594831AFA25B}" type="slidenum">
              <a:rPr lang="ru-RU" smtClean="0"/>
              <a:pPr/>
              <a:t>2</a:t>
            </a:fld>
            <a:endParaRPr lang="ru-RU"/>
          </a:p>
        </p:txBody>
      </p:sp>
    </p:spTree>
    <p:extLst>
      <p:ext uri="{BB962C8B-B14F-4D97-AF65-F5344CB8AC3E}">
        <p14:creationId xmlns:p14="http://schemas.microsoft.com/office/powerpoint/2010/main" val="16082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F6FBAF-5B25-469F-8260-594831AFA25B}" type="slidenum">
              <a:rPr lang="ru-RU" smtClean="0"/>
              <a:pPr/>
              <a:t>13</a:t>
            </a:fld>
            <a:endParaRPr lang="ru-RU"/>
          </a:p>
        </p:txBody>
      </p:sp>
    </p:spTree>
    <p:extLst>
      <p:ext uri="{BB962C8B-B14F-4D97-AF65-F5344CB8AC3E}">
        <p14:creationId xmlns:p14="http://schemas.microsoft.com/office/powerpoint/2010/main" val="226180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F6FBAF-5B25-469F-8260-594831AFA25B}"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27355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87916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39215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337186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404004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224610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4043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15366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31340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234920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009C1D-3B0A-4864-9982-F1DA7FD8249F}" type="datetimeFigureOut">
              <a:rPr lang="ru-RU" smtClean="0"/>
              <a:pPr/>
              <a:t>22.12.2017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77D4F-609B-475A-9C7F-7BA7F0DEBC6D}" type="slidenum">
              <a:rPr lang="ru-RU" smtClean="0"/>
              <a:pPr/>
              <a:t>‹#›</a:t>
            </a:fld>
            <a:endParaRPr lang="ru-RU"/>
          </a:p>
        </p:txBody>
      </p:sp>
    </p:spTree>
    <p:extLst>
      <p:ext uri="{BB962C8B-B14F-4D97-AF65-F5344CB8AC3E}">
        <p14:creationId xmlns:p14="http://schemas.microsoft.com/office/powerpoint/2010/main" val="279544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09C1D-3B0A-4864-9982-F1DA7FD8249F}" type="datetimeFigureOut">
              <a:rPr lang="ru-RU" smtClean="0"/>
              <a:pPr/>
              <a:t>22.12.2017</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77D4F-609B-475A-9C7F-7BA7F0DEBC6D}" type="slidenum">
              <a:rPr lang="ru-RU" smtClean="0"/>
              <a:pPr/>
              <a:t>‹#›</a:t>
            </a:fld>
            <a:endParaRPr lang="ru-RU"/>
          </a:p>
        </p:txBody>
      </p:sp>
    </p:spTree>
    <p:extLst>
      <p:ext uri="{BB962C8B-B14F-4D97-AF65-F5344CB8AC3E}">
        <p14:creationId xmlns:p14="http://schemas.microsoft.com/office/powerpoint/2010/main" val="21008365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facebook.com/GDIliaVerdzadze/photos/pcb.1829538250644145/1829537253977578/?type=3" TargetMode="Externa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7885" y="739293"/>
            <a:ext cx="8534400" cy="1507067"/>
          </a:xfrm>
        </p:spPr>
        <p:txBody>
          <a:bodyPr>
            <a:normAutofit/>
          </a:bodyPr>
          <a:lstStyle/>
          <a:p>
            <a:pPr algn="ctr"/>
            <a:r>
              <a:rPr lang="ka-GE" b="1" dirty="0" smtClean="0">
                <a:solidFill>
                  <a:srgbClr val="1D2129"/>
                </a:solidFill>
                <a:latin typeface="Helvetica" panose="020B0604020202020204" pitchFamily="34" charset="0"/>
              </a:rPr>
              <a:t>აჭარის არ </a:t>
            </a:r>
            <a:r>
              <a:rPr lang="ka-GE" b="1" dirty="0">
                <a:solidFill>
                  <a:srgbClr val="1D2129"/>
                </a:solidFill>
                <a:latin typeface="Helvetica" panose="020B0604020202020204" pitchFamily="34" charset="0"/>
              </a:rPr>
              <a:t>უმაღლესი საბჭოს </a:t>
            </a:r>
            <a:r>
              <a:rPr lang="ka-GE" b="1" dirty="0" smtClean="0">
                <a:solidFill>
                  <a:srgbClr val="1D2129"/>
                </a:solidFill>
                <a:latin typeface="Helvetica" panose="020B0604020202020204" pitchFamily="34" charset="0"/>
              </a:rPr>
              <a:t>წევრი </a:t>
            </a:r>
            <a:r>
              <a:rPr lang="ka-GE" b="1" dirty="0">
                <a:solidFill>
                  <a:srgbClr val="1D2129"/>
                </a:solidFill>
                <a:latin typeface="Helvetica" panose="020B0604020202020204" pitchFamily="34" charset="0"/>
              </a:rPr>
              <a:t>– ილია </a:t>
            </a:r>
            <a:r>
              <a:rPr lang="ka-GE" b="1" dirty="0" smtClean="0">
                <a:solidFill>
                  <a:srgbClr val="1D2129"/>
                </a:solidFill>
                <a:latin typeface="Helvetica" panose="020B0604020202020204" pitchFamily="34" charset="0"/>
              </a:rPr>
              <a:t>ვერძაძ</a:t>
            </a:r>
            <a:r>
              <a:rPr lang="ka-GE" b="1" dirty="0">
                <a:solidFill>
                  <a:srgbClr val="1D2129"/>
                </a:solidFill>
                <a:latin typeface="Helvetica" panose="020B0604020202020204" pitchFamily="34" charset="0"/>
              </a:rPr>
              <a:t>ე</a:t>
            </a:r>
            <a:endParaRPr lang="ru-RU" b="1" dirty="0"/>
          </a:p>
        </p:txBody>
      </p:sp>
      <p:sp>
        <p:nvSpPr>
          <p:cNvPr id="3" name="Подзаголовок 2"/>
          <p:cNvSpPr>
            <a:spLocks noGrp="1"/>
          </p:cNvSpPr>
          <p:nvPr>
            <p:ph sz="half" idx="1"/>
          </p:nvPr>
        </p:nvSpPr>
        <p:spPr>
          <a:xfrm>
            <a:off x="3399703" y="2326600"/>
            <a:ext cx="5070764" cy="1399370"/>
          </a:xfrm>
        </p:spPr>
        <p:txBody>
          <a:bodyPr>
            <a:normAutofit/>
          </a:bodyPr>
          <a:lstStyle/>
          <a:p>
            <a:pPr algn="ctr"/>
            <a:r>
              <a:rPr lang="ka-GE" sz="3200" b="1" dirty="0" smtClean="0">
                <a:solidFill>
                  <a:schemeClr val="accent1"/>
                </a:solidFill>
              </a:rPr>
              <a:t>    ერთი წლის ანგარიში ამომრჩეველს</a:t>
            </a:r>
            <a:endParaRPr lang="ru-RU" sz="3200" b="1" dirty="0">
              <a:solidFill>
                <a:schemeClr val="accent1"/>
              </a:solidFill>
            </a:endParaRP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3095" y="3947748"/>
            <a:ext cx="3315553" cy="2457683"/>
          </a:xfrm>
        </p:spPr>
      </p:pic>
    </p:spTree>
    <p:extLst>
      <p:ext uri="{BB962C8B-B14F-4D97-AF65-F5344CB8AC3E}">
        <p14:creationId xmlns:p14="http://schemas.microsoft.com/office/powerpoint/2010/main" val="3212854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8457" y="3628572"/>
            <a:ext cx="7910285" cy="2365828"/>
          </a:xfrm>
        </p:spPr>
        <p:txBody>
          <a:bodyPr>
            <a:noAutofit/>
          </a:bodyPr>
          <a:lstStyle/>
          <a:p>
            <a:pPr algn="ctr"/>
            <a:r>
              <a:rPr lang="ka-GE" sz="2800" b="1" dirty="0" smtClean="0"/>
              <a:t>წარმომადგენლობის გახსნის დღიდან დღემდე, სულ შემოსულია მოქალაქეთა </a:t>
            </a:r>
            <a:r>
              <a:rPr lang="ka-GE" sz="2800" b="1" dirty="0" smtClean="0">
                <a:solidFill>
                  <a:srgbClr val="0070C0"/>
                </a:solidFill>
              </a:rPr>
              <a:t>73</a:t>
            </a:r>
            <a:r>
              <a:rPr lang="ka-GE" sz="2800" b="1" dirty="0" smtClean="0"/>
              <a:t> </a:t>
            </a:r>
            <a:r>
              <a:rPr lang="ka-GE" sz="2800" b="1" dirty="0" smtClean="0">
                <a:solidFill>
                  <a:srgbClr val="0070C0"/>
                </a:solidFill>
              </a:rPr>
              <a:t>განცხადება</a:t>
            </a:r>
            <a:r>
              <a:rPr lang="ka-GE" sz="2800" b="1" dirty="0" smtClean="0"/>
              <a:t>, ამ დროისთვის </a:t>
            </a:r>
            <a:r>
              <a:rPr lang="ka-GE" sz="2800" b="1" dirty="0" smtClean="0">
                <a:solidFill>
                  <a:srgbClr val="0070C0"/>
                </a:solidFill>
              </a:rPr>
              <a:t>64</a:t>
            </a:r>
            <a:r>
              <a:rPr lang="ka-GE" sz="2800" b="1" dirty="0" smtClean="0"/>
              <a:t> საკითხი უკვე დასრულებულია, ხოლო დარჩენილ საკითხებთან დაკავშირებით მიმდინარეობს საქმისწარმოება.</a:t>
            </a:r>
            <a:endParaRPr lang="ru-RU" sz="2800" b="1"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3200" y="541865"/>
            <a:ext cx="3773713" cy="2565400"/>
          </a:xfrm>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8157029" y="550682"/>
            <a:ext cx="3759201" cy="2556583"/>
          </a:xfr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086" y="541865"/>
            <a:ext cx="3831770" cy="2565400"/>
          </a:xfrm>
          <a:prstGeom prst="rect">
            <a:avLst/>
          </a:prstGeom>
        </p:spPr>
      </p:pic>
    </p:spTree>
    <p:extLst>
      <p:ext uri="{BB962C8B-B14F-4D97-AF65-F5344CB8AC3E}">
        <p14:creationId xmlns:p14="http://schemas.microsoft.com/office/powerpoint/2010/main" val="2818075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121144" y="437103"/>
            <a:ext cx="8001000" cy="1109272"/>
          </a:xfrm>
        </p:spPr>
        <p:txBody>
          <a:bodyPr>
            <a:normAutofit/>
          </a:bodyPr>
          <a:lstStyle/>
          <a:p>
            <a:pPr algn="ctr"/>
            <a:r>
              <a:rPr lang="ka-GE" sz="3200" b="1" dirty="0" smtClean="0">
                <a:solidFill>
                  <a:schemeClr val="accent1">
                    <a:lumMod val="50000"/>
                  </a:schemeClr>
                </a:solidFill>
              </a:rPr>
              <a:t>წარმომადგენლობაში შემოსული განცხადებები </a:t>
            </a:r>
            <a:r>
              <a:rPr lang="ka-GE" sz="3200" b="1" dirty="0" smtClean="0">
                <a:solidFill>
                  <a:srgbClr val="0070C0"/>
                </a:solidFill>
              </a:rPr>
              <a:t>თვეების</a:t>
            </a:r>
            <a:r>
              <a:rPr lang="ka-GE" sz="3200" b="1" dirty="0" smtClean="0">
                <a:solidFill>
                  <a:schemeClr val="accent1">
                    <a:lumMod val="50000"/>
                  </a:schemeClr>
                </a:solidFill>
              </a:rPr>
              <a:t> მიხედვით</a:t>
            </a:r>
            <a:endParaRPr lang="ru-RU" sz="3200" b="1" dirty="0">
              <a:solidFill>
                <a:schemeClr val="accent1">
                  <a:lumMod val="50000"/>
                </a:schemeClr>
              </a:solidFill>
            </a:endParaRPr>
          </a:p>
        </p:txBody>
      </p:sp>
      <p:graphicFrame>
        <p:nvGraphicFramePr>
          <p:cNvPr id="7" name="Содержимое 6"/>
          <p:cNvGraphicFramePr>
            <a:graphicFrameLocks noGrp="1"/>
          </p:cNvGraphicFramePr>
          <p:nvPr>
            <p:ph sz="half" idx="4294967295"/>
            <p:extLst>
              <p:ext uri="{D42A27DB-BD31-4B8C-83A1-F6EECF244321}">
                <p14:modId xmlns:p14="http://schemas.microsoft.com/office/powerpoint/2010/main" val="2490257454"/>
              </p:ext>
            </p:extLst>
          </p:nvPr>
        </p:nvGraphicFramePr>
        <p:xfrm>
          <a:off x="906308" y="1643835"/>
          <a:ext cx="10133013" cy="49514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17051" y="0"/>
            <a:ext cx="9656336" cy="987988"/>
          </a:xfrm>
        </p:spPr>
        <p:txBody>
          <a:bodyPr/>
          <a:lstStyle/>
          <a:p>
            <a:pPr algn="ctr"/>
            <a:r>
              <a:rPr lang="ka-GE" b="1" dirty="0" smtClean="0">
                <a:solidFill>
                  <a:schemeClr val="bg1"/>
                </a:solidFill>
              </a:rPr>
              <a:t>წარმომადგენლობაში შემოსული განცხადებები პრობლემატური საკითხების მიხედვით</a:t>
            </a:r>
            <a:endParaRPr lang="ru-RU" b="1" dirty="0">
              <a:solidFill>
                <a:schemeClr val="bg1"/>
              </a:solidFill>
            </a:endParaRPr>
          </a:p>
        </p:txBody>
      </p:sp>
      <p:graphicFrame>
        <p:nvGraphicFramePr>
          <p:cNvPr id="7" name="Объект 6"/>
          <p:cNvGraphicFramePr>
            <a:graphicFrameLocks noGrp="1"/>
          </p:cNvGraphicFramePr>
          <p:nvPr>
            <p:ph sz="half" idx="2"/>
            <p:extLst>
              <p:ext uri="{D42A27DB-BD31-4B8C-83A1-F6EECF244321}">
                <p14:modId xmlns:p14="http://schemas.microsoft.com/office/powerpoint/2010/main" val="2522782752"/>
              </p:ext>
            </p:extLst>
          </p:nvPr>
        </p:nvGraphicFramePr>
        <p:xfrm>
          <a:off x="299405" y="3413910"/>
          <a:ext cx="5595691" cy="3290341"/>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5"/>
          <p:cNvSpPr>
            <a:spLocks noGrp="1"/>
          </p:cNvSpPr>
          <p:nvPr>
            <p:ph sz="quarter" idx="4"/>
          </p:nvPr>
        </p:nvSpPr>
        <p:spPr>
          <a:xfrm>
            <a:off x="239844" y="1011513"/>
            <a:ext cx="5291578" cy="3030538"/>
          </a:xfrm>
        </p:spPr>
        <p:txBody>
          <a:bodyPr>
            <a:normAutofit/>
          </a:bodyPr>
          <a:lstStyle/>
          <a:p>
            <a:r>
              <a:rPr lang="ka-GE" sz="2400" b="1" dirty="0" smtClean="0"/>
              <a:t>სოციალური – 23 განცხადება;</a:t>
            </a:r>
          </a:p>
          <a:p>
            <a:r>
              <a:rPr lang="ka-GE" sz="2400" b="1" dirty="0" smtClean="0"/>
              <a:t>ჯანდაცვა - 8 განცხადება;</a:t>
            </a:r>
          </a:p>
          <a:p>
            <a:r>
              <a:rPr lang="ka-GE" sz="2400" b="1" dirty="0" smtClean="0"/>
              <a:t>იურიდიული კონსულტაცია –23;</a:t>
            </a:r>
          </a:p>
          <a:p>
            <a:r>
              <a:rPr lang="ka-GE" sz="2400" b="1" dirty="0" smtClean="0"/>
              <a:t>ინფრასტრუქტურა – 12;</a:t>
            </a:r>
          </a:p>
          <a:p>
            <a:r>
              <a:rPr lang="ka-GE" sz="2400" b="1" dirty="0" smtClean="0"/>
              <a:t>დასაქმება – 6 განცხადება.</a:t>
            </a:r>
            <a:endParaRPr lang="ru-RU" sz="2400" b="1" dirty="0"/>
          </a:p>
        </p:txBody>
      </p:sp>
      <p:graphicFrame>
        <p:nvGraphicFramePr>
          <p:cNvPr id="5" name="Диаграмма 4"/>
          <p:cNvGraphicFramePr/>
          <p:nvPr>
            <p:extLst>
              <p:ext uri="{D42A27DB-BD31-4B8C-83A1-F6EECF244321}">
                <p14:modId xmlns:p14="http://schemas.microsoft.com/office/powerpoint/2010/main" val="3893446374"/>
              </p:ext>
            </p:extLst>
          </p:nvPr>
        </p:nvGraphicFramePr>
        <p:xfrm>
          <a:off x="5741233" y="1175178"/>
          <a:ext cx="6190937" cy="5390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3768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449" y="206533"/>
            <a:ext cx="4818774" cy="2986372"/>
          </a:xfrm>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977" y="284813"/>
            <a:ext cx="5111645" cy="2908092"/>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60" y="3432749"/>
            <a:ext cx="4826832" cy="3043002"/>
          </a:xfrm>
          <a:prstGeom prst="rect">
            <a:avLst/>
          </a:prstGeom>
        </p:spPr>
      </p:pic>
      <p:pic>
        <p:nvPicPr>
          <p:cNvPr id="1026" name="Picture 2" descr="C:\Documents and Settings\User\Рабочий стол\20229296_1903112739953362_1653479892071255239_n.jpg"/>
          <p:cNvPicPr>
            <a:picLocks noChangeAspect="1" noChangeArrowheads="1"/>
          </p:cNvPicPr>
          <p:nvPr/>
        </p:nvPicPr>
        <p:blipFill>
          <a:blip r:embed="rId6"/>
          <a:srcRect/>
          <a:stretch>
            <a:fillRect/>
          </a:stretch>
        </p:blipFill>
        <p:spPr bwMode="auto">
          <a:xfrm>
            <a:off x="6145967" y="3402767"/>
            <a:ext cx="5126636" cy="3072985"/>
          </a:xfrm>
          <a:prstGeom prst="rect">
            <a:avLst/>
          </a:prstGeom>
          <a:noFill/>
        </p:spPr>
      </p:pic>
    </p:spTree>
    <p:extLst>
      <p:ext uri="{BB962C8B-B14F-4D97-AF65-F5344CB8AC3E}">
        <p14:creationId xmlns:p14="http://schemas.microsoft.com/office/powerpoint/2010/main" val="47522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906" y="4140106"/>
            <a:ext cx="10578874" cy="1782180"/>
          </a:xfrm>
        </p:spPr>
        <p:txBody>
          <a:bodyPr>
            <a:noAutofit/>
          </a:bodyPr>
          <a:lstStyle/>
          <a:p>
            <a:pPr algn="ctr"/>
            <a:r>
              <a:rPr lang="ka-GE" sz="3600" dirty="0" smtClean="0"/>
              <a:t> </a:t>
            </a:r>
            <a:r>
              <a:rPr lang="ka-GE" sz="3600" dirty="0" smtClean="0">
                <a:solidFill>
                  <a:srgbClr val="0070C0"/>
                </a:solidFill>
              </a:rPr>
              <a:t>ილია ვერძაძის წამომადგენლობა</a:t>
            </a:r>
            <a:r>
              <a:rPr lang="ka-GE" sz="3600" dirty="0" smtClean="0"/>
              <a:t>, მოქალაქეების დახმარების მიზნით აქტიურად თანამშრომლობს ბათუმის მერიასთან, სოციალური მომსახურეობის სააგენტოსა და სხვა სამსახურებთან.  </a:t>
            </a:r>
            <a:endParaRPr lang="ru-RU" sz="36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6976" y="409626"/>
            <a:ext cx="4976361" cy="3226481"/>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73619" y="409627"/>
            <a:ext cx="5243616" cy="3226481"/>
          </a:xfrm>
        </p:spPr>
      </p:pic>
    </p:spTree>
    <p:extLst>
      <p:ext uri="{BB962C8B-B14F-4D97-AF65-F5344CB8AC3E}">
        <p14:creationId xmlns:p14="http://schemas.microsoft.com/office/powerpoint/2010/main" val="4263336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554" y="1229989"/>
            <a:ext cx="3539446" cy="3754705"/>
          </a:xfrm>
        </p:spPr>
        <p:txBody>
          <a:bodyPr>
            <a:noAutofit/>
          </a:bodyPr>
          <a:lstStyle/>
          <a:p>
            <a:r>
              <a:rPr lang="ka-GE" sz="2800" dirty="0" smtClean="0"/>
              <a:t>ფრაქციის თავმჯდომარის რანგში, ილია ვერძაძე რეგულარულად ატარებს </a:t>
            </a:r>
            <a:r>
              <a:rPr lang="ka-GE" sz="2800" dirty="0"/>
              <a:t>სამუშაო </a:t>
            </a:r>
            <a:r>
              <a:rPr lang="ka-GE" sz="2800" dirty="0" smtClean="0"/>
              <a:t> თათბირებს </a:t>
            </a:r>
            <a:r>
              <a:rPr lang="ka-GE" sz="2800" dirty="0" smtClean="0">
                <a:solidFill>
                  <a:srgbClr val="0070C0"/>
                </a:solidFill>
              </a:rPr>
              <a:t>ფრაქციის </a:t>
            </a:r>
            <a:r>
              <a:rPr lang="ka-GE" sz="2800" dirty="0">
                <a:solidFill>
                  <a:srgbClr val="0070C0"/>
                </a:solidFill>
              </a:rPr>
              <a:t>აპარატის თანამშრომლებთან</a:t>
            </a:r>
            <a:r>
              <a:rPr lang="ka-GE" sz="2800" dirty="0"/>
              <a:t>.</a:t>
            </a:r>
            <a:endParaRPr lang="ru-RU" sz="28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1" y="3327390"/>
            <a:ext cx="4093028" cy="269724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1" y="287862"/>
            <a:ext cx="4093028" cy="260048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9430" y="3327391"/>
            <a:ext cx="3882570" cy="2697243"/>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430" y="287862"/>
            <a:ext cx="3882570" cy="2600481"/>
          </a:xfrm>
          <a:prstGeom prst="rect">
            <a:avLst/>
          </a:prstGeom>
        </p:spPr>
      </p:pic>
    </p:spTree>
    <p:extLst>
      <p:ext uri="{BB962C8B-B14F-4D97-AF65-F5344CB8AC3E}">
        <p14:creationId xmlns:p14="http://schemas.microsoft.com/office/powerpoint/2010/main" val="110551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143" y="3541486"/>
            <a:ext cx="11057845" cy="2641600"/>
          </a:xfrm>
        </p:spPr>
        <p:txBody>
          <a:bodyPr>
            <a:normAutofit fontScale="90000"/>
          </a:bodyPr>
          <a:lstStyle/>
          <a:p>
            <a:r>
              <a:rPr lang="ka-GE" sz="2800" b="1" dirty="0" smtClean="0"/>
              <a:t> ბათუმის </a:t>
            </a:r>
            <a:r>
              <a:rPr lang="ka-GE" sz="2800" b="1" dirty="0"/>
              <a:t>მაჟორიტარები საქართველოს პარლამენტსა და აჭარის არ უმაღლეს საბჭოში, ნუკრი ბეჟანიძე და ილია ვერძაძე წინასაახალწლოდ ბათუმში </a:t>
            </a:r>
            <a:r>
              <a:rPr lang="ka-GE" sz="2800" b="1" dirty="0" smtClean="0"/>
              <a:t>მცხოვრებ </a:t>
            </a:r>
            <a:r>
              <a:rPr lang="ka-GE" sz="2800" b="1" dirty="0" smtClean="0">
                <a:solidFill>
                  <a:srgbClr val="0070C0"/>
                </a:solidFill>
              </a:rPr>
              <a:t>სოციალურად </a:t>
            </a:r>
            <a:r>
              <a:rPr lang="ka-GE" sz="2800" b="1" dirty="0">
                <a:solidFill>
                  <a:srgbClr val="0070C0"/>
                </a:solidFill>
              </a:rPr>
              <a:t>დაუცველ </a:t>
            </a:r>
            <a:r>
              <a:rPr lang="ka-GE" sz="2800" b="1" dirty="0" smtClean="0">
                <a:solidFill>
                  <a:srgbClr val="0070C0"/>
                </a:solidFill>
              </a:rPr>
              <a:t>ოჯახებს </a:t>
            </a:r>
            <a:r>
              <a:rPr lang="ka-GE" sz="2800" b="1" dirty="0">
                <a:solidFill>
                  <a:srgbClr val="0070C0"/>
                </a:solidFill>
              </a:rPr>
              <a:t>ეწვივნენ და დამდეგი 2017 წელი </a:t>
            </a:r>
            <a:r>
              <a:rPr lang="ka-GE" sz="2800" b="1" dirty="0"/>
              <a:t>მიულოცეს. დეპუტატებმა უმწეოებს ტკბილეული და საახალწლო საჩუქრები გადასცენ.</a:t>
            </a:r>
            <a:endParaRPr lang="ru-RU" sz="2800" b="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819"/>
            <a:ext cx="3889829" cy="293800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458" y="443819"/>
            <a:ext cx="4063999" cy="2938009"/>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086" y="443819"/>
            <a:ext cx="3976915" cy="2938009"/>
          </a:xfrm>
          <a:prstGeom prst="rect">
            <a:avLst/>
          </a:prstGeom>
        </p:spPr>
      </p:pic>
    </p:spTree>
    <p:extLst>
      <p:ext uri="{BB962C8B-B14F-4D97-AF65-F5344CB8AC3E}">
        <p14:creationId xmlns:p14="http://schemas.microsoft.com/office/powerpoint/2010/main" val="701585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72" y="763650"/>
            <a:ext cx="4162741" cy="4428835"/>
          </a:xfrm>
        </p:spPr>
        <p:txBody>
          <a:bodyPr>
            <a:noAutofit/>
          </a:bodyPr>
          <a:lstStyle/>
          <a:p>
            <a:r>
              <a:rPr lang="ka-GE" sz="2800" b="1" dirty="0" smtClean="0">
                <a:latin typeface="Helvetica" panose="020B0604020202020204" pitchFamily="34" charset="0"/>
              </a:rPr>
              <a:t> 22 თებერვალს ილია </a:t>
            </a:r>
            <a:r>
              <a:rPr lang="ka-GE" sz="2800" b="1" dirty="0">
                <a:latin typeface="Helvetica" panose="020B0604020202020204" pitchFamily="34" charset="0"/>
              </a:rPr>
              <a:t>ვერძაძე ბათუმელების პრობლემებსა და შეხედულებებს </a:t>
            </a:r>
            <a:r>
              <a:rPr lang="ka-GE" sz="2800" b="1" dirty="0">
                <a:solidFill>
                  <a:srgbClr val="92D050"/>
                </a:solidFill>
                <a:latin typeface="Helvetica" panose="020B0604020202020204" pitchFamily="34" charset="0"/>
              </a:rPr>
              <a:t>მუნიციპალურ ტრანსპორტში </a:t>
            </a:r>
            <a:r>
              <a:rPr lang="ka-GE" sz="2800" b="1" dirty="0">
                <a:latin typeface="Helvetica" panose="020B0604020202020204" pitchFamily="34" charset="0"/>
              </a:rPr>
              <a:t>მგზავრობის დროს გაეცნო. </a:t>
            </a:r>
            <a:endParaRPr lang="ru-RU" sz="2800" b="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5" y="0"/>
            <a:ext cx="4405745" cy="685800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755" y="3526971"/>
            <a:ext cx="3055560" cy="3331029"/>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755" y="68284"/>
            <a:ext cx="3055560" cy="3360716"/>
          </a:xfrm>
          <a:prstGeom prst="rect">
            <a:avLst/>
          </a:prstGeom>
        </p:spPr>
      </p:pic>
    </p:spTree>
    <p:extLst>
      <p:ext uri="{BB962C8B-B14F-4D97-AF65-F5344CB8AC3E}">
        <p14:creationId xmlns:p14="http://schemas.microsoft.com/office/powerpoint/2010/main" val="188411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965" y="5532302"/>
            <a:ext cx="11115902" cy="2140857"/>
          </a:xfrm>
        </p:spPr>
        <p:txBody>
          <a:bodyPr>
            <a:normAutofit/>
          </a:bodyPr>
          <a:lstStyle/>
          <a:p>
            <a:r>
              <a:rPr lang="ka-GE" sz="2400" b="1" dirty="0" smtClean="0">
                <a:solidFill>
                  <a:srgbClr val="1D2129"/>
                </a:solidFill>
                <a:latin typeface="inherit"/>
              </a:rPr>
              <a:t>აჭარის </a:t>
            </a:r>
            <a:r>
              <a:rPr lang="ka-GE" sz="2400" b="1" dirty="0">
                <a:solidFill>
                  <a:srgbClr val="1D2129"/>
                </a:solidFill>
                <a:latin typeface="inherit"/>
              </a:rPr>
              <a:t>უმაღლეს </a:t>
            </a:r>
            <a:r>
              <a:rPr lang="ka-GE" sz="2400" b="1" dirty="0" smtClean="0">
                <a:solidFill>
                  <a:srgbClr val="1D2129"/>
                </a:solidFill>
                <a:latin typeface="inherit"/>
              </a:rPr>
              <a:t>საბჭოს წევრმა </a:t>
            </a:r>
            <a:r>
              <a:rPr lang="ka-GE" sz="2400" b="1" dirty="0">
                <a:solidFill>
                  <a:srgbClr val="1D2129"/>
                </a:solidFill>
                <a:latin typeface="inherit"/>
              </a:rPr>
              <a:t>ილია ვერძაძემ, აჭარის პროფკავშირების გაერთიანების თანამშრომლებთან ერთად </a:t>
            </a:r>
            <a:r>
              <a:rPr lang="ka-GE" sz="2400" b="1" dirty="0">
                <a:solidFill>
                  <a:srgbClr val="92D050"/>
                </a:solidFill>
                <a:latin typeface="inherit"/>
              </a:rPr>
              <a:t>8 მარტი </a:t>
            </a:r>
            <a:r>
              <a:rPr lang="ka-GE" sz="2400" b="1" dirty="0">
                <a:solidFill>
                  <a:srgbClr val="1D2129"/>
                </a:solidFill>
                <a:latin typeface="inherit"/>
              </a:rPr>
              <a:t>რეგიონში დასაქმებულ ქალბატონებს მიულოცა.</a:t>
            </a:r>
            <a:r>
              <a:rPr lang="ka-GE" sz="2400" dirty="0">
                <a:solidFill>
                  <a:srgbClr val="1D2129"/>
                </a:solidFill>
                <a:latin typeface="inherit"/>
              </a:rPr>
              <a:t/>
            </a:r>
            <a:br>
              <a:rPr lang="ka-GE" sz="2400" dirty="0">
                <a:solidFill>
                  <a:srgbClr val="1D2129"/>
                </a:solidFill>
                <a:latin typeface="inherit"/>
              </a:rPr>
            </a:br>
            <a:r>
              <a:rPr lang="ka-GE" sz="2400" dirty="0">
                <a:solidFill>
                  <a:srgbClr val="365899"/>
                </a:solidFill>
                <a:latin typeface="inherit"/>
                <a:hlinkClick r:id="rId2"/>
              </a:rPr>
              <a:t/>
            </a:r>
            <a:br>
              <a:rPr lang="ka-GE" sz="2400" dirty="0">
                <a:solidFill>
                  <a:srgbClr val="365899"/>
                </a:solidFill>
                <a:latin typeface="inherit"/>
                <a:hlinkClick r:id="rId2"/>
              </a:rPr>
            </a:br>
            <a:endParaRPr lang="ru-RU" sz="24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61685"/>
            <a:ext cx="4818744" cy="258717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200" y="2739570"/>
            <a:ext cx="4818744" cy="2862943"/>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525" y="2739570"/>
            <a:ext cx="4701611" cy="2862943"/>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526" y="81643"/>
            <a:ext cx="4701610" cy="2587171"/>
          </a:xfrm>
          <a:prstGeom prst="rect">
            <a:avLst/>
          </a:prstGeom>
        </p:spPr>
      </p:pic>
    </p:spTree>
    <p:extLst>
      <p:ext uri="{BB962C8B-B14F-4D97-AF65-F5344CB8AC3E}">
        <p14:creationId xmlns:p14="http://schemas.microsoft.com/office/powerpoint/2010/main" val="4123228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4520" y="501485"/>
            <a:ext cx="10059988" cy="1840897"/>
          </a:xfrm>
        </p:spPr>
        <p:txBody>
          <a:bodyPr>
            <a:normAutofit/>
          </a:bodyPr>
          <a:lstStyle/>
          <a:p>
            <a:pPr algn="ctr"/>
            <a:r>
              <a:rPr lang="ka-GE" sz="3200" b="1" dirty="0"/>
              <a:t>ილია </a:t>
            </a:r>
            <a:r>
              <a:rPr lang="ka-GE" sz="3200" b="1" dirty="0" smtClean="0"/>
              <a:t>ვერძაძე – ბათუმი, 11-12 მარტს განვითარებული მოვლენები.</a:t>
            </a:r>
            <a:endParaRPr lang="ru-RU" sz="3200" b="1"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2635227"/>
            <a:ext cx="5386388" cy="3030583"/>
          </a:xfrm>
        </p:spPr>
      </p:pic>
      <p:pic>
        <p:nvPicPr>
          <p:cNvPr id="6" name="Объект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92838" y="2634335"/>
            <a:ext cx="5389562" cy="3032368"/>
          </a:xfrm>
        </p:spPr>
      </p:pic>
    </p:spTree>
    <p:extLst>
      <p:ext uri="{BB962C8B-B14F-4D97-AF65-F5344CB8AC3E}">
        <p14:creationId xmlns:p14="http://schemas.microsoft.com/office/powerpoint/2010/main" val="97189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92945" y="534993"/>
            <a:ext cx="10205462" cy="2248667"/>
          </a:xfrm>
        </p:spPr>
        <p:txBody>
          <a:bodyPr>
            <a:normAutofit/>
          </a:bodyPr>
          <a:lstStyle/>
          <a:p>
            <a:pPr marL="0" indent="0" algn="ctr">
              <a:buNone/>
            </a:pPr>
            <a:r>
              <a:rPr lang="ka-GE" sz="3200" b="1" dirty="0" smtClean="0">
                <a:solidFill>
                  <a:schemeClr val="tx1"/>
                </a:solidFill>
              </a:rPr>
              <a:t> </a:t>
            </a:r>
            <a:r>
              <a:rPr lang="ka-GE" sz="3200" b="1" dirty="0">
                <a:solidFill>
                  <a:schemeClr val="tx1"/>
                </a:solidFill>
                <a:latin typeface="Helvetica" panose="020B0604020202020204" pitchFamily="34" charset="0"/>
              </a:rPr>
              <a:t> ფრაქცია "ქართული </a:t>
            </a:r>
            <a:r>
              <a:rPr lang="ka-GE" sz="3200" b="1" dirty="0" smtClean="0">
                <a:solidFill>
                  <a:schemeClr val="tx1"/>
                </a:solidFill>
                <a:latin typeface="Helvetica" panose="020B0604020202020204" pitchFamily="34" charset="0"/>
              </a:rPr>
              <a:t>ოცნება-მაჟორიტარების"</a:t>
            </a:r>
            <a:r>
              <a:rPr lang="en-US" sz="3200" b="1" dirty="0" smtClean="0">
                <a:solidFill>
                  <a:schemeClr val="tx1"/>
                </a:solidFill>
                <a:latin typeface="Helvetica" panose="020B0604020202020204" pitchFamily="34" charset="0"/>
              </a:rPr>
              <a:t> </a:t>
            </a:r>
            <a:r>
              <a:rPr lang="ka-GE" sz="3200" b="1" dirty="0" smtClean="0">
                <a:solidFill>
                  <a:schemeClr val="tx1"/>
                </a:solidFill>
                <a:latin typeface="Helvetica" panose="020B0604020202020204" pitchFamily="34" charset="0"/>
              </a:rPr>
              <a:t>თავმჯდომარის რანგში ილია ვერძაძემ გამართა </a:t>
            </a:r>
            <a:r>
              <a:rPr lang="ka-GE" sz="3200" b="1" dirty="0" smtClean="0">
                <a:solidFill>
                  <a:srgbClr val="0070C0"/>
                </a:solidFill>
                <a:latin typeface="Helvetica" panose="020B0604020202020204" pitchFamily="34" charset="0"/>
              </a:rPr>
              <a:t>ფრაქციის ხუთი სხდომა </a:t>
            </a:r>
            <a:r>
              <a:rPr lang="ka-GE" sz="3200" b="1" dirty="0" smtClean="0">
                <a:solidFill>
                  <a:schemeClr val="tx1"/>
                </a:solidFill>
                <a:latin typeface="Helvetica" panose="020B0604020202020204" pitchFamily="34" charset="0"/>
              </a:rPr>
              <a:t>სხვადასხვა პოლიტიკურ საკითხებთან დაკავშირებით.</a:t>
            </a:r>
            <a:endParaRPr lang="ru-RU" sz="3200" b="1" dirty="0">
              <a:solidFill>
                <a:schemeClr val="tx1"/>
              </a:solidFill>
            </a:endParaRP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27563" y="3283527"/>
            <a:ext cx="7431033" cy="2056751"/>
          </a:xfrm>
        </p:spPr>
      </p:pic>
    </p:spTree>
    <p:extLst>
      <p:ext uri="{BB962C8B-B14F-4D97-AF65-F5344CB8AC3E}">
        <p14:creationId xmlns:p14="http://schemas.microsoft.com/office/powerpoint/2010/main" val="384772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4618" y="3920838"/>
            <a:ext cx="9492672" cy="1887056"/>
          </a:xfrm>
        </p:spPr>
        <p:txBody>
          <a:bodyPr>
            <a:noAutofit/>
          </a:bodyPr>
          <a:lstStyle/>
          <a:p>
            <a:pPr algn="ctr"/>
            <a:r>
              <a:rPr lang="ka-GE" sz="3600" dirty="0" smtClean="0">
                <a:solidFill>
                  <a:srgbClr val="1D2129"/>
                </a:solidFill>
                <a:latin typeface="Helvetica" panose="020B0604020202020204" pitchFamily="34" charset="0"/>
              </a:rPr>
              <a:t>პირველ აპრილს </a:t>
            </a:r>
            <a:r>
              <a:rPr lang="ka-GE" sz="3600" dirty="0">
                <a:solidFill>
                  <a:srgbClr val="1D2129"/>
                </a:solidFill>
                <a:latin typeface="Helvetica" panose="020B0604020202020204" pitchFamily="34" charset="0"/>
              </a:rPr>
              <a:t>ილია ვერძაძე ქ. ბათუმში </a:t>
            </a:r>
            <a:r>
              <a:rPr lang="ka-GE" sz="3600" dirty="0">
                <a:solidFill>
                  <a:srgbClr val="0070C0"/>
                </a:solidFill>
                <a:latin typeface="Helvetica" panose="020B0604020202020204" pitchFamily="34" charset="0"/>
              </a:rPr>
              <a:t>ვ. ფშაველას 51 ნომერში </a:t>
            </a:r>
            <a:r>
              <a:rPr lang="ka-GE" sz="3600" dirty="0">
                <a:solidFill>
                  <a:srgbClr val="1D2129"/>
                </a:solidFill>
                <a:latin typeface="Helvetica" panose="020B0604020202020204" pitchFamily="34" charset="0"/>
              </a:rPr>
              <a:t>მცხოვრებ მოსახლეობას შეხვდა და მათი პრობლემები მოისმინა.</a:t>
            </a:r>
            <a:endParaRPr lang="ru-RU" sz="36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319" y="625907"/>
            <a:ext cx="4040717" cy="3030538"/>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61184" y="625906"/>
            <a:ext cx="3940707" cy="3030536"/>
          </a:xfr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039" y="625904"/>
            <a:ext cx="3765125" cy="3030537"/>
          </a:xfrm>
          <a:prstGeom prst="rect">
            <a:avLst/>
          </a:prstGeom>
        </p:spPr>
      </p:pic>
    </p:spTree>
    <p:extLst>
      <p:ext uri="{BB962C8B-B14F-4D97-AF65-F5344CB8AC3E}">
        <p14:creationId xmlns:p14="http://schemas.microsoft.com/office/powerpoint/2010/main" val="2144101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165" y="2385829"/>
            <a:ext cx="3551962" cy="1941177"/>
          </a:xfrm>
        </p:spPr>
        <p:txBody>
          <a:bodyPr>
            <a:noAutofit/>
          </a:bodyPr>
          <a:lstStyle/>
          <a:p>
            <a:r>
              <a:rPr lang="ka-GE" sz="3200" b="1" dirty="0" smtClean="0">
                <a:solidFill>
                  <a:srgbClr val="1D2129"/>
                </a:solidFill>
                <a:latin typeface="Helvetica" panose="020B0604020202020204" pitchFamily="34" charset="0"/>
              </a:rPr>
              <a:t>12 მაისს ილია </a:t>
            </a:r>
            <a:r>
              <a:rPr lang="ka-GE" sz="3200" b="1" dirty="0">
                <a:solidFill>
                  <a:srgbClr val="1D2129"/>
                </a:solidFill>
                <a:latin typeface="Helvetica" panose="020B0604020202020204" pitchFamily="34" charset="0"/>
              </a:rPr>
              <a:t>ვერძაძე, საქართველოს პარლამენტის წევრ - ნუკრი ბეჟანიძესთან ერთად ქ. ბათუმში მიმდინარე სარეაბილიტაციო სამუშაოებს გაეცნო.</a:t>
            </a:r>
            <a:endParaRPr lang="ru-RU" sz="3200" b="1"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3526551"/>
            <a:ext cx="5386388" cy="3029843"/>
          </a:xfr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46185"/>
            <a:ext cx="5357446" cy="3081932"/>
          </a:xfrm>
          <a:prstGeom prst="rect">
            <a:avLst/>
          </a:prstGeom>
        </p:spPr>
      </p:pic>
    </p:spTree>
    <p:extLst>
      <p:ext uri="{BB962C8B-B14F-4D97-AF65-F5344CB8AC3E}">
        <p14:creationId xmlns:p14="http://schemas.microsoft.com/office/powerpoint/2010/main" val="44138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983" y="4300112"/>
            <a:ext cx="10454844" cy="2273686"/>
          </a:xfrm>
        </p:spPr>
        <p:txBody>
          <a:bodyPr>
            <a:normAutofit/>
          </a:bodyPr>
          <a:lstStyle/>
          <a:p>
            <a:pPr algn="ctr"/>
            <a:r>
              <a:rPr lang="ka-GE" sz="2800" dirty="0">
                <a:latin typeface="Helvetica" panose="020B0604020202020204" pitchFamily="34" charset="0"/>
              </a:rPr>
              <a:t>ილია ვერძაძე, საქართველოს პარლამენტის წევრ ნუკრი ბეჟანიძესა და მერის წარმომადგენელთან ერთად, ბათუმში მ. </a:t>
            </a:r>
            <a:r>
              <a:rPr lang="ka-GE" sz="2800" dirty="0">
                <a:solidFill>
                  <a:srgbClr val="0070C0"/>
                </a:solidFill>
                <a:latin typeface="Helvetica" panose="020B0604020202020204" pitchFamily="34" charset="0"/>
              </a:rPr>
              <a:t>ვარშანიძის ქუჩაზე </a:t>
            </a:r>
            <a:r>
              <a:rPr lang="ka-GE" sz="2800" dirty="0">
                <a:latin typeface="Helvetica" panose="020B0604020202020204" pitchFamily="34" charset="0"/>
              </a:rPr>
              <a:t>მცხოვრებ მოსახლეობას შეხვდა, სადაც დაისვა კონკრეტული პრობლემატური საკითხები, რომელთა </a:t>
            </a:r>
            <a:r>
              <a:rPr lang="ka-GE" sz="2800" dirty="0" smtClean="0">
                <a:latin typeface="Helvetica" panose="020B0604020202020204" pitchFamily="34" charset="0"/>
              </a:rPr>
              <a:t>მოსაგვარებლად კონკრეტული ნაბიჯები უკვე გადაიდგა.</a:t>
            </a:r>
            <a:endParaRPr lang="ru-RU" sz="28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0853" y="826653"/>
            <a:ext cx="4464820" cy="3260437"/>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94764" y="826654"/>
            <a:ext cx="4530435" cy="3260436"/>
          </a:xfrm>
        </p:spPr>
      </p:pic>
    </p:spTree>
    <p:extLst>
      <p:ext uri="{BB962C8B-B14F-4D97-AF65-F5344CB8AC3E}">
        <p14:creationId xmlns:p14="http://schemas.microsoft.com/office/powerpoint/2010/main" val="387094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72080" y="190005"/>
            <a:ext cx="9656336" cy="1638795"/>
          </a:xfrm>
        </p:spPr>
        <p:txBody>
          <a:bodyPr>
            <a:normAutofit/>
          </a:bodyPr>
          <a:lstStyle/>
          <a:p>
            <a:pPr algn="ctr"/>
            <a:r>
              <a:rPr lang="ka-GE" dirty="0" smtClean="0">
                <a:solidFill>
                  <a:schemeClr val="bg1"/>
                </a:solidFill>
              </a:rPr>
              <a:t>2017 წლის 4 </a:t>
            </a:r>
            <a:r>
              <a:rPr lang="ka-GE" dirty="0">
                <a:solidFill>
                  <a:schemeClr val="bg1"/>
                </a:solidFill>
              </a:rPr>
              <a:t>ივლისს ილია ვერძაძე შპს "ბათუმის </a:t>
            </a:r>
            <a:r>
              <a:rPr lang="ka-GE" dirty="0" smtClean="0">
                <a:solidFill>
                  <a:schemeClr val="bg1"/>
                </a:solidFill>
              </a:rPr>
              <a:t>ავტონტრანსპორ</a:t>
            </a:r>
            <a:r>
              <a:rPr lang="ka-GE" dirty="0" smtClean="0"/>
              <a:t> 04 ივლისს </a:t>
            </a:r>
            <a:r>
              <a:rPr lang="ka-GE" dirty="0"/>
              <a:t>ილია ვერძაძე შპს </a:t>
            </a:r>
            <a:r>
              <a:rPr lang="ka-GE" dirty="0">
                <a:solidFill>
                  <a:srgbClr val="0070C0"/>
                </a:solidFill>
              </a:rPr>
              <a:t>"ბათუმის </a:t>
            </a:r>
            <a:r>
              <a:rPr lang="ka-GE" dirty="0" smtClean="0">
                <a:solidFill>
                  <a:srgbClr val="0070C0"/>
                </a:solidFill>
              </a:rPr>
              <a:t>ავტონტრანსპორტში</a:t>
            </a:r>
            <a:r>
              <a:rPr lang="ka-GE" dirty="0">
                <a:solidFill>
                  <a:srgbClr val="0070C0"/>
                </a:solidFill>
              </a:rPr>
              <a:t>" </a:t>
            </a:r>
            <a:r>
              <a:rPr lang="ka-GE" dirty="0"/>
              <a:t>დასაქმებულ მძღოლებსა და კონდუქტორებს შეხვდა.</a:t>
            </a:r>
            <a:r>
              <a:rPr lang="ka-GE" dirty="0" smtClean="0">
                <a:solidFill>
                  <a:schemeClr val="bg1"/>
                </a:solidFill>
              </a:rPr>
              <a:t>ტ</a:t>
            </a:r>
            <a:r>
              <a:rPr lang="ka-GE" dirty="0">
                <a:solidFill>
                  <a:schemeClr val="bg1"/>
                </a:solidFill>
              </a:rPr>
              <a:t>"-ში დასაქმებულ მძღოლებსა და კონდუქტორებს შეხვდა.</a:t>
            </a:r>
            <a:endParaRPr lang="ru-RU" dirty="0">
              <a:solidFill>
                <a:schemeClr val="bg1"/>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9309" y="2543907"/>
            <a:ext cx="5415675" cy="3992563"/>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71847" y="2555631"/>
            <a:ext cx="5404338" cy="3997568"/>
          </a:xfrm>
        </p:spPr>
      </p:pic>
    </p:spTree>
    <p:extLst>
      <p:ext uri="{BB962C8B-B14F-4D97-AF65-F5344CB8AC3E}">
        <p14:creationId xmlns:p14="http://schemas.microsoft.com/office/powerpoint/2010/main" val="48966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2442" y="525981"/>
            <a:ext cx="9834465" cy="1246175"/>
          </a:xfrm>
        </p:spPr>
        <p:txBody>
          <a:bodyPr/>
          <a:lstStyle/>
          <a:p>
            <a:pPr algn="ctr"/>
            <a:r>
              <a:rPr lang="ka-GE" b="1" dirty="0" smtClean="0">
                <a:solidFill>
                  <a:srgbClr val="1D2129"/>
                </a:solidFill>
                <a:latin typeface="Helvetica"/>
              </a:rPr>
              <a:t>11 ივლისს ბათუმში</a:t>
            </a:r>
            <a:r>
              <a:rPr lang="ka-GE" b="1" dirty="0">
                <a:solidFill>
                  <a:srgbClr val="1D2129"/>
                </a:solidFill>
                <a:latin typeface="Helvetica"/>
              </a:rPr>
              <a:t>, სასტუმრო "შერატონ"-ში </a:t>
            </a:r>
            <a:r>
              <a:rPr lang="ka-GE" b="1" dirty="0">
                <a:solidFill>
                  <a:srgbClr val="0070C0"/>
                </a:solidFill>
                <a:latin typeface="Helvetica"/>
              </a:rPr>
              <a:t>სოციალური პარტნიორობის სამმხრივი კომისიის</a:t>
            </a:r>
            <a:r>
              <a:rPr lang="ka-GE" b="1" dirty="0">
                <a:solidFill>
                  <a:srgbClr val="1D2129"/>
                </a:solidFill>
                <a:latin typeface="Helvetica"/>
              </a:rPr>
              <a:t> სხდომა </a:t>
            </a:r>
            <a:r>
              <a:rPr lang="ka-GE" b="1" dirty="0" smtClean="0">
                <a:solidFill>
                  <a:srgbClr val="1D2129"/>
                </a:solidFill>
                <a:latin typeface="Helvetica"/>
              </a:rPr>
              <a:t>ჩატარდა, </a:t>
            </a:r>
            <a:r>
              <a:rPr lang="ka-GE" b="1" dirty="0">
                <a:solidFill>
                  <a:srgbClr val="1D2129"/>
                </a:solidFill>
                <a:latin typeface="Helvetica"/>
              </a:rPr>
              <a:t>რომელსაც აჭარის უმაღლესი საბჭოს წევრი ილია ვერძაძე </a:t>
            </a:r>
            <a:r>
              <a:rPr lang="ka-GE" b="1" dirty="0" smtClean="0">
                <a:solidFill>
                  <a:srgbClr val="1D2129"/>
                </a:solidFill>
                <a:latin typeface="Helvetica"/>
              </a:rPr>
              <a:t>დაესწრო.</a:t>
            </a:r>
            <a:endParaRPr lang="ru-RU" b="1"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8602" y="2174875"/>
            <a:ext cx="5268384" cy="3951288"/>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3427" y="2174875"/>
            <a:ext cx="5268384" cy="3951288"/>
          </a:xfrm>
        </p:spPr>
      </p:pic>
    </p:spTree>
    <p:extLst>
      <p:ext uri="{BB962C8B-B14F-4D97-AF65-F5344CB8AC3E}">
        <p14:creationId xmlns:p14="http://schemas.microsoft.com/office/powerpoint/2010/main" val="3429571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8789" y="0"/>
            <a:ext cx="8534400" cy="2938072"/>
          </a:xfrm>
        </p:spPr>
        <p:txBody>
          <a:bodyPr>
            <a:normAutofit/>
          </a:bodyPr>
          <a:lstStyle/>
          <a:p>
            <a:pPr algn="ctr"/>
            <a:r>
              <a:rPr lang="ka-GE" sz="2400" b="1" dirty="0" smtClean="0">
                <a:solidFill>
                  <a:schemeClr val="accent1">
                    <a:lumMod val="50000"/>
                  </a:schemeClr>
                </a:solidFill>
              </a:rPr>
              <a:t>უმაღლესი საბჭოს წევრი ილია ვერძაძე, ფრაქცია "ქართული ოცნება-მაჟორიტარები"-ს აპარატის თანამშრომლებთან ერთად, ბათუმში </a:t>
            </a:r>
            <a:r>
              <a:rPr lang="ka-GE" sz="2400" b="1" dirty="0" smtClean="0">
                <a:solidFill>
                  <a:srgbClr val="0070C0"/>
                </a:solidFill>
              </a:rPr>
              <a:t>ჯავახიშვილის ქუჩის ნომერ 70–სა და 70ა-ში</a:t>
            </a:r>
            <a:r>
              <a:rPr lang="ka-GE" sz="2400" b="1" dirty="0" smtClean="0">
                <a:solidFill>
                  <a:schemeClr val="accent1">
                    <a:lumMod val="50000"/>
                  </a:schemeClr>
                </a:solidFill>
              </a:rPr>
              <a:t> მცხოვრებ მოსახლეობას შეხვდა.</a:t>
            </a:r>
            <a:endParaRPr lang="ru-RU" sz="2400" b="1" dirty="0">
              <a:solidFill>
                <a:schemeClr val="accent1">
                  <a:lumMod val="50000"/>
                </a:schemeClr>
              </a:solidFill>
            </a:endParaRPr>
          </a:p>
        </p:txBody>
      </p:sp>
      <p:pic>
        <p:nvPicPr>
          <p:cNvPr id="7" name="Содержимое 6" descr="20292630_1905772949687341_7986770683238957421_n.jpg"/>
          <p:cNvPicPr>
            <a:picLocks noGrp="1" noChangeAspect="1"/>
          </p:cNvPicPr>
          <p:nvPr>
            <p:ph sz="half" idx="2"/>
          </p:nvPr>
        </p:nvPicPr>
        <p:blipFill>
          <a:blip r:embed="rId2"/>
          <a:stretch>
            <a:fillRect/>
          </a:stretch>
        </p:blipFill>
        <p:spPr>
          <a:xfrm>
            <a:off x="609600" y="2635597"/>
            <a:ext cx="5386388" cy="3029843"/>
          </a:xfrm>
        </p:spPr>
      </p:pic>
      <p:pic>
        <p:nvPicPr>
          <p:cNvPr id="8" name="Содержимое 7" descr="20294132_1905772943020675_8408267689454637235_n.jpg"/>
          <p:cNvPicPr>
            <a:picLocks noGrp="1" noChangeAspect="1"/>
          </p:cNvPicPr>
          <p:nvPr>
            <p:ph sz="quarter" idx="4"/>
          </p:nvPr>
        </p:nvPicPr>
        <p:blipFill>
          <a:blip r:embed="rId3"/>
          <a:stretch>
            <a:fillRect/>
          </a:stretch>
        </p:blipFill>
        <p:spPr>
          <a:xfrm>
            <a:off x="6192838" y="2634705"/>
            <a:ext cx="5389562" cy="303162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778" y="290086"/>
            <a:ext cx="9272971" cy="1749107"/>
          </a:xfrm>
        </p:spPr>
        <p:txBody>
          <a:bodyPr>
            <a:noAutofit/>
          </a:bodyPr>
          <a:lstStyle/>
          <a:p>
            <a:pPr algn="ctr"/>
            <a:r>
              <a:rPr lang="ka-GE" sz="2400" b="1" dirty="0" smtClean="0">
                <a:solidFill>
                  <a:schemeClr val="accent1">
                    <a:lumMod val="50000"/>
                  </a:schemeClr>
                </a:solidFill>
              </a:rPr>
              <a:t>30 ივლისს, აჭარის ავტონომიური რესპუბლიკის უმაღლესი საბჭოს წევრებმა ვლადიმერ მგალობლიშვილმა და ილია ვერძაძემ აჭარის მთავრობის წარმომადგენლებთან ერთად  ბათუმში, პარლამენტის წევრ ფატი ხალვაშის ინიციატივით გამართულ </a:t>
            </a:r>
            <a:r>
              <a:rPr lang="ka-GE" sz="2400" b="1" dirty="0" smtClean="0">
                <a:solidFill>
                  <a:srgbClr val="0070C0"/>
                </a:solidFill>
              </a:rPr>
              <a:t>მარათონულ გარბენში </a:t>
            </a:r>
            <a:r>
              <a:rPr lang="ka-GE" sz="2400" b="1" dirty="0" smtClean="0">
                <a:solidFill>
                  <a:schemeClr val="accent1">
                    <a:lumMod val="50000"/>
                  </a:schemeClr>
                </a:solidFill>
              </a:rPr>
              <a:t>მიიღეს მონაწილეობა.</a:t>
            </a:r>
            <a:endParaRPr lang="ru-RU" sz="2400" b="1" dirty="0">
              <a:solidFill>
                <a:schemeClr val="accent1">
                  <a:lumMod val="50000"/>
                </a:schemeClr>
              </a:solidFill>
            </a:endParaRPr>
          </a:p>
        </p:txBody>
      </p:sp>
      <p:pic>
        <p:nvPicPr>
          <p:cNvPr id="8" name="Рисунок 7" descr="18838944_1468944396498441_5093703855499465669_n.jpg"/>
          <p:cNvPicPr>
            <a:picLocks noChangeAspect="1"/>
          </p:cNvPicPr>
          <p:nvPr/>
        </p:nvPicPr>
        <p:blipFill>
          <a:blip r:embed="rId3"/>
          <a:stretch>
            <a:fillRect/>
          </a:stretch>
        </p:blipFill>
        <p:spPr>
          <a:xfrm>
            <a:off x="399835" y="2158585"/>
            <a:ext cx="5566249" cy="3657600"/>
          </a:xfrm>
          <a:prstGeom prst="rect">
            <a:avLst/>
          </a:prstGeom>
        </p:spPr>
      </p:pic>
      <p:pic>
        <p:nvPicPr>
          <p:cNvPr id="9" name="Рисунок 8" descr="20374345_1468944253165122_5890558456163864694_n.jpg"/>
          <p:cNvPicPr>
            <a:picLocks noChangeAspect="1"/>
          </p:cNvPicPr>
          <p:nvPr/>
        </p:nvPicPr>
        <p:blipFill>
          <a:blip r:embed="rId4"/>
          <a:stretch>
            <a:fillRect/>
          </a:stretch>
        </p:blipFill>
        <p:spPr>
          <a:xfrm>
            <a:off x="6115988" y="2158584"/>
            <a:ext cx="5651292" cy="3657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0392"/>
            <a:ext cx="10972800" cy="1270450"/>
          </a:xfrm>
        </p:spPr>
        <p:txBody>
          <a:bodyPr>
            <a:noAutofit/>
          </a:bodyPr>
          <a:lstStyle/>
          <a:p>
            <a:r>
              <a:rPr lang="ka-GE" sz="2000" b="1" dirty="0"/>
              <a:t>16 აგვისტოს, აჭარის </a:t>
            </a:r>
            <a:r>
              <a:rPr lang="ka-GE" sz="2000" b="1" dirty="0" smtClean="0"/>
              <a:t>არ უმაღლესი </a:t>
            </a:r>
            <a:r>
              <a:rPr lang="ka-GE" sz="2000" b="1" dirty="0"/>
              <a:t>საბჭოს თავმჯდომარემ დავით გაბაიძემ და ფრაქცია „ქართული ოცნება-მაჟორიტარების“ თავმჯდომარემ ილია ვერძაძემ, აჭარის </a:t>
            </a:r>
            <a:r>
              <a:rPr lang="ka-GE" sz="2000" b="1" dirty="0" smtClean="0"/>
              <a:t>არ უმაღლეს </a:t>
            </a:r>
            <a:r>
              <a:rPr lang="ka-GE" sz="2000" b="1" dirty="0"/>
              <a:t>საბჭოში, </a:t>
            </a:r>
            <a:r>
              <a:rPr lang="ka-GE" sz="2000" b="1" dirty="0">
                <a:solidFill>
                  <a:srgbClr val="0070C0"/>
                </a:solidFill>
              </a:rPr>
              <a:t>ქვემო სილეზიის ახალგაზრდული პარლამენტის წარმომადგენლებს </a:t>
            </a:r>
            <a:r>
              <a:rPr lang="ka-GE" sz="2000" b="1" dirty="0"/>
              <a:t>უმასპინძლეს.</a:t>
            </a:r>
            <a:endParaRPr lang="ru-RU" sz="2000" b="1"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418" y="1626773"/>
            <a:ext cx="5389295" cy="3590925"/>
          </a:xfrm>
        </p:spPr>
      </p:pic>
      <p:pic>
        <p:nvPicPr>
          <p:cNvPr id="1026" name="Picture 2" descr="C:\Users\user\Desktop\20863376_1485231091536438_5044438430124531674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85" y="1642683"/>
            <a:ext cx="5737252" cy="358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88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754" y="224853"/>
            <a:ext cx="10855954" cy="2354224"/>
          </a:xfrm>
        </p:spPr>
        <p:txBody>
          <a:bodyPr>
            <a:noAutofit/>
          </a:bodyPr>
          <a:lstStyle/>
          <a:p>
            <a:pPr algn="ctr"/>
            <a:r>
              <a:rPr lang="ka-GE" sz="2800" b="1" dirty="0" smtClean="0">
                <a:solidFill>
                  <a:schemeClr val="accent1">
                    <a:lumMod val="50000"/>
                  </a:schemeClr>
                </a:solidFill>
              </a:rPr>
              <a:t>04 სექტემბერს ილია ვერძაძე ბათუმში </a:t>
            </a:r>
            <a:r>
              <a:rPr lang="ka-GE" sz="2800" b="1" dirty="0" smtClean="0">
                <a:solidFill>
                  <a:srgbClr val="0070C0"/>
                </a:solidFill>
              </a:rPr>
              <a:t>ქუთაისის ქუჩაზე </a:t>
            </a:r>
            <a:r>
              <a:rPr lang="ka-GE" sz="2800" b="1" dirty="0" smtClean="0">
                <a:solidFill>
                  <a:schemeClr val="accent1">
                    <a:lumMod val="50000"/>
                  </a:schemeClr>
                </a:solidFill>
              </a:rPr>
              <a:t>მცხოვრებ მოსახლეობას შეხვდა და ძველ ბათუმში არსებული პრობლემები მოისმინა.</a:t>
            </a:r>
            <a:endParaRPr lang="ru-RU" sz="2800" b="1" dirty="0">
              <a:solidFill>
                <a:schemeClr val="accent1">
                  <a:lumMod val="50000"/>
                </a:schemeClr>
              </a:solidFill>
            </a:endParaRPr>
          </a:p>
        </p:txBody>
      </p:sp>
      <p:pic>
        <p:nvPicPr>
          <p:cNvPr id="7" name="Содержимое 6" descr="20525761_1907415686189734_7886406449397825359_n.jpg"/>
          <p:cNvPicPr>
            <a:picLocks noGrp="1" noChangeAspect="1"/>
          </p:cNvPicPr>
          <p:nvPr>
            <p:ph sz="half" idx="2"/>
          </p:nvPr>
        </p:nvPicPr>
        <p:blipFill>
          <a:blip r:embed="rId2"/>
          <a:stretch>
            <a:fillRect/>
          </a:stretch>
        </p:blipFill>
        <p:spPr>
          <a:xfrm>
            <a:off x="644770" y="2590800"/>
            <a:ext cx="5386388" cy="3309101"/>
          </a:xfrm>
        </p:spPr>
      </p:pic>
      <p:pic>
        <p:nvPicPr>
          <p:cNvPr id="8" name="Содержимое 7" descr="20375991_1907415689523067_8758195637461808513_n.jpg"/>
          <p:cNvPicPr>
            <a:picLocks noGrp="1" noChangeAspect="1"/>
          </p:cNvPicPr>
          <p:nvPr>
            <p:ph sz="quarter" idx="4"/>
          </p:nvPr>
        </p:nvPicPr>
        <p:blipFill>
          <a:blip r:embed="rId3"/>
          <a:stretch>
            <a:fillRect/>
          </a:stretch>
        </p:blipFill>
        <p:spPr>
          <a:xfrm>
            <a:off x="6350449" y="2590801"/>
            <a:ext cx="5051684" cy="330590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390039"/>
          </a:xfrm>
        </p:spPr>
        <p:txBody>
          <a:bodyPr>
            <a:noAutofit/>
          </a:bodyPr>
          <a:lstStyle/>
          <a:p>
            <a:r>
              <a:rPr lang="ka-GE" sz="2400" b="1" dirty="0" smtClean="0">
                <a:solidFill>
                  <a:schemeClr val="tx2"/>
                </a:solidFill>
              </a:rPr>
              <a:t>ამა წლის დეკემბერში აჭარის </a:t>
            </a:r>
            <a:r>
              <a:rPr lang="ka-GE" sz="2400" b="1" dirty="0">
                <a:solidFill>
                  <a:schemeClr val="tx2"/>
                </a:solidFill>
              </a:rPr>
              <a:t>ავტონომიური რესპუბლიკის უმაღლესი საბჭოს თავმჯდომარე და დელეგაციის </a:t>
            </a:r>
            <a:r>
              <a:rPr lang="ka-GE" sz="2400" b="1" dirty="0" smtClean="0">
                <a:solidFill>
                  <a:schemeClr val="tx2"/>
                </a:solidFill>
              </a:rPr>
              <a:t>წევრები</a:t>
            </a:r>
            <a:r>
              <a:rPr lang="en-US" sz="2400" b="1" dirty="0" smtClean="0">
                <a:solidFill>
                  <a:schemeClr val="tx2"/>
                </a:solidFill>
              </a:rPr>
              <a:t>, </a:t>
            </a:r>
            <a:r>
              <a:rPr lang="ka-GE" sz="2400" b="1" dirty="0" smtClean="0">
                <a:solidFill>
                  <a:schemeClr val="tx2"/>
                </a:solidFill>
              </a:rPr>
              <a:t>მათ შორის </a:t>
            </a:r>
            <a:r>
              <a:rPr lang="ka-GE" sz="2400" b="1" dirty="0">
                <a:solidFill>
                  <a:schemeClr val="tx2"/>
                </a:solidFill>
              </a:rPr>
              <a:t>ილია </a:t>
            </a:r>
            <a:r>
              <a:rPr lang="ka-GE" sz="2400" b="1" dirty="0" smtClean="0">
                <a:solidFill>
                  <a:schemeClr val="tx2"/>
                </a:solidFill>
              </a:rPr>
              <a:t>ვერძაძე </a:t>
            </a:r>
            <a:r>
              <a:rPr lang="ka-GE" sz="2400" b="1" dirty="0">
                <a:solidFill>
                  <a:schemeClr val="tx2"/>
                </a:solidFill>
              </a:rPr>
              <a:t>ოფიციალური ვიზიტით </a:t>
            </a:r>
            <a:r>
              <a:rPr lang="ka-GE" sz="2400" b="1" dirty="0">
                <a:solidFill>
                  <a:srgbClr val="0070C0"/>
                </a:solidFill>
              </a:rPr>
              <a:t>პოლონეთში, ქვემო სილეზიაში </a:t>
            </a:r>
            <a:r>
              <a:rPr lang="ka-GE" sz="2400" b="1" dirty="0">
                <a:solidFill>
                  <a:schemeClr val="tx2"/>
                </a:solidFill>
              </a:rPr>
              <a:t>იმყოფებოდნენ.</a:t>
            </a:r>
            <a:endParaRPr lang="ru-RU" sz="2400" b="1" dirty="0">
              <a:solidFill>
                <a:schemeClr val="tx2"/>
              </a:solidFill>
            </a:endParaRPr>
          </a:p>
        </p:txBody>
      </p:sp>
      <p:pic>
        <p:nvPicPr>
          <p:cNvPr id="1031" name="Picture 7" descr="C:\Users\User\Desktop\25353886_1969393053325330_109071868411379986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446" y="2198794"/>
            <a:ext cx="5756518" cy="38456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25152002_1969393173325318_202678129248825017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60" y="2198794"/>
            <a:ext cx="5504355" cy="384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83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8887" y="178025"/>
            <a:ext cx="7883237" cy="1776234"/>
          </a:xfrm>
        </p:spPr>
        <p:txBody>
          <a:bodyPr>
            <a:normAutofit/>
          </a:bodyPr>
          <a:lstStyle/>
          <a:p>
            <a:pPr algn="ctr"/>
            <a:r>
              <a:rPr lang="ka-GE" sz="2000" b="1" dirty="0"/>
              <a:t>27 დეკემბერს გაიმართა </a:t>
            </a:r>
            <a:r>
              <a:rPr lang="ka-GE" sz="2000" b="1"/>
              <a:t>ფრაქცია </a:t>
            </a:r>
            <a:r>
              <a:rPr lang="ka-GE" sz="2000" b="1" smtClean="0"/>
              <a:t>„ქართული </a:t>
            </a:r>
            <a:r>
              <a:rPr lang="ka-GE" sz="2000" b="1" dirty="0"/>
              <a:t>ოცნება </a:t>
            </a:r>
            <a:r>
              <a:rPr lang="ka-GE" sz="2000" b="1"/>
              <a:t>- </a:t>
            </a:r>
            <a:r>
              <a:rPr lang="ka-GE" sz="2000" b="1" smtClean="0"/>
              <a:t>მაჟორიტარების“  </a:t>
            </a:r>
            <a:r>
              <a:rPr lang="ka-GE" sz="2000" b="1" dirty="0"/>
              <a:t>სხდომა, სადაც </a:t>
            </a:r>
            <a:r>
              <a:rPr lang="ka-GE" sz="2000" b="1" dirty="0" smtClean="0"/>
              <a:t>განხილულ </a:t>
            </a:r>
            <a:r>
              <a:rPr lang="ka-GE" sz="2000" b="1" dirty="0"/>
              <a:t>იქნა უმაღლესი საბჭოს მაჟორატარი დეპუტატების წარმომადგენლების ორგანიზაციული და მატერიალურ-ტექნიკური უზრუნველყოფის საკითხი.</a:t>
            </a:r>
            <a:endParaRPr lang="ru-RU" sz="2000" b="1"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04764" y="1975338"/>
            <a:ext cx="3394472" cy="4525963"/>
          </a:xfrm>
        </p:spPr>
      </p:pic>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47995" y="1987062"/>
            <a:ext cx="3394472" cy="4525963"/>
          </a:xfrm>
        </p:spPr>
      </p:pic>
    </p:spTree>
    <p:extLst>
      <p:ext uri="{BB962C8B-B14F-4D97-AF65-F5344CB8AC3E}">
        <p14:creationId xmlns:p14="http://schemas.microsoft.com/office/powerpoint/2010/main" val="1840212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353" y="82063"/>
            <a:ext cx="6447693" cy="1723292"/>
          </a:xfrm>
        </p:spPr>
        <p:txBody>
          <a:bodyPr>
            <a:normAutofit/>
          </a:bodyPr>
          <a:lstStyle/>
          <a:p>
            <a:r>
              <a:rPr lang="ka-GE" sz="2400" b="1" dirty="0">
                <a:latin typeface="Helvetica" panose="020B0604020202020204" pitchFamily="34" charset="0"/>
              </a:rPr>
              <a:t> </a:t>
            </a:r>
            <a:r>
              <a:rPr lang="ru-RU" sz="2400" b="1" dirty="0" smtClean="0">
                <a:latin typeface="Helvetica" panose="020B0604020202020204" pitchFamily="34" charset="0"/>
              </a:rPr>
              <a:t>14 </a:t>
            </a:r>
            <a:r>
              <a:rPr lang="ka-GE" sz="2400" b="1" dirty="0" smtClean="0">
                <a:latin typeface="Helvetica" panose="020B0604020202020204" pitchFamily="34" charset="0"/>
              </a:rPr>
              <a:t>დეკემბერს ილია </a:t>
            </a:r>
            <a:r>
              <a:rPr lang="ka-GE" sz="2400" b="1" dirty="0">
                <a:latin typeface="Helvetica" panose="020B0604020202020204" pitchFamily="34" charset="0"/>
              </a:rPr>
              <a:t>ვერძაძე ბათუმელების პრობლემებსა და შეხედულებებს </a:t>
            </a:r>
            <a:r>
              <a:rPr lang="ka-GE" sz="2400" b="1" dirty="0" smtClean="0">
                <a:solidFill>
                  <a:srgbClr val="92D050"/>
                </a:solidFill>
                <a:latin typeface="Helvetica" panose="020B0604020202020204" pitchFamily="34" charset="0"/>
              </a:rPr>
              <a:t>მუნიციპალურ  </a:t>
            </a:r>
            <a:r>
              <a:rPr lang="ka-GE" sz="2400" b="1" dirty="0">
                <a:solidFill>
                  <a:srgbClr val="92D050"/>
                </a:solidFill>
                <a:latin typeface="Helvetica" panose="020B0604020202020204" pitchFamily="34" charset="0"/>
              </a:rPr>
              <a:t>ტრანსპორტში </a:t>
            </a:r>
            <a:r>
              <a:rPr lang="ka-GE" sz="2400" b="1" dirty="0" smtClean="0">
                <a:solidFill>
                  <a:srgbClr val="92D050"/>
                </a:solidFill>
                <a:latin typeface="Helvetica" panose="020B0604020202020204" pitchFamily="34" charset="0"/>
              </a:rPr>
              <a:t> </a:t>
            </a:r>
            <a:r>
              <a:rPr lang="ka-GE" sz="2400" b="1" dirty="0" smtClean="0">
                <a:latin typeface="Helvetica" panose="020B0604020202020204" pitchFamily="34" charset="0"/>
              </a:rPr>
              <a:t>მგზავრობის </a:t>
            </a:r>
            <a:r>
              <a:rPr lang="ka-GE" sz="2400" b="1" dirty="0">
                <a:latin typeface="Helvetica" panose="020B0604020202020204" pitchFamily="34" charset="0"/>
              </a:rPr>
              <a:t>დროს გაეცნო. </a:t>
            </a:r>
            <a:endParaRPr lang="ru-RU" sz="2400" dirty="0"/>
          </a:p>
        </p:txBody>
      </p:sp>
      <p:pic>
        <p:nvPicPr>
          <p:cNvPr id="1026" name="Picture 2" descr="C:\Users\User\Desktop\25444937_1949024051789266_583979909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869832"/>
            <a:ext cx="6060465" cy="3294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25434341_1949023328456005_1517549117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902" y="152399"/>
            <a:ext cx="4940729" cy="3106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25397774_1949024015122603_1140780014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901" y="3341077"/>
            <a:ext cx="4940729" cy="315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022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432" y="1247651"/>
            <a:ext cx="10972800" cy="3359518"/>
          </a:xfrm>
        </p:spPr>
        <p:style>
          <a:lnRef idx="3">
            <a:schemeClr val="lt1"/>
          </a:lnRef>
          <a:fillRef idx="1">
            <a:schemeClr val="accent5"/>
          </a:fillRef>
          <a:effectRef idx="1">
            <a:schemeClr val="accent5"/>
          </a:effectRef>
          <a:fontRef idx="minor">
            <a:schemeClr val="lt1"/>
          </a:fontRef>
        </p:style>
        <p:txBody>
          <a:bodyPr>
            <a:normAutofit/>
          </a:bodyPr>
          <a:lstStyle/>
          <a:p>
            <a:r>
              <a:rPr lang="ka-GE" sz="6600" b="1" dirty="0" smtClean="0"/>
              <a:t>მადლობა ყურადღებისთვის!</a:t>
            </a:r>
            <a:endParaRPr lang="ru-RU" sz="6600" b="1" dirty="0"/>
          </a:p>
        </p:txBody>
      </p:sp>
    </p:spTree>
    <p:extLst>
      <p:ext uri="{BB962C8B-B14F-4D97-AF65-F5344CB8AC3E}">
        <p14:creationId xmlns:p14="http://schemas.microsoft.com/office/powerpoint/2010/main" val="1876685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262" y="4136304"/>
            <a:ext cx="10745788" cy="2329149"/>
          </a:xfrm>
        </p:spPr>
        <p:txBody>
          <a:bodyPr>
            <a:noAutofit/>
          </a:bodyPr>
          <a:lstStyle/>
          <a:p>
            <a:pPr algn="ctr"/>
            <a:r>
              <a:rPr lang="ka-GE" sz="2800" dirty="0">
                <a:solidFill>
                  <a:srgbClr val="1D2129"/>
                </a:solidFill>
                <a:latin typeface="Helvetica" panose="020B0604020202020204" pitchFamily="34" charset="0"/>
              </a:rPr>
              <a:t>25 მაისს აჭარის არ </a:t>
            </a:r>
            <a:r>
              <a:rPr lang="ka-GE" sz="2800" dirty="0" smtClean="0">
                <a:solidFill>
                  <a:srgbClr val="1D2129"/>
                </a:solidFill>
                <a:latin typeface="Helvetica" panose="020B0604020202020204" pitchFamily="34" charset="0"/>
              </a:rPr>
              <a:t>უმაღლეს </a:t>
            </a:r>
            <a:r>
              <a:rPr lang="ka-GE" sz="2800" dirty="0">
                <a:solidFill>
                  <a:srgbClr val="1D2129"/>
                </a:solidFill>
                <a:latin typeface="Helvetica" panose="020B0604020202020204" pitchFamily="34" charset="0"/>
              </a:rPr>
              <a:t>საბჭოში გაიმართა ფრაქცია "ქართული ოცნება - </a:t>
            </a:r>
            <a:r>
              <a:rPr lang="ka-GE" sz="2800" dirty="0" smtClean="0">
                <a:solidFill>
                  <a:srgbClr val="1D2129"/>
                </a:solidFill>
                <a:latin typeface="Helvetica" panose="020B0604020202020204" pitchFamily="34" charset="0"/>
              </a:rPr>
              <a:t>მაჟორიტარების" სხდომა</a:t>
            </a:r>
            <a:r>
              <a:rPr lang="ka-GE" sz="2800" dirty="0">
                <a:solidFill>
                  <a:srgbClr val="1D2129"/>
                </a:solidFill>
                <a:latin typeface="Helvetica" panose="020B0604020202020204" pitchFamily="34" charset="0"/>
              </a:rPr>
              <a:t>, სადაც დღის წესრიგით გათვალისწინებულ საკითხებთან ერთად, განხილულ იქნა რეგიონში არსებული პოლიტიკური სიტუაცია.</a:t>
            </a:r>
            <a:endParaRPr lang="ru-RU" sz="2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6153" y="722898"/>
            <a:ext cx="5384800" cy="358425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7262" y="728283"/>
            <a:ext cx="5384800" cy="3585809"/>
          </a:xfrm>
        </p:spPr>
      </p:pic>
    </p:spTree>
    <p:extLst>
      <p:ext uri="{BB962C8B-B14F-4D97-AF65-F5344CB8AC3E}">
        <p14:creationId xmlns:p14="http://schemas.microsoft.com/office/powerpoint/2010/main" val="180886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4054" y="4113259"/>
            <a:ext cx="8534400" cy="1507067"/>
          </a:xfrm>
        </p:spPr>
        <p:txBody>
          <a:bodyPr>
            <a:noAutofit/>
          </a:bodyPr>
          <a:lstStyle/>
          <a:p>
            <a:pPr algn="ctr"/>
            <a:r>
              <a:rPr lang="ka-GE" sz="2400" b="1" dirty="0" smtClean="0">
                <a:latin typeface="Helvetica" panose="020B0604020202020204" pitchFamily="34" charset="0"/>
              </a:rPr>
              <a:t>ფრაქცია </a:t>
            </a:r>
            <a:r>
              <a:rPr lang="ka-GE" sz="2400" b="1" dirty="0">
                <a:latin typeface="Helvetica" panose="020B0604020202020204" pitchFamily="34" charset="0"/>
              </a:rPr>
              <a:t>"ქართული ოცნება - </a:t>
            </a:r>
            <a:r>
              <a:rPr lang="ka-GE" sz="2400" b="1" dirty="0" smtClean="0">
                <a:latin typeface="Helvetica" panose="020B0604020202020204" pitchFamily="34" charset="0"/>
              </a:rPr>
              <a:t>მაჟორიტარების" მიერ  უმაღლეს საბჭოში ინიცირებისათვის მომზადებულია კანონპროექტი ”აჭარის არ -ში სოციალური დახმარების დამატებითი დაფინანსების შესახებ”.</a:t>
            </a:r>
            <a:endParaRPr lang="ru-RU" sz="24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79963" y="1233648"/>
            <a:ext cx="6802581" cy="2133007"/>
          </a:xfrm>
        </p:spPr>
      </p:pic>
    </p:spTree>
    <p:extLst>
      <p:ext uri="{BB962C8B-B14F-4D97-AF65-F5344CB8AC3E}">
        <p14:creationId xmlns:p14="http://schemas.microsoft.com/office/powerpoint/2010/main" val="3466311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84211" y="685800"/>
            <a:ext cx="10974389" cy="3615267"/>
          </a:xfrm>
        </p:spPr>
        <p:txBody>
          <a:bodyPr>
            <a:normAutofit/>
          </a:bodyPr>
          <a:lstStyle/>
          <a:p>
            <a:pPr lvl="0" algn="ctr"/>
            <a:r>
              <a:rPr lang="ka-GE" sz="2800" b="1" dirty="0" smtClean="0"/>
              <a:t> 2017 წლის 03 ოქტომბერს ჩატარდა ფრაქციის სხდომა</a:t>
            </a:r>
            <a:r>
              <a:rPr lang="en-US" sz="2800" b="1" dirty="0" smtClean="0"/>
              <a:t>.</a:t>
            </a:r>
            <a:r>
              <a:rPr lang="ka-GE" sz="2800" b="1" dirty="0" smtClean="0"/>
              <a:t> განხილულ იქნა  2018 წლის აჭარის რესპუბლიკური ბიუჯეტის პრიორიტეტები და პროგრამები.</a:t>
            </a:r>
            <a:endParaRPr lang="ru-RU" sz="2800" b="1" dirty="0"/>
          </a:p>
        </p:txBody>
      </p:sp>
      <p:pic>
        <p:nvPicPr>
          <p:cNvPr id="1026" name="Picture 2" descr="C:\Users\User\Desktop\dro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270" y="3143700"/>
            <a:ext cx="3945348" cy="2419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00px-Coat_of_arms_of_Adjar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5" y="3143700"/>
            <a:ext cx="1905000" cy="252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84211" y="685800"/>
            <a:ext cx="4937655" cy="5687291"/>
          </a:xfrm>
        </p:spPr>
        <p:txBody>
          <a:bodyPr>
            <a:normAutofit/>
          </a:bodyPr>
          <a:lstStyle/>
          <a:p>
            <a:r>
              <a:rPr lang="ka-GE" sz="2800" b="1" dirty="0">
                <a:solidFill>
                  <a:schemeClr val="tx1"/>
                </a:solidFill>
                <a:latin typeface="Helvetica" panose="020B0604020202020204" pitchFamily="34" charset="0"/>
              </a:rPr>
              <a:t> ფრაქცია "ქართული </a:t>
            </a:r>
            <a:r>
              <a:rPr lang="ka-GE" sz="2800" b="1" dirty="0" smtClean="0">
                <a:solidFill>
                  <a:schemeClr val="tx1"/>
                </a:solidFill>
                <a:latin typeface="Helvetica" panose="020B0604020202020204" pitchFamily="34" charset="0"/>
              </a:rPr>
              <a:t>ოცნება-მაჟორიტარების"</a:t>
            </a:r>
            <a:r>
              <a:rPr lang="en-US" sz="2800" b="1" dirty="0" smtClean="0">
                <a:solidFill>
                  <a:schemeClr val="tx1"/>
                </a:solidFill>
                <a:latin typeface="Helvetica" panose="020B0604020202020204" pitchFamily="34" charset="0"/>
              </a:rPr>
              <a:t> </a:t>
            </a:r>
            <a:r>
              <a:rPr lang="ka-GE" sz="2800" b="1" dirty="0" smtClean="0">
                <a:solidFill>
                  <a:schemeClr val="tx1"/>
                </a:solidFill>
                <a:latin typeface="Helvetica" panose="020B0604020202020204" pitchFamily="34" charset="0"/>
              </a:rPr>
              <a:t>თავმჯდომარის ინიცირებით იქნა მიღებული დადგენილება – </a:t>
            </a:r>
            <a:r>
              <a:rPr lang="ka-GE" sz="2800" b="1" dirty="0">
                <a:solidFill>
                  <a:schemeClr val="tx1"/>
                </a:solidFill>
                <a:latin typeface="Helvetica" panose="020B0604020202020204" pitchFamily="34" charset="0"/>
              </a:rPr>
              <a:t>„აჭარის ავტონომიური რესპუბლიკის უმაღლესი საბჭოს მაჟორიტარი წევრის ამომრჩევლებთან ურთიერთობის გაუმჯობესების ღონისძიებათა შესახებ</a:t>
            </a:r>
            <a:r>
              <a:rPr lang="ka-GE" sz="2800" b="1" dirty="0" smtClean="0">
                <a:solidFill>
                  <a:schemeClr val="tx1"/>
                </a:solidFill>
                <a:latin typeface="Helvetica" panose="020B0604020202020204" pitchFamily="34" charset="0"/>
              </a:rPr>
              <a:t>“.</a:t>
            </a:r>
            <a:endParaRPr lang="ru-RU" sz="2800" b="1" dirty="0">
              <a:solidFill>
                <a:schemeClr val="tx1"/>
              </a:solidFill>
            </a:endParaRPr>
          </a:p>
        </p:txBody>
      </p:sp>
      <p:pic>
        <p:nvPicPr>
          <p:cNvPr id="1026" name="Picture 2" descr="C:\Users\User\Desktop\23621717_1570344289691784_912595686065168109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480405"/>
            <a:ext cx="6163245" cy="369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576" y="179883"/>
            <a:ext cx="5217824" cy="6525718"/>
          </a:xfrm>
          <a:ln>
            <a:solidFill>
              <a:schemeClr val="accent1"/>
            </a:solidFill>
          </a:ln>
        </p:spPr>
        <p:txBody>
          <a:bodyPr>
            <a:noAutofit/>
          </a:bodyPr>
          <a:lstStyle/>
          <a:p>
            <a:r>
              <a:rPr lang="ka-GE" sz="2800" b="1" dirty="0" smtClean="0">
                <a:latin typeface="DejaVuSans"/>
              </a:rPr>
              <a:t>ილია ვერძაძის ჩართულობით აჭარაში </a:t>
            </a:r>
            <a:br>
              <a:rPr lang="ka-GE" sz="2800" b="1" dirty="0" smtClean="0">
                <a:latin typeface="DejaVuSans"/>
              </a:rPr>
            </a:br>
            <a:r>
              <a:rPr lang="ka-GE" sz="2800" b="1" dirty="0" smtClean="0">
                <a:solidFill>
                  <a:schemeClr val="tx2">
                    <a:lumMod val="60000"/>
                    <a:lumOff val="40000"/>
                  </a:schemeClr>
                </a:solidFill>
                <a:latin typeface="DejaVuSans"/>
              </a:rPr>
              <a:t>„</a:t>
            </a:r>
            <a:r>
              <a:rPr lang="ka-GE" sz="2800" b="1" dirty="0" smtClean="0">
                <a:solidFill>
                  <a:schemeClr val="tx2">
                    <a:lumMod val="60000"/>
                    <a:lumOff val="40000"/>
                  </a:schemeClr>
                </a:solidFill>
                <a:latin typeface="BPGExcelsiorCaps"/>
              </a:rPr>
              <a:t>სოციალური </a:t>
            </a:r>
            <a:r>
              <a:rPr lang="ka-GE" sz="2800" b="1" dirty="0">
                <a:solidFill>
                  <a:schemeClr val="tx2">
                    <a:lumMod val="60000"/>
                    <a:lumOff val="40000"/>
                  </a:schemeClr>
                </a:solidFill>
                <a:latin typeface="BPGExcelsiorCaps"/>
              </a:rPr>
              <a:t>პარტნიორობის სამმხრივი </a:t>
            </a:r>
            <a:r>
              <a:rPr lang="ka-GE" sz="2800" b="1" dirty="0" smtClean="0">
                <a:solidFill>
                  <a:schemeClr val="tx2">
                    <a:lumMod val="60000"/>
                    <a:lumOff val="40000"/>
                  </a:schemeClr>
                </a:solidFill>
                <a:latin typeface="BPGExcelsiorCaps"/>
              </a:rPr>
              <a:t>კომისია“</a:t>
            </a:r>
            <a:r>
              <a:rPr lang="ka-GE" sz="2800" b="1" dirty="0" smtClean="0">
                <a:solidFill>
                  <a:schemeClr val="tx2">
                    <a:lumMod val="60000"/>
                    <a:lumOff val="40000"/>
                  </a:schemeClr>
                </a:solidFill>
                <a:latin typeface="DejaVuSans"/>
              </a:rPr>
              <a:t>  </a:t>
            </a:r>
            <a:r>
              <a:rPr lang="ka-GE" sz="2800" b="1" dirty="0" smtClean="0">
                <a:latin typeface="DejaVuSans"/>
              </a:rPr>
              <a:t>შეიქმნა, რომლის </a:t>
            </a:r>
            <a:r>
              <a:rPr lang="ka-GE" sz="2800" b="1" dirty="0">
                <a:latin typeface="DejaVuSans"/>
              </a:rPr>
              <a:t>მიზანი და </a:t>
            </a:r>
            <a:r>
              <a:rPr lang="ka-GE" sz="2800" b="1" dirty="0" smtClean="0">
                <a:latin typeface="DejaVuSans"/>
              </a:rPr>
              <a:t>ამოცანა </a:t>
            </a:r>
            <a:r>
              <a:rPr lang="ka-GE" sz="2800" b="1" dirty="0">
                <a:latin typeface="DejaVuSans"/>
              </a:rPr>
              <a:t>სოციალური პარტნიორობის განვითარება, დასაქმებულებს, </a:t>
            </a:r>
            <a:r>
              <a:rPr lang="ka-GE" sz="2800" b="1" dirty="0" smtClean="0">
                <a:latin typeface="DejaVuSans"/>
              </a:rPr>
              <a:t>დამსაქმებლებსა </a:t>
            </a:r>
            <a:r>
              <a:rPr lang="ka-GE" sz="2800" b="1" dirty="0">
                <a:latin typeface="DejaVuSans"/>
              </a:rPr>
              <a:t>და </a:t>
            </a:r>
            <a:r>
              <a:rPr lang="ka-GE" sz="2800" b="1" dirty="0" smtClean="0">
                <a:latin typeface="DejaVuSans"/>
              </a:rPr>
              <a:t>მთავრობას </a:t>
            </a:r>
            <a:r>
              <a:rPr lang="ka-GE" sz="2800" b="1" dirty="0">
                <a:latin typeface="DejaVuSans"/>
              </a:rPr>
              <a:t>შორის სოციალური დიალოგის წარმართვის </a:t>
            </a:r>
            <a:r>
              <a:rPr lang="ka-GE" sz="2800" b="1" dirty="0" smtClean="0">
                <a:latin typeface="DejaVuSans"/>
              </a:rPr>
              <a:t>ხელშეწყობაა.</a:t>
            </a:r>
            <a:endParaRPr lang="ru-RU" sz="28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13938" y="1970035"/>
            <a:ext cx="5384800" cy="2871893"/>
          </a:xfrm>
        </p:spPr>
      </p:pic>
    </p:spTree>
    <p:extLst>
      <p:ext uri="{BB962C8B-B14F-4D97-AF65-F5344CB8AC3E}">
        <p14:creationId xmlns:p14="http://schemas.microsoft.com/office/powerpoint/2010/main" val="1718767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4831" y="718895"/>
            <a:ext cx="10228311" cy="2452785"/>
          </a:xfrm>
        </p:spPr>
        <p:txBody>
          <a:bodyPr>
            <a:normAutofit/>
          </a:bodyPr>
          <a:lstStyle/>
          <a:p>
            <a:pPr marL="285750" lvl="0" indent="-285750" algn="ctr">
              <a:spcBef>
                <a:spcPct val="20000"/>
              </a:spcBef>
              <a:spcAft>
                <a:spcPts val="600"/>
              </a:spcAft>
            </a:pPr>
            <a:r>
              <a:rPr lang="ka-GE" sz="2400" b="1" cap="none" dirty="0" smtClean="0">
                <a:ln>
                  <a:noFill/>
                </a:ln>
                <a:latin typeface="Helvetica" panose="020B0604020202020204" pitchFamily="34" charset="0"/>
                <a:ea typeface="+mn-ea"/>
                <a:cs typeface="+mn-cs"/>
              </a:rPr>
              <a:t>2017 წლის თებერვლიდან </a:t>
            </a:r>
            <a:r>
              <a:rPr lang="ka-GE" sz="2400" b="1" cap="none" dirty="0">
                <a:ln>
                  <a:noFill/>
                </a:ln>
                <a:latin typeface="Helvetica" panose="020B0604020202020204" pitchFamily="34" charset="0"/>
                <a:ea typeface="+mn-ea"/>
                <a:cs typeface="+mn-cs"/>
              </a:rPr>
              <a:t>აქტიური მუშაობა დაიწყო </a:t>
            </a:r>
            <a:r>
              <a:rPr lang="ka-GE" sz="2400" b="1" cap="none" dirty="0" smtClean="0">
                <a:ln>
                  <a:noFill/>
                </a:ln>
                <a:latin typeface="Helvetica" panose="020B0604020202020204" pitchFamily="34" charset="0"/>
                <a:ea typeface="+mn-ea"/>
                <a:cs typeface="+mn-cs"/>
              </a:rPr>
              <a:t>აჭარის </a:t>
            </a:r>
            <a:r>
              <a:rPr lang="ka-GE" sz="2400" b="1" cap="none" dirty="0">
                <a:ln>
                  <a:noFill/>
                </a:ln>
                <a:latin typeface="Helvetica" panose="020B0604020202020204" pitchFamily="34" charset="0"/>
                <a:ea typeface="+mn-ea"/>
                <a:cs typeface="+mn-cs"/>
              </a:rPr>
              <a:t>არ უმაღლესი საბჭოს </a:t>
            </a:r>
            <a:r>
              <a:rPr lang="ka-GE" sz="2400" b="1" cap="none" dirty="0" smtClean="0">
                <a:ln>
                  <a:noFill/>
                </a:ln>
                <a:latin typeface="Helvetica" panose="020B0604020202020204" pitchFamily="34" charset="0"/>
                <a:ea typeface="+mn-ea"/>
                <a:cs typeface="+mn-cs"/>
              </a:rPr>
              <a:t>წევრის </a:t>
            </a:r>
            <a:r>
              <a:rPr lang="en-US" sz="2400" b="1" cap="none" dirty="0" smtClean="0">
                <a:ln>
                  <a:noFill/>
                </a:ln>
                <a:latin typeface="Helvetica" panose="020B0604020202020204" pitchFamily="34" charset="0"/>
                <a:ea typeface="+mn-ea"/>
                <a:cs typeface="+mn-cs"/>
              </a:rPr>
              <a:t>-</a:t>
            </a:r>
            <a:r>
              <a:rPr lang="ka-GE" sz="2400" b="1" cap="none" dirty="0" smtClean="0">
                <a:ln>
                  <a:noFill/>
                </a:ln>
                <a:latin typeface="Helvetica" panose="020B0604020202020204" pitchFamily="34" charset="0"/>
                <a:ea typeface="+mn-ea"/>
                <a:cs typeface="+mn-cs"/>
              </a:rPr>
              <a:t> </a:t>
            </a:r>
            <a:r>
              <a:rPr lang="ka-GE" sz="2400" b="1" cap="none" dirty="0" smtClean="0">
                <a:ln>
                  <a:noFill/>
                </a:ln>
                <a:solidFill>
                  <a:srgbClr val="0070C0"/>
                </a:solidFill>
                <a:latin typeface="Helvetica" panose="020B0604020202020204" pitchFamily="34" charset="0"/>
                <a:ea typeface="+mn-ea"/>
                <a:cs typeface="+mn-cs"/>
              </a:rPr>
              <a:t>ილია </a:t>
            </a:r>
            <a:r>
              <a:rPr lang="ka-GE" sz="2400" b="1" cap="none" dirty="0">
                <a:ln>
                  <a:noFill/>
                </a:ln>
                <a:solidFill>
                  <a:srgbClr val="0070C0"/>
                </a:solidFill>
                <a:latin typeface="Helvetica" panose="020B0604020202020204" pitchFamily="34" charset="0"/>
                <a:ea typeface="+mn-ea"/>
                <a:cs typeface="+mn-cs"/>
              </a:rPr>
              <a:t>ვერძაძის </a:t>
            </a:r>
            <a:r>
              <a:rPr lang="ka-GE" sz="2400" b="1" cap="none" dirty="0" smtClean="0">
                <a:ln>
                  <a:noFill/>
                </a:ln>
                <a:solidFill>
                  <a:srgbClr val="0070C0"/>
                </a:solidFill>
                <a:latin typeface="Helvetica" panose="020B0604020202020204" pitchFamily="34" charset="0"/>
                <a:ea typeface="+mn-ea"/>
                <a:cs typeface="+mn-cs"/>
              </a:rPr>
              <a:t>წარმომადგენლობამ</a:t>
            </a:r>
            <a:r>
              <a:rPr lang="en-US" sz="2400" b="1" cap="none" dirty="0" smtClean="0">
                <a:ln>
                  <a:noFill/>
                </a:ln>
                <a:latin typeface="Helvetica" panose="020B0604020202020204" pitchFamily="34" charset="0"/>
                <a:ea typeface="+mn-ea"/>
                <a:cs typeface="+mn-cs"/>
              </a:rPr>
              <a:t>,</a:t>
            </a:r>
            <a:r>
              <a:rPr lang="ka-GE" sz="2400" b="1" cap="none" dirty="0" smtClean="0">
                <a:ln>
                  <a:noFill/>
                </a:ln>
                <a:latin typeface="Helvetica" panose="020B0604020202020204" pitchFamily="34" charset="0"/>
                <a:ea typeface="+mn-ea"/>
                <a:cs typeface="+mn-cs"/>
              </a:rPr>
              <a:t> </a:t>
            </a:r>
            <a:r>
              <a:rPr lang="ka-GE" sz="2400" b="1" cap="none" dirty="0">
                <a:ln>
                  <a:noFill/>
                </a:ln>
                <a:latin typeface="Helvetica" panose="020B0604020202020204" pitchFamily="34" charset="0"/>
                <a:ea typeface="+mn-ea"/>
                <a:cs typeface="+mn-cs"/>
              </a:rPr>
              <a:t>ბათუმში ჯავახიშვილის </a:t>
            </a:r>
            <a:r>
              <a:rPr lang="ka-GE" sz="2400" b="1" cap="none" dirty="0" smtClean="0">
                <a:ln>
                  <a:noFill/>
                </a:ln>
                <a:latin typeface="Helvetica" panose="020B0604020202020204" pitchFamily="34" charset="0"/>
                <a:ea typeface="+mn-ea"/>
                <a:cs typeface="+mn-cs"/>
              </a:rPr>
              <a:t>ნომერ 70-ში</a:t>
            </a:r>
            <a:r>
              <a:rPr lang="ka-GE" sz="2400" b="1" cap="none" dirty="0">
                <a:ln>
                  <a:noFill/>
                </a:ln>
                <a:latin typeface="Helvetica" panose="020B0604020202020204" pitchFamily="34" charset="0"/>
                <a:ea typeface="+mn-ea"/>
                <a:cs typeface="+mn-cs"/>
              </a:rPr>
              <a:t>. წარმომადგენლების მიერ მოქალაქეებისა და მათი განცხადებების მიღება შესაძლებელია ნებისმიერ სამუშაო დღეს, ხოლო დეპუტატი ყოველ პარასკევს 17:00 საათიდან პირადად იღებს მოქალაქეებს.</a:t>
            </a:r>
            <a:endParaRPr lang="ru-RU" sz="2400" b="1" cap="none" dirty="0">
              <a:ln>
                <a:noFill/>
              </a:ln>
              <a:ea typeface="+mn-ea"/>
              <a:cs typeface="+mn-cs"/>
            </a:endParaRPr>
          </a:p>
        </p:txBody>
      </p:sp>
      <p:pic>
        <p:nvPicPr>
          <p:cNvPr id="10" name="Объект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78640" y="3256635"/>
            <a:ext cx="4572000" cy="3429000"/>
          </a:xfrm>
        </p:spPr>
      </p:pic>
    </p:spTree>
    <p:extLst>
      <p:ext uri="{BB962C8B-B14F-4D97-AF65-F5344CB8AC3E}">
        <p14:creationId xmlns:p14="http://schemas.microsoft.com/office/powerpoint/2010/main" val="283932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TotalTime>
  <Words>609</Words>
  <Application>Microsoft Office PowerPoint</Application>
  <PresentationFormat>Widescreen</PresentationFormat>
  <Paragraphs>39</Paragraphs>
  <Slides>31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BPGExcelsiorCaps</vt:lpstr>
      <vt:lpstr>Calibri</vt:lpstr>
      <vt:lpstr>DejaVuSans</vt:lpstr>
      <vt:lpstr>Helvetica</vt:lpstr>
      <vt:lpstr>inherit</vt:lpstr>
      <vt:lpstr>Sylfaen</vt:lpstr>
      <vt:lpstr>Тема Office</vt:lpstr>
      <vt:lpstr>აჭარის არ უმაღლესი საბჭოს წევრი – ილია ვერძაძე</vt:lpstr>
      <vt:lpstr>PowerPoint Presentation</vt:lpstr>
      <vt:lpstr>27 დეკემბერს გაიმართა ფრაქცია „ქართული ოცნება - მაჟორიტარების“  სხდომა, სადაც განხილულ იქნა უმაღლესი საბჭოს მაჟორატარი დეპუტატების წარმომადგენლების ორგანიზაციული და მატერიალურ-ტექნიკური უზრუნველყოფის საკითხი.</vt:lpstr>
      <vt:lpstr>25 მაისს აჭარის არ უმაღლეს საბჭოში გაიმართა ფრაქცია "ქართული ოცნება - მაჟორიტარების" სხდომა, სადაც დღის წესრიგით გათვალისწინებულ საკითხებთან ერთად, განხილულ იქნა რეგიონში არსებული პოლიტიკური სიტუაცია.</vt:lpstr>
      <vt:lpstr>ფრაქცია "ქართული ოცნება - მაჟორიტარების" მიერ  უმაღლეს საბჭოში ინიცირებისათვის მომზადებულია კანონპროექტი ”აჭარის არ -ში სოციალური დახმარების დამატებითი დაფინანსების შესახებ”.</vt:lpstr>
      <vt:lpstr>PowerPoint Presentation</vt:lpstr>
      <vt:lpstr>PowerPoint Presentation</vt:lpstr>
      <vt:lpstr>ილია ვერძაძის ჩართულობით აჭარაში  „სოციალური პარტნიორობის სამმხრივი კომისია“  შეიქმნა, რომლის მიზანი და ამოცანა სოციალური პარტნიორობის განვითარება, დასაქმებულებს, დამსაქმებლებსა და მთავრობას შორის სოციალური დიალოგის წარმართვის ხელშეწყობაა.</vt:lpstr>
      <vt:lpstr>2017 წლის თებერვლიდან აქტიური მუშაობა დაიწყო აჭარის არ უმაღლესი საბჭოს წევრის - ილია ვერძაძის წარმომადგენლობამ, ბათუმში ჯავახიშვილის ნომერ 70-ში. წარმომადგენლების მიერ მოქალაქეებისა და მათი განცხადებების მიღება შესაძლებელია ნებისმიერ სამუშაო დღეს, ხოლო დეპუტატი ყოველ პარასკევს 17:00 საათიდან პირადად იღებს მოქალაქეებს.</vt:lpstr>
      <vt:lpstr>წარმომადგენლობის გახსნის დღიდან დღემდე, სულ შემოსულია მოქალაქეთა 73 განცხადება, ამ დროისთვის 64 საკითხი უკვე დასრულებულია, ხოლო დარჩენილ საკითხებთან დაკავშირებით მიმდინარეობს საქმისწარმოება.</vt:lpstr>
      <vt:lpstr>წარმომადგენლობაში შემოსული განცხადებები თვეების მიხედვით</vt:lpstr>
      <vt:lpstr>PowerPoint Presentation</vt:lpstr>
      <vt:lpstr>PowerPoint Presentation</vt:lpstr>
      <vt:lpstr> ილია ვერძაძის წამომადგენლობა, მოქალაქეების დახმარების მიზნით აქტიურად თანამშრომლობს ბათუმის მერიასთან, სოციალური მომსახურეობის სააგენტოსა და სხვა სამსახურებთან.  </vt:lpstr>
      <vt:lpstr>ფრაქციის თავმჯდომარის რანგში, ილია ვერძაძე რეგულარულად ატარებს სამუშაო  თათბირებს ფრაქციის აპარატის თანამშრომლებთან.</vt:lpstr>
      <vt:lpstr> ბათუმის მაჟორიტარები საქართველოს პარლამენტსა და აჭარის არ უმაღლეს საბჭოში, ნუკრი ბეჟანიძე და ილია ვერძაძე წინასაახალწლოდ ბათუმში მცხოვრებ სოციალურად დაუცველ ოჯახებს ეწვივნენ და დამდეგი 2017 წელი მიულოცეს. დეპუტატებმა უმწეოებს ტკბილეული და საახალწლო საჩუქრები გადასცენ.</vt:lpstr>
      <vt:lpstr> 22 თებერვალს ილია ვერძაძე ბათუმელების პრობლემებსა და შეხედულებებს მუნიციპალურ ტრანსპორტში მგზავრობის დროს გაეცნო. </vt:lpstr>
      <vt:lpstr>აჭარის უმაღლეს საბჭოს წევრმა ილია ვერძაძემ, აჭარის პროფკავშირების გაერთიანების თანამშრომლებთან ერთად 8 მარტი რეგიონში დასაქმებულ ქალბატონებს მიულოცა.  </vt:lpstr>
      <vt:lpstr>ილია ვერძაძე – ბათუმი, 11-12 მარტს განვითარებული მოვლენები.</vt:lpstr>
      <vt:lpstr>პირველ აპრილს ილია ვერძაძე ქ. ბათუმში ვ. ფშაველას 51 ნომერში მცხოვრებ მოსახლეობას შეხვდა და მათი პრობლემები მოისმინა.</vt:lpstr>
      <vt:lpstr>12 მაისს ილია ვერძაძე, საქართველოს პარლამენტის წევრ - ნუკრი ბეჟანიძესთან ერთად ქ. ბათუმში მიმდინარე სარეაბილიტაციო სამუშაოებს გაეცნო.</vt:lpstr>
      <vt:lpstr>ილია ვერძაძე, საქართველოს პარლამენტის წევრ ნუკრი ბეჟანიძესა და მერის წარმომადგენელთან ერთად, ბათუმში მ. ვარშანიძის ქუჩაზე მცხოვრებ მოსახლეობას შეხვდა, სადაც დაისვა კონკრეტული პრობლემატური საკითხები, რომელთა მოსაგვარებლად კონკრეტული ნაბიჯები უკვე გადაიდგა.</vt:lpstr>
      <vt:lpstr>PowerPoint Presentation</vt:lpstr>
      <vt:lpstr>PowerPoint Presentation</vt:lpstr>
      <vt:lpstr>უმაღლესი საბჭოს წევრი ილია ვერძაძე, ფრაქცია "ქართული ოცნება-მაჟორიტარები"-ს აპარატის თანამშრომლებთან ერთად, ბათუმში ჯავახიშვილის ქუჩის ნომერ 70–სა და 70ა-ში მცხოვრებ მოსახლეობას შეხვდა.</vt:lpstr>
      <vt:lpstr>30 ივლისს, აჭარის ავტონომიური რესპუბლიკის უმაღლესი საბჭოს წევრებმა ვლადიმერ მგალობლიშვილმა და ილია ვერძაძემ აჭარის მთავრობის წარმომადგენლებთან ერთად  ბათუმში, პარლამენტის წევრ ფატი ხალვაშის ინიციატივით გამართულ მარათონულ გარბენში მიიღეს მონაწილეობა.</vt:lpstr>
      <vt:lpstr>16 აგვისტოს, აჭარის არ უმაღლესი საბჭოს თავმჯდომარემ დავით გაბაიძემ და ფრაქცია „ქართული ოცნება-მაჟორიტარების“ თავმჯდომარემ ილია ვერძაძემ, აჭარის არ უმაღლეს საბჭოში, ქვემო სილეზიის ახალგაზრდული პარლამენტის წარმომადგენლებს უმასპინძლეს.</vt:lpstr>
      <vt:lpstr>04 სექტემბერს ილია ვერძაძე ბათუმში ქუთაისის ქუჩაზე მცხოვრებ მოსახლეობას შეხვდა და ძველ ბათუმში არსებული პრობლემები მოისმინა.</vt:lpstr>
      <vt:lpstr>ამა წლის დეკემბერში აჭარის ავტონომიური რესპუბლიკის უმაღლესი საბჭოს თავმჯდომარე და დელეგაციის წევრები, მათ შორის ილია ვერძაძე ოფიციალური ვიზიტით პოლონეთში, ქვემო სილეზიაში იმყოფებოდნენ.</vt:lpstr>
      <vt:lpstr> 14 დეკემბერს ილია ვერძაძე ბათუმელების პრობლემებსა და შეხედულებებს მუნიციპალურ  ტრანსპორტში  მგზავრობის დროს გაეცნო. </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ილია ვერძაძის</dc:title>
  <dc:creator>Windows</dc:creator>
  <cp:lastModifiedBy>User01</cp:lastModifiedBy>
  <cp:revision>75</cp:revision>
  <dcterms:created xsi:type="dcterms:W3CDTF">2017-06-01T07:31:09Z</dcterms:created>
  <dcterms:modified xsi:type="dcterms:W3CDTF">2017-12-22T11:45:22Z</dcterms:modified>
</cp:coreProperties>
</file>