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9" r:id="rId3"/>
    <p:sldId id="280" r:id="rId4"/>
    <p:sldId id="281" r:id="rId5"/>
    <p:sldId id="288" r:id="rId6"/>
    <p:sldId id="286" r:id="rId7"/>
    <p:sldId id="282" r:id="rId8"/>
    <p:sldId id="283" r:id="rId9"/>
    <p:sldId id="284" r:id="rId10"/>
    <p:sldId id="285" r:id="rId11"/>
    <p:sldId id="287" r:id="rId12"/>
  </p:sldIdLst>
  <p:sldSz cx="12192000" cy="6858000"/>
  <p:notesSz cx="6797675"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BFEA"/>
    <a:srgbClr val="D5D5FF"/>
    <a:srgbClr val="E1E1FF"/>
    <a:srgbClr val="B7B7FF"/>
    <a:srgbClr val="A1B7E7"/>
    <a:srgbClr val="85B4DF"/>
    <a:srgbClr val="7EA7EA"/>
    <a:srgbClr val="A7A7FF"/>
    <a:srgbClr val="C981C9"/>
    <a:srgbClr val="F58BA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31" autoAdjust="0"/>
    <p:restoredTop sz="94660"/>
  </p:normalViewPr>
  <p:slideViewPr>
    <p:cSldViewPr snapToGrid="0">
      <p:cViewPr varScale="1">
        <p:scale>
          <a:sx n="105" d="100"/>
          <a:sy n="105" d="100"/>
        </p:scale>
        <p:origin x="70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_____Microsoft_Excel.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0165942701900549"/>
          <c:y val="3.3233644799347845E-2"/>
          <c:w val="0.61211590894192114"/>
          <c:h val="0.52928883814515404"/>
        </c:manualLayout>
      </c:layout>
      <c:barChart>
        <c:barDir val="col"/>
        <c:grouping val="clustered"/>
        <c:varyColors val="0"/>
        <c:ser>
          <c:idx val="0"/>
          <c:order val="0"/>
          <c:tx>
            <c:strRef>
              <c:f>Лист1!$B$1</c:f>
              <c:strCache>
                <c:ptCount val="1"/>
                <c:pt idx="0">
                  <c:v>რაოდენობა </c:v>
                </c:pt>
              </c:strCache>
            </c:strRef>
          </c:tx>
          <c:spPr>
            <a:solidFill>
              <a:schemeClr val="accent1"/>
            </a:solidFill>
            <a:ln>
              <a:noFill/>
            </a:ln>
            <a:effectLst>
              <a:outerShdw blurRad="254000" sx="102000" sy="102000" algn="ctr" rotWithShape="0">
                <a:prstClr val="black">
                  <a:alpha val="20000"/>
                </a:prstClr>
              </a:outerShdw>
            </a:effectLst>
            <a:scene3d>
              <a:camera prst="orthographicFront"/>
              <a:lightRig rig="contrasting" dir="t">
                <a:rot lat="0" lon="0" rev="1500000"/>
              </a:lightRig>
            </a:scene3d>
            <a:sp3d prstMaterial="metal">
              <a:bevelT w="88900" h="88900"/>
            </a:sp3d>
          </c:spPr>
          <c:invertIfNegative val="0"/>
          <c:dPt>
            <c:idx val="0"/>
            <c:invertIfNegative val="0"/>
            <c:bubble3D val="0"/>
            <c:spPr>
              <a:solidFill>
                <a:srgbClr val="D97DD2"/>
              </a:solidFill>
              <a:ln>
                <a:noFill/>
              </a:ln>
              <a:effectLst>
                <a:outerShdw blurRad="254000" sx="102000" sy="102000" algn="ctr" rotWithShape="0">
                  <a:prstClr val="black">
                    <a:alpha val="20000"/>
                  </a:prstClr>
                </a:outerShdw>
              </a:effectLst>
              <a:scene3d>
                <a:camera prst="orthographicFront"/>
                <a:lightRig rig="contrasting" dir="t">
                  <a:rot lat="0" lon="0" rev="1500000"/>
                </a:lightRig>
              </a:scene3d>
              <a:sp3d prstMaterial="metal">
                <a:bevelT w="88900" h="88900"/>
              </a:sp3d>
            </c:spPr>
            <c:extLst>
              <c:ext xmlns:c16="http://schemas.microsoft.com/office/drawing/2014/chart" uri="{C3380CC4-5D6E-409C-BE32-E72D297353CC}">
                <c16:uniqueId val="{00000001-AC22-460B-8C3C-B5BF3F3C26B6}"/>
              </c:ext>
            </c:extLst>
          </c:dPt>
          <c:dPt>
            <c:idx val="1"/>
            <c:invertIfNegative val="0"/>
            <c:bubble3D val="0"/>
            <c:spPr>
              <a:solidFill>
                <a:srgbClr val="92D050"/>
              </a:solidFill>
              <a:ln>
                <a:noFill/>
              </a:ln>
              <a:effectLst>
                <a:outerShdw blurRad="254000" sx="102000" sy="102000" algn="ctr" rotWithShape="0">
                  <a:prstClr val="black">
                    <a:alpha val="20000"/>
                  </a:prstClr>
                </a:outerShdw>
              </a:effectLst>
              <a:scene3d>
                <a:camera prst="orthographicFront"/>
                <a:lightRig rig="contrasting" dir="t">
                  <a:rot lat="0" lon="0" rev="1500000"/>
                </a:lightRig>
              </a:scene3d>
              <a:sp3d prstMaterial="metal">
                <a:bevelT w="88900" h="88900"/>
              </a:sp3d>
            </c:spPr>
            <c:extLst>
              <c:ext xmlns:c16="http://schemas.microsoft.com/office/drawing/2014/chart" uri="{C3380CC4-5D6E-409C-BE32-E72D297353CC}">
                <c16:uniqueId val="{00000003-AC22-460B-8C3C-B5BF3F3C26B6}"/>
              </c:ext>
            </c:extLst>
          </c:dPt>
          <c:dPt>
            <c:idx val="2"/>
            <c:invertIfNegative val="0"/>
            <c:bubble3D val="0"/>
            <c:spPr>
              <a:solidFill>
                <a:srgbClr val="C00000"/>
              </a:solidFill>
              <a:ln>
                <a:noFill/>
              </a:ln>
              <a:effectLst>
                <a:outerShdw blurRad="254000" sx="102000" sy="102000" algn="ctr" rotWithShape="0">
                  <a:prstClr val="black">
                    <a:alpha val="20000"/>
                  </a:prstClr>
                </a:outerShdw>
              </a:effectLst>
              <a:scene3d>
                <a:camera prst="orthographicFront"/>
                <a:lightRig rig="contrasting" dir="t">
                  <a:rot lat="0" lon="0" rev="1500000"/>
                </a:lightRig>
              </a:scene3d>
              <a:sp3d prstMaterial="metal">
                <a:bevelT w="88900" h="88900"/>
              </a:sp3d>
            </c:spPr>
            <c:extLst>
              <c:ext xmlns:c16="http://schemas.microsoft.com/office/drawing/2014/chart" uri="{C3380CC4-5D6E-409C-BE32-E72D297353CC}">
                <c16:uniqueId val="{00000005-AC22-460B-8C3C-B5BF3F3C26B6}"/>
              </c:ext>
            </c:extLst>
          </c:dPt>
          <c:dPt>
            <c:idx val="3"/>
            <c:invertIfNegative val="0"/>
            <c:bubble3D val="0"/>
            <c:spPr>
              <a:solidFill>
                <a:srgbClr val="56A887"/>
              </a:solidFill>
              <a:ln>
                <a:noFill/>
              </a:ln>
              <a:effectLst>
                <a:outerShdw blurRad="254000" sx="102000" sy="102000" algn="ctr" rotWithShape="0">
                  <a:prstClr val="black">
                    <a:alpha val="20000"/>
                  </a:prstClr>
                </a:outerShdw>
              </a:effectLst>
              <a:scene3d>
                <a:camera prst="orthographicFront"/>
                <a:lightRig rig="contrasting" dir="t">
                  <a:rot lat="0" lon="0" rev="1500000"/>
                </a:lightRig>
              </a:scene3d>
              <a:sp3d prstMaterial="metal">
                <a:bevelT w="88900" h="88900"/>
              </a:sp3d>
            </c:spPr>
            <c:extLst>
              <c:ext xmlns:c16="http://schemas.microsoft.com/office/drawing/2014/chart" uri="{C3380CC4-5D6E-409C-BE32-E72D297353CC}">
                <c16:uniqueId val="{00000007-AC22-460B-8C3C-B5BF3F3C26B6}"/>
              </c:ext>
            </c:extLst>
          </c:dPt>
          <c:dPt>
            <c:idx val="4"/>
            <c:invertIfNegative val="0"/>
            <c:bubble3D val="0"/>
            <c:spPr>
              <a:solidFill>
                <a:srgbClr val="7179C5"/>
              </a:solidFill>
              <a:ln>
                <a:noFill/>
              </a:ln>
              <a:effectLst>
                <a:outerShdw blurRad="254000" sx="102000" sy="102000" algn="ctr" rotWithShape="0">
                  <a:prstClr val="black">
                    <a:alpha val="20000"/>
                  </a:prstClr>
                </a:outerShdw>
              </a:effectLst>
              <a:scene3d>
                <a:camera prst="orthographicFront"/>
                <a:lightRig rig="contrasting" dir="t">
                  <a:rot lat="0" lon="0" rev="1500000"/>
                </a:lightRig>
              </a:scene3d>
              <a:sp3d prstMaterial="metal">
                <a:bevelT w="88900" h="88900"/>
              </a:sp3d>
            </c:spPr>
            <c:extLst>
              <c:ext xmlns:c16="http://schemas.microsoft.com/office/drawing/2014/chart" uri="{C3380CC4-5D6E-409C-BE32-E72D297353CC}">
                <c16:uniqueId val="{00000009-AC22-460B-8C3C-B5BF3F3C26B6}"/>
              </c:ext>
            </c:extLst>
          </c:dPt>
          <c:dLbls>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Лист1!$A$2:$A$7</c:f>
              <c:strCache>
                <c:ptCount val="4"/>
                <c:pt idx="0">
                  <c:v>საქართველოსა და აჭარის ა.რ. უწყებებიდან, დაწესებულებებიდან, არასამთავრობო, კომერციულ და სხვა ორგანიზაციებიდან შემოსული კორესპონდენციის რაოდენობა</c:v>
                </c:pt>
                <c:pt idx="1">
                  <c:v>აჭარის ა.რ. უმაღლესი საბჭოს ფრაქცია-კომიტეტებიდან, აპარატის სტრუქტურული ერთეულებიდან და თანამშრომლებიდან შემოსული კორესპონდენციის რაოდენობა</c:v>
                </c:pt>
                <c:pt idx="2">
                  <c:v> მოქალაქეთა განცხადებებისა და მათზე განხორციელებული რეაგირებების რაოდენობა</c:v>
                </c:pt>
                <c:pt idx="3">
                  <c:v>მოქალაქეთა მიღების რაოდენობა</c:v>
                </c:pt>
              </c:strCache>
            </c:strRef>
          </c:cat>
          <c:val>
            <c:numRef>
              <c:f>Лист1!$B$2:$B$7</c:f>
              <c:numCache>
                <c:formatCode>General</c:formatCode>
                <c:ptCount val="6"/>
                <c:pt idx="0">
                  <c:v>34</c:v>
                </c:pt>
                <c:pt idx="1">
                  <c:v>155</c:v>
                </c:pt>
                <c:pt idx="2">
                  <c:v>21</c:v>
                </c:pt>
                <c:pt idx="3">
                  <c:v>23</c:v>
                </c:pt>
              </c:numCache>
            </c:numRef>
          </c:val>
          <c:extLst>
            <c:ext xmlns:c16="http://schemas.microsoft.com/office/drawing/2014/chart" uri="{C3380CC4-5D6E-409C-BE32-E72D297353CC}">
              <c16:uniqueId val="{0000000A-AC22-460B-8C3C-B5BF3F3C26B6}"/>
            </c:ext>
          </c:extLst>
        </c:ser>
        <c:dLbls>
          <c:dLblPos val="outEnd"/>
          <c:showLegendKey val="0"/>
          <c:showVal val="1"/>
          <c:showCatName val="0"/>
          <c:showSerName val="0"/>
          <c:showPercent val="0"/>
          <c:showBubbleSize val="0"/>
        </c:dLbls>
        <c:gapWidth val="100"/>
        <c:axId val="304917376"/>
        <c:axId val="304919672"/>
      </c:barChart>
      <c:catAx>
        <c:axId val="304917376"/>
        <c:scaling>
          <c:orientation val="minMax"/>
        </c:scaling>
        <c:delete val="1"/>
        <c:axPos val="b"/>
        <c:numFmt formatCode="General" sourceLinked="1"/>
        <c:majorTickMark val="out"/>
        <c:minorTickMark val="none"/>
        <c:tickLblPos val="nextTo"/>
        <c:crossAx val="304919672"/>
        <c:crosses val="autoZero"/>
        <c:auto val="1"/>
        <c:lblAlgn val="ctr"/>
        <c:lblOffset val="100"/>
        <c:noMultiLvlLbl val="0"/>
      </c:catAx>
      <c:valAx>
        <c:axId val="304919672"/>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out"/>
        <c:minorTickMark val="none"/>
        <c:tickLblPos val="nextTo"/>
        <c:crossAx val="304917376"/>
        <c:crosses val="autoZero"/>
        <c:crossBetween val="between"/>
      </c:valAx>
      <c:spPr>
        <a:solidFill>
          <a:srgbClr val="5B9BD5">
            <a:lumMod val="20000"/>
            <a:lumOff val="80000"/>
          </a:srgbClr>
        </a:solidFill>
        <a:ln>
          <a:noFill/>
        </a:ln>
        <a:effectLst>
          <a:outerShdw blurRad="50800" dir="5400000" algn="ctr" rotWithShape="0">
            <a:srgbClr val="000000">
              <a:alpha val="43137"/>
            </a:srgbClr>
          </a:outerShdw>
        </a:effectLst>
      </c:spPr>
    </c:plotArea>
    <c:legend>
      <c:legendPos val="b"/>
      <c:legendEntry>
        <c:idx val="4"/>
        <c:delete val="1"/>
      </c:legendEntry>
      <c:legendEntry>
        <c:idx val="5"/>
        <c:delete val="1"/>
      </c:legendEntry>
      <c:layout>
        <c:manualLayout>
          <c:xMode val="edge"/>
          <c:yMode val="edge"/>
          <c:x val="5.6030159006548196E-2"/>
          <c:y val="0.57317058870149884"/>
          <c:w val="0.8899252882654215"/>
          <c:h val="0.39688080923295271"/>
        </c:manualLayout>
      </c:layout>
      <c:overlay val="0"/>
      <c:spPr>
        <a:solidFill>
          <a:srgbClr val="5B9BD5">
            <a:lumMod val="20000"/>
            <a:lumOff val="80000"/>
          </a:srgbClr>
        </a:solidFill>
        <a:ln>
          <a:noFill/>
        </a:ln>
        <a:effectLst/>
      </c:spPr>
      <c:txPr>
        <a:bodyPr rot="0" spcFirstLastPara="1" vertOverflow="ellipsis" vert="horz" wrap="square" anchor="t" anchorCtr="0"/>
        <a:lstStyle/>
        <a:p>
          <a:pPr>
            <a:defRPr sz="1197" b="0" i="0" u="none" strike="noStrike" kern="1200" baseline="0">
              <a:ln>
                <a:noFill/>
              </a:ln>
              <a:solidFill>
                <a:schemeClr val="dk1">
                  <a:lumMod val="75000"/>
                  <a:lumOff val="25000"/>
                </a:schemeClr>
              </a:solidFill>
              <a:latin typeface="+mn-lt"/>
              <a:ea typeface="+mn-ea"/>
              <a:cs typeface="+mn-cs"/>
            </a:defRPr>
          </a:pPr>
          <a:endParaRPr lang="en-US"/>
        </a:p>
      </c:txPr>
    </c:legend>
    <c:plotVisOnly val="1"/>
    <c:dispBlanksAs val="gap"/>
    <c:showDLblsOverMax val="0"/>
  </c:chart>
  <c:spPr>
    <a:solidFill>
      <a:srgbClr val="A1B7E7"/>
    </a:solidFill>
    <a:ln w="9525" cap="flat" cmpd="sng" algn="ctr">
      <a:solidFill>
        <a:schemeClr val="dk1">
          <a:lumMod val="25000"/>
          <a:lumOff val="75000"/>
        </a:schemeClr>
      </a:solidFill>
      <a:round/>
    </a:ln>
    <a:effectLst/>
    <a:scene3d>
      <a:camera prst="orthographicFront"/>
      <a:lightRig rig="contrasting" dir="t">
        <a:rot lat="0" lon="0" rev="7800000"/>
      </a:lightRig>
    </a:scene3d>
    <a:sp3d>
      <a:bevelT w="139700" h="139700"/>
    </a:sp3d>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67B522-C26E-4A78-AFDD-67543E45B657}" type="datetimeFigureOut">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1B9E5-131B-4F29-8C49-08AEC597546A}" type="slidenum">
              <a:rPr lang="en-US" smtClean="0"/>
              <a:t>‹#›</a:t>
            </a:fld>
            <a:endParaRPr lang="en-US"/>
          </a:p>
        </p:txBody>
      </p:sp>
    </p:spTree>
    <p:extLst>
      <p:ext uri="{BB962C8B-B14F-4D97-AF65-F5344CB8AC3E}">
        <p14:creationId xmlns:p14="http://schemas.microsoft.com/office/powerpoint/2010/main" val="2670878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67B522-C26E-4A78-AFDD-67543E45B657}" type="datetimeFigureOut">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1B9E5-131B-4F29-8C49-08AEC597546A}" type="slidenum">
              <a:rPr lang="en-US" smtClean="0"/>
              <a:t>‹#›</a:t>
            </a:fld>
            <a:endParaRPr lang="en-US"/>
          </a:p>
        </p:txBody>
      </p:sp>
    </p:spTree>
    <p:extLst>
      <p:ext uri="{BB962C8B-B14F-4D97-AF65-F5344CB8AC3E}">
        <p14:creationId xmlns:p14="http://schemas.microsoft.com/office/powerpoint/2010/main" val="483920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67B522-C26E-4A78-AFDD-67543E45B657}" type="datetimeFigureOut">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1B9E5-131B-4F29-8C49-08AEC597546A}" type="slidenum">
              <a:rPr lang="en-US" smtClean="0"/>
              <a:t>‹#›</a:t>
            </a:fld>
            <a:endParaRPr lang="en-US"/>
          </a:p>
        </p:txBody>
      </p:sp>
    </p:spTree>
    <p:extLst>
      <p:ext uri="{BB962C8B-B14F-4D97-AF65-F5344CB8AC3E}">
        <p14:creationId xmlns:p14="http://schemas.microsoft.com/office/powerpoint/2010/main" val="2505034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67B522-C26E-4A78-AFDD-67543E45B657}" type="datetimeFigureOut">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1B9E5-131B-4F29-8C49-08AEC597546A}" type="slidenum">
              <a:rPr lang="en-US" smtClean="0"/>
              <a:t>‹#›</a:t>
            </a:fld>
            <a:endParaRPr lang="en-US"/>
          </a:p>
        </p:txBody>
      </p:sp>
    </p:spTree>
    <p:extLst>
      <p:ext uri="{BB962C8B-B14F-4D97-AF65-F5344CB8AC3E}">
        <p14:creationId xmlns:p14="http://schemas.microsoft.com/office/powerpoint/2010/main" val="2298595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67B522-C26E-4A78-AFDD-67543E45B657}" type="datetimeFigureOut">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1B9E5-131B-4F29-8C49-08AEC597546A}" type="slidenum">
              <a:rPr lang="en-US" smtClean="0"/>
              <a:t>‹#›</a:t>
            </a:fld>
            <a:endParaRPr lang="en-US"/>
          </a:p>
        </p:txBody>
      </p:sp>
    </p:spTree>
    <p:extLst>
      <p:ext uri="{BB962C8B-B14F-4D97-AF65-F5344CB8AC3E}">
        <p14:creationId xmlns:p14="http://schemas.microsoft.com/office/powerpoint/2010/main" val="3833881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67B522-C26E-4A78-AFDD-67543E45B657}" type="datetimeFigureOut">
              <a:rPr lang="en-US" smtClean="0"/>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81B9E5-131B-4F29-8C49-08AEC597546A}" type="slidenum">
              <a:rPr lang="en-US" smtClean="0"/>
              <a:t>‹#›</a:t>
            </a:fld>
            <a:endParaRPr lang="en-US"/>
          </a:p>
        </p:txBody>
      </p:sp>
    </p:spTree>
    <p:extLst>
      <p:ext uri="{BB962C8B-B14F-4D97-AF65-F5344CB8AC3E}">
        <p14:creationId xmlns:p14="http://schemas.microsoft.com/office/powerpoint/2010/main" val="1605348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67B522-C26E-4A78-AFDD-67543E45B657}" type="datetimeFigureOut">
              <a:rPr lang="en-US" smtClean="0"/>
              <a:t>3/17/2026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81B9E5-131B-4F29-8C49-08AEC597546A}" type="slidenum">
              <a:rPr lang="en-US" smtClean="0"/>
              <a:t>‹#›</a:t>
            </a:fld>
            <a:endParaRPr lang="en-US"/>
          </a:p>
        </p:txBody>
      </p:sp>
    </p:spTree>
    <p:extLst>
      <p:ext uri="{BB962C8B-B14F-4D97-AF65-F5344CB8AC3E}">
        <p14:creationId xmlns:p14="http://schemas.microsoft.com/office/powerpoint/2010/main" val="1878449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67B522-C26E-4A78-AFDD-67543E45B657}" type="datetimeFigureOut">
              <a:rPr lang="en-US" smtClean="0"/>
              <a:t>3/17/2026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81B9E5-131B-4F29-8C49-08AEC597546A}" type="slidenum">
              <a:rPr lang="en-US" smtClean="0"/>
              <a:t>‹#›</a:t>
            </a:fld>
            <a:endParaRPr lang="en-US"/>
          </a:p>
        </p:txBody>
      </p:sp>
    </p:spTree>
    <p:extLst>
      <p:ext uri="{BB962C8B-B14F-4D97-AF65-F5344CB8AC3E}">
        <p14:creationId xmlns:p14="http://schemas.microsoft.com/office/powerpoint/2010/main" val="3589832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67B522-C26E-4A78-AFDD-67543E45B657}" type="datetimeFigureOut">
              <a:rPr lang="en-US" smtClean="0"/>
              <a:t>3/17/2026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81B9E5-131B-4F29-8C49-08AEC597546A}" type="slidenum">
              <a:rPr lang="en-US" smtClean="0"/>
              <a:t>‹#›</a:t>
            </a:fld>
            <a:endParaRPr lang="en-US"/>
          </a:p>
        </p:txBody>
      </p:sp>
    </p:spTree>
    <p:extLst>
      <p:ext uri="{BB962C8B-B14F-4D97-AF65-F5344CB8AC3E}">
        <p14:creationId xmlns:p14="http://schemas.microsoft.com/office/powerpoint/2010/main" val="3793740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67B522-C26E-4A78-AFDD-67543E45B657}" type="datetimeFigureOut">
              <a:rPr lang="en-US" smtClean="0"/>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81B9E5-131B-4F29-8C49-08AEC597546A}" type="slidenum">
              <a:rPr lang="en-US" smtClean="0"/>
              <a:t>‹#›</a:t>
            </a:fld>
            <a:endParaRPr lang="en-US"/>
          </a:p>
        </p:txBody>
      </p:sp>
    </p:spTree>
    <p:extLst>
      <p:ext uri="{BB962C8B-B14F-4D97-AF65-F5344CB8AC3E}">
        <p14:creationId xmlns:p14="http://schemas.microsoft.com/office/powerpoint/2010/main" val="1365646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67B522-C26E-4A78-AFDD-67543E45B657}" type="datetimeFigureOut">
              <a:rPr lang="en-US" smtClean="0"/>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81B9E5-131B-4F29-8C49-08AEC597546A}" type="slidenum">
              <a:rPr lang="en-US" smtClean="0"/>
              <a:t>‹#›</a:t>
            </a:fld>
            <a:endParaRPr lang="en-US"/>
          </a:p>
        </p:txBody>
      </p:sp>
    </p:spTree>
    <p:extLst>
      <p:ext uri="{BB962C8B-B14F-4D97-AF65-F5344CB8AC3E}">
        <p14:creationId xmlns:p14="http://schemas.microsoft.com/office/powerpoint/2010/main" val="3246612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67B522-C26E-4A78-AFDD-67543E45B657}" type="datetimeFigureOut">
              <a:rPr lang="en-US" smtClean="0"/>
              <a:t>3/17/2026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81B9E5-131B-4F29-8C49-08AEC597546A}" type="slidenum">
              <a:rPr lang="en-US" smtClean="0"/>
              <a:t>‹#›</a:t>
            </a:fld>
            <a:endParaRPr lang="en-US"/>
          </a:p>
        </p:txBody>
      </p:sp>
    </p:spTree>
    <p:extLst>
      <p:ext uri="{BB962C8B-B14F-4D97-AF65-F5344CB8AC3E}">
        <p14:creationId xmlns:p14="http://schemas.microsoft.com/office/powerpoint/2010/main" val="41648820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24000" y="4325816"/>
            <a:ext cx="9144000" cy="1655762"/>
          </a:xfrm>
        </p:spPr>
        <p:txBody>
          <a:bodyPr/>
          <a:lstStyle/>
          <a:p>
            <a:r>
              <a:rPr lang="ka-GE" dirty="0" smtClean="0"/>
              <a:t>აჭარის ავტონომიური რესპუბლიკის უმაღლესი საბჭოს საკონსტიტუციო, იურიდიულ და საპროცედურო საკითხთა კომიტეტის 2025 წლის საქმიანობის </a:t>
            </a:r>
            <a:endParaRPr lang="en-US" dirty="0" smtClean="0"/>
          </a:p>
          <a:p>
            <a:r>
              <a:rPr lang="ka-GE" dirty="0" smtClean="0"/>
              <a:t>ანგარიში</a:t>
            </a:r>
            <a:endParaRPr lang="en-US" dirty="0"/>
          </a:p>
        </p:txBody>
      </p:sp>
      <p:pic>
        <p:nvPicPr>
          <p:cNvPr id="5" name="Picture 1" descr="აჭარის ავტონომიური რესპუბლიკის უმაღლესი საბჭოს რიგგარეშე პლენარული სხდომა">
            <a:extLst>
              <a:ext uri="{FF2B5EF4-FFF2-40B4-BE49-F238E27FC236}">
                <a16:creationId xmlns:a16="http://schemas.microsoft.com/office/drawing/2014/main" id="{FA7DF5DB-6C8B-4F44-BF59-E73AD73B444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29584" y="976553"/>
            <a:ext cx="4974336" cy="2395728"/>
          </a:xfrm>
          <a:prstGeom prst="rect">
            <a:avLst/>
          </a:prstGeom>
          <a:noFill/>
          <a:ln>
            <a:noFill/>
          </a:ln>
        </p:spPr>
      </p:pic>
    </p:spTree>
    <p:extLst>
      <p:ext uri="{BB962C8B-B14F-4D97-AF65-F5344CB8AC3E}">
        <p14:creationId xmlns:p14="http://schemas.microsoft.com/office/powerpoint/2010/main" val="25108892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881889" y="382682"/>
            <a:ext cx="10141526" cy="927372"/>
          </a:xfrm>
          <a:prstGeom prst="roundRect">
            <a:avLst/>
          </a:prstGeom>
          <a:solidFill>
            <a:schemeClr val="accent1">
              <a:lumMod val="20000"/>
              <a:lumOff val="80000"/>
            </a:schemeClr>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400" dirty="0" smtClean="0">
                <a:ln w="0"/>
                <a:solidFill>
                  <a:schemeClr val="tx1"/>
                </a:solidFill>
                <a:effectLst>
                  <a:outerShdw blurRad="38100" dist="19050" dir="2700000" algn="tl" rotWithShape="0">
                    <a:schemeClr val="dk1">
                      <a:alpha val="40000"/>
                    </a:schemeClr>
                  </a:outerShdw>
                </a:effectLst>
              </a:rPr>
              <a:t>აჭარის ავტონომიური რესპუბლიკის უმაღლესი საბჭოს რეგლამენტით გათვალისწინებული სხვა საქმიანობა</a:t>
            </a:r>
            <a:endParaRPr lang="en-US" sz="2400" dirty="0">
              <a:ln w="0"/>
              <a:solidFill>
                <a:schemeClr val="tx1"/>
              </a:solidFill>
              <a:effectLst>
                <a:outerShdw blurRad="38100" dist="19050" dir="2700000" algn="tl" rotWithShape="0">
                  <a:schemeClr val="dk1">
                    <a:alpha val="40000"/>
                  </a:schemeClr>
                </a:outerShdw>
              </a:effectLst>
            </a:endParaRPr>
          </a:p>
        </p:txBody>
      </p:sp>
      <p:sp>
        <p:nvSpPr>
          <p:cNvPr id="12" name="Скругленный прямоугольник 3"/>
          <p:cNvSpPr/>
          <p:nvPr/>
        </p:nvSpPr>
        <p:spPr>
          <a:xfrm>
            <a:off x="1224789" y="1701725"/>
            <a:ext cx="4331949" cy="1518757"/>
          </a:xfrm>
          <a:prstGeom prst="roundRect">
            <a:avLst/>
          </a:prstGeom>
          <a:solidFill>
            <a:srgbClr val="A1B7E7"/>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600" dirty="0" smtClean="0">
                <a:solidFill>
                  <a:schemeClr val="tx1"/>
                </a:solidFill>
              </a:rPr>
              <a:t>ფრაქციის მიერ რეგლამენტის 35-ე მუხლის მე-3 პუნქტით გათვალისწინებული უფლების 2025 წლის საგაზაფხულო სესიაზე მართლზომიერად გამოყენების შესწავლა </a:t>
            </a:r>
          </a:p>
          <a:p>
            <a:pPr algn="ctr"/>
            <a:r>
              <a:rPr lang="ka-GE" sz="1600" dirty="0" smtClean="0">
                <a:solidFill>
                  <a:schemeClr val="tx1"/>
                </a:solidFill>
              </a:rPr>
              <a:t>(ოქმი - 16, 27.08.2025)</a:t>
            </a:r>
          </a:p>
        </p:txBody>
      </p:sp>
      <p:sp>
        <p:nvSpPr>
          <p:cNvPr id="13" name="Скругленный прямоугольник 3"/>
          <p:cNvSpPr/>
          <p:nvPr/>
        </p:nvSpPr>
        <p:spPr>
          <a:xfrm>
            <a:off x="6431793" y="1701725"/>
            <a:ext cx="4331949" cy="1518757"/>
          </a:xfrm>
          <a:prstGeom prst="roundRect">
            <a:avLst/>
          </a:prstGeom>
          <a:solidFill>
            <a:schemeClr val="accent1">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600" dirty="0">
                <a:solidFill>
                  <a:schemeClr val="tx1"/>
                </a:solidFill>
              </a:rPr>
              <a:t>უმაღლესი საბჭოს კომიტეტებში წევრთა რაოდენობისა და პროპორციული წარმომადგენლობის კვოტების </a:t>
            </a:r>
            <a:r>
              <a:rPr lang="ka-GE" sz="1600" dirty="0" smtClean="0">
                <a:solidFill>
                  <a:schemeClr val="tx1"/>
                </a:solidFill>
              </a:rPr>
              <a:t>განსაზღვრა</a:t>
            </a:r>
          </a:p>
          <a:p>
            <a:pPr algn="ctr"/>
            <a:r>
              <a:rPr lang="ka-GE" sz="1600" dirty="0" smtClean="0">
                <a:solidFill>
                  <a:schemeClr val="tx1"/>
                </a:solidFill>
              </a:rPr>
              <a:t>(ოქმი - 16, 27.08.2025)</a:t>
            </a:r>
          </a:p>
        </p:txBody>
      </p:sp>
      <p:sp>
        <p:nvSpPr>
          <p:cNvPr id="5" name="Скругленный прямоугольник 3"/>
          <p:cNvSpPr/>
          <p:nvPr/>
        </p:nvSpPr>
        <p:spPr>
          <a:xfrm>
            <a:off x="381443" y="4032100"/>
            <a:ext cx="3825198" cy="2166475"/>
          </a:xfrm>
          <a:prstGeom prst="roundRect">
            <a:avLst/>
          </a:prstGeom>
          <a:solidFill>
            <a:schemeClr val="accent1">
              <a:lumMod val="60000"/>
              <a:lumOff val="4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600" dirty="0">
                <a:solidFill>
                  <a:schemeClr val="tx1"/>
                </a:solidFill>
              </a:rPr>
              <a:t>უმაღლესი საბჭოს </a:t>
            </a:r>
            <a:r>
              <a:rPr lang="ka-GE" sz="1600" dirty="0" smtClean="0">
                <a:solidFill>
                  <a:schemeClr val="tx1"/>
                </a:solidFill>
              </a:rPr>
              <a:t>წევრების უფლებამოსილების </a:t>
            </a:r>
            <a:r>
              <a:rPr lang="ka-GE" sz="1600" dirty="0">
                <a:solidFill>
                  <a:schemeClr val="tx1"/>
                </a:solidFill>
              </a:rPr>
              <a:t>ვადამდე შეწყვეტის </a:t>
            </a:r>
            <a:r>
              <a:rPr lang="ka-GE" sz="1600" dirty="0" smtClean="0">
                <a:solidFill>
                  <a:schemeClr val="tx1"/>
                </a:solidFill>
              </a:rPr>
              <a:t>საკითხის განხილვა</a:t>
            </a:r>
            <a:endParaRPr lang="en-US" sz="1600" dirty="0" smtClean="0">
              <a:solidFill>
                <a:schemeClr val="tx1"/>
              </a:solidFill>
            </a:endParaRPr>
          </a:p>
          <a:p>
            <a:pPr algn="ctr"/>
            <a:r>
              <a:rPr lang="ka-GE" sz="1600" dirty="0" smtClean="0">
                <a:solidFill>
                  <a:schemeClr val="tx1"/>
                </a:solidFill>
              </a:rPr>
              <a:t>(ოქმები - </a:t>
            </a:r>
            <a:r>
              <a:rPr lang="en-US" sz="1600" dirty="0" smtClean="0">
                <a:solidFill>
                  <a:schemeClr val="tx1"/>
                </a:solidFill>
              </a:rPr>
              <a:t>5</a:t>
            </a:r>
            <a:r>
              <a:rPr lang="ka-GE" sz="1600" dirty="0" smtClean="0">
                <a:solidFill>
                  <a:schemeClr val="tx1"/>
                </a:solidFill>
              </a:rPr>
              <a:t>, 28.01.2025; </a:t>
            </a:r>
          </a:p>
          <a:p>
            <a:pPr algn="ctr"/>
            <a:r>
              <a:rPr lang="ka-GE" sz="1600" dirty="0" smtClean="0">
                <a:solidFill>
                  <a:schemeClr val="tx1"/>
                </a:solidFill>
              </a:rPr>
              <a:t>7, 11.02.2025; </a:t>
            </a:r>
          </a:p>
          <a:p>
            <a:pPr algn="ctr"/>
            <a:r>
              <a:rPr lang="ka-GE" sz="1600" dirty="0" smtClean="0">
                <a:solidFill>
                  <a:schemeClr val="tx1"/>
                </a:solidFill>
              </a:rPr>
              <a:t>14, 3.07.2025; </a:t>
            </a:r>
          </a:p>
          <a:p>
            <a:pPr algn="ctr"/>
            <a:r>
              <a:rPr lang="ka-GE" sz="1600" dirty="0" smtClean="0">
                <a:solidFill>
                  <a:schemeClr val="tx1"/>
                </a:solidFill>
              </a:rPr>
              <a:t>19, 30.10.2025)</a:t>
            </a:r>
          </a:p>
        </p:txBody>
      </p:sp>
      <p:sp>
        <p:nvSpPr>
          <p:cNvPr id="6" name="Скругленный прямоугольник 3"/>
          <p:cNvSpPr/>
          <p:nvPr/>
        </p:nvSpPr>
        <p:spPr>
          <a:xfrm>
            <a:off x="4570618" y="3612153"/>
            <a:ext cx="3851304" cy="3006368"/>
          </a:xfrm>
          <a:prstGeom prst="roundRect">
            <a:avLst/>
          </a:prstGeom>
          <a:solidFill>
            <a:srgbClr val="ACBFEA"/>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600" dirty="0">
                <a:solidFill>
                  <a:schemeClr val="tx1"/>
                </a:solidFill>
              </a:rPr>
              <a:t>უმაღლესი </a:t>
            </a:r>
            <a:r>
              <a:rPr lang="ka-GE" sz="1600" dirty="0" smtClean="0">
                <a:solidFill>
                  <a:schemeClr val="tx1"/>
                </a:solidFill>
              </a:rPr>
              <a:t>საბჭოს გამოკლებული წევრების ადგილმონაცვლის ცნობის საკითხის განხილვა</a:t>
            </a:r>
          </a:p>
          <a:p>
            <a:pPr algn="ctr"/>
            <a:r>
              <a:rPr lang="ka-GE" sz="1600" dirty="0" smtClean="0">
                <a:solidFill>
                  <a:schemeClr val="tx1"/>
                </a:solidFill>
              </a:rPr>
              <a:t>(ოქმები - 6, 6.02.2025;</a:t>
            </a:r>
          </a:p>
          <a:p>
            <a:pPr algn="ctr"/>
            <a:r>
              <a:rPr lang="ka-GE" sz="1600" dirty="0" smtClean="0">
                <a:solidFill>
                  <a:schemeClr val="tx1"/>
                </a:solidFill>
              </a:rPr>
              <a:t>15, 16.07.2025;</a:t>
            </a:r>
          </a:p>
          <a:p>
            <a:pPr algn="ctr"/>
            <a:r>
              <a:rPr lang="ka-GE" sz="1600" dirty="0" smtClean="0">
                <a:solidFill>
                  <a:schemeClr val="tx1"/>
                </a:solidFill>
              </a:rPr>
              <a:t>20, 7.11.2025)</a:t>
            </a:r>
          </a:p>
        </p:txBody>
      </p:sp>
      <p:sp>
        <p:nvSpPr>
          <p:cNvPr id="7" name="Скругленный прямоугольник 3"/>
          <p:cNvSpPr/>
          <p:nvPr/>
        </p:nvSpPr>
        <p:spPr>
          <a:xfrm>
            <a:off x="8785899" y="4032100"/>
            <a:ext cx="2866292" cy="2166475"/>
          </a:xfrm>
          <a:prstGeom prst="roundRect">
            <a:avLst/>
          </a:prstGeom>
          <a:solidFill>
            <a:schemeClr val="accent1">
              <a:lumMod val="60000"/>
              <a:lumOff val="4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600" dirty="0">
                <a:solidFill>
                  <a:schemeClr val="tx1"/>
                </a:solidFill>
              </a:rPr>
              <a:t>უმაღლესი </a:t>
            </a:r>
            <a:r>
              <a:rPr lang="ka-GE" sz="1600" dirty="0" smtClean="0">
                <a:solidFill>
                  <a:schemeClr val="tx1"/>
                </a:solidFill>
              </a:rPr>
              <a:t>საარჩევნო კომისიის წევრობის კანდიდატების მოსმენა </a:t>
            </a:r>
            <a:endParaRPr lang="en-US" sz="1600" dirty="0" smtClean="0">
              <a:solidFill>
                <a:schemeClr val="tx1"/>
              </a:solidFill>
            </a:endParaRPr>
          </a:p>
          <a:p>
            <a:pPr algn="ctr"/>
            <a:r>
              <a:rPr lang="ka-GE" sz="1600" dirty="0" smtClean="0">
                <a:solidFill>
                  <a:schemeClr val="tx1"/>
                </a:solidFill>
              </a:rPr>
              <a:t>(ოქმები - 9, 2</a:t>
            </a:r>
            <a:r>
              <a:rPr lang="en-US" sz="1600" dirty="0" smtClean="0">
                <a:solidFill>
                  <a:schemeClr val="tx1"/>
                </a:solidFill>
              </a:rPr>
              <a:t>5</a:t>
            </a:r>
            <a:r>
              <a:rPr lang="ka-GE" sz="1600" dirty="0" smtClean="0">
                <a:solidFill>
                  <a:schemeClr val="tx1"/>
                </a:solidFill>
              </a:rPr>
              <a:t>.0</a:t>
            </a:r>
            <a:r>
              <a:rPr lang="en-US" sz="1600" dirty="0" smtClean="0">
                <a:solidFill>
                  <a:schemeClr val="tx1"/>
                </a:solidFill>
              </a:rPr>
              <a:t>2</a:t>
            </a:r>
            <a:r>
              <a:rPr lang="ka-GE" sz="1600" dirty="0" smtClean="0">
                <a:solidFill>
                  <a:schemeClr val="tx1"/>
                </a:solidFill>
              </a:rPr>
              <a:t>.2025; </a:t>
            </a:r>
          </a:p>
          <a:p>
            <a:pPr algn="ctr"/>
            <a:r>
              <a:rPr lang="ka-GE" sz="1600" dirty="0" smtClean="0">
                <a:solidFill>
                  <a:schemeClr val="tx1"/>
                </a:solidFill>
              </a:rPr>
              <a:t>16, 27.08.2025)</a:t>
            </a:r>
          </a:p>
        </p:txBody>
      </p:sp>
    </p:spTree>
    <p:extLst>
      <p:ext uri="{BB962C8B-B14F-4D97-AF65-F5344CB8AC3E}">
        <p14:creationId xmlns:p14="http://schemas.microsoft.com/office/powerpoint/2010/main" val="3855685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7" name="Скругленный прямоугольник 6"/>
          <p:cNvSpPr/>
          <p:nvPr/>
        </p:nvSpPr>
        <p:spPr>
          <a:xfrm>
            <a:off x="1169377" y="347382"/>
            <a:ext cx="9670085" cy="977326"/>
          </a:xfrm>
          <a:prstGeom prst="roundRect">
            <a:avLst/>
          </a:prstGeom>
          <a:solidFill>
            <a:schemeClr val="accent1">
              <a:lumMod val="20000"/>
              <a:lumOff val="80000"/>
            </a:schemeClr>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400" dirty="0" smtClean="0">
                <a:ln w="0"/>
                <a:solidFill>
                  <a:schemeClr val="tx1"/>
                </a:solidFill>
                <a:effectLst>
                  <a:outerShdw blurRad="38100" dist="19050" dir="2700000" algn="tl" rotWithShape="0">
                    <a:schemeClr val="dk1">
                      <a:alpha val="40000"/>
                    </a:schemeClr>
                  </a:outerShdw>
                </a:effectLst>
              </a:rPr>
              <a:t>კომიტეტში შემოსული, კომიტეტიდან გასული კორესპონდენციისა და მოქალაქეთა მიღების რაოდენობა</a:t>
            </a:r>
            <a:endParaRPr lang="en-US" sz="2400" dirty="0">
              <a:ln w="0"/>
              <a:solidFill>
                <a:schemeClr val="tx1"/>
              </a:solidFill>
              <a:effectLst>
                <a:outerShdw blurRad="38100" dist="19050" dir="2700000" algn="tl" rotWithShape="0">
                  <a:schemeClr val="dk1">
                    <a:alpha val="40000"/>
                  </a:schemeClr>
                </a:outerShdw>
              </a:effectLst>
            </a:endParaRPr>
          </a:p>
        </p:txBody>
      </p:sp>
      <p:graphicFrame>
        <p:nvGraphicFramePr>
          <p:cNvPr id="8" name="Диаграмма 7"/>
          <p:cNvGraphicFramePr/>
          <p:nvPr>
            <p:extLst>
              <p:ext uri="{D42A27DB-BD31-4B8C-83A1-F6EECF244321}">
                <p14:modId xmlns:p14="http://schemas.microsoft.com/office/powerpoint/2010/main" val="2435113635"/>
              </p:ext>
            </p:extLst>
          </p:nvPr>
        </p:nvGraphicFramePr>
        <p:xfrm>
          <a:off x="2105025" y="1612670"/>
          <a:ext cx="7276367" cy="494607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63870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7" name="Прямоугольник 6"/>
          <p:cNvSpPr/>
          <p:nvPr/>
        </p:nvSpPr>
        <p:spPr>
          <a:xfrm>
            <a:off x="1581151" y="1200150"/>
            <a:ext cx="8810624" cy="3829049"/>
          </a:xfrm>
          <a:prstGeom prst="rect">
            <a:avLst/>
          </a:prstGeom>
          <a:solidFill>
            <a:schemeClr val="accent5">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400" b="1" dirty="0" smtClean="0">
                <a:solidFill>
                  <a:schemeClr val="tx1"/>
                </a:solidFill>
                <a:effectLst>
                  <a:outerShdw blurRad="38100" dist="38100" dir="2700000" algn="tl">
                    <a:srgbClr val="000000">
                      <a:alpha val="43137"/>
                    </a:srgbClr>
                  </a:outerShdw>
                </a:effectLst>
              </a:rPr>
              <a:t>შ ე ს ა ვ ა ლ ი</a:t>
            </a:r>
            <a:endParaRPr lang="ka-GE" sz="2400" b="1" dirty="0">
              <a:solidFill>
                <a:schemeClr val="tx1"/>
              </a:solidFill>
              <a:effectLst>
                <a:outerShdw blurRad="38100" dist="38100" dir="2700000" algn="tl">
                  <a:srgbClr val="000000">
                    <a:alpha val="43137"/>
                  </a:srgbClr>
                </a:outerShdw>
              </a:effectLst>
            </a:endParaRPr>
          </a:p>
          <a:p>
            <a:pPr algn="ctr"/>
            <a:endParaRPr lang="ka-GE" dirty="0">
              <a:solidFill>
                <a:schemeClr val="tx1"/>
              </a:solidFill>
            </a:endParaRPr>
          </a:p>
          <a:p>
            <a:pPr algn="ctr"/>
            <a:r>
              <a:rPr lang="ka-GE" dirty="0">
                <a:solidFill>
                  <a:schemeClr val="tx1"/>
                </a:solidFill>
              </a:rPr>
              <a:t>წინამდებარე </a:t>
            </a:r>
            <a:r>
              <a:rPr lang="ka-GE" dirty="0" smtClean="0">
                <a:solidFill>
                  <a:schemeClr val="tx1"/>
                </a:solidFill>
              </a:rPr>
              <a:t>დოკუმენტში </a:t>
            </a:r>
            <a:r>
              <a:rPr lang="ka-GE" dirty="0">
                <a:solidFill>
                  <a:schemeClr val="tx1"/>
                </a:solidFill>
              </a:rPr>
              <a:t>წარმოდგენილია აჭარის ავტონომიური რესპუბლიკის უმაღლესი საბჭოს საკონსტიტუციო, იურიდიულ და საპროცედურო საკითხთა კომიტეტის მიერ </a:t>
            </a:r>
            <a:r>
              <a:rPr lang="ka-GE" dirty="0" smtClean="0">
                <a:solidFill>
                  <a:schemeClr val="tx1"/>
                </a:solidFill>
              </a:rPr>
              <a:t>2025 </a:t>
            </a:r>
            <a:r>
              <a:rPr lang="ka-GE" dirty="0">
                <a:solidFill>
                  <a:schemeClr val="tx1"/>
                </a:solidFill>
              </a:rPr>
              <a:t>წელს გაწეული საქმიანობის ანგარიში.</a:t>
            </a:r>
            <a:endParaRPr lang="en-US" dirty="0">
              <a:solidFill>
                <a:schemeClr val="tx1"/>
              </a:solidFill>
            </a:endParaRPr>
          </a:p>
          <a:p>
            <a:pPr algn="ctr"/>
            <a:r>
              <a:rPr lang="ka-GE" dirty="0">
                <a:solidFill>
                  <a:schemeClr val="tx1"/>
                </a:solidFill>
              </a:rPr>
              <a:t>ანგარიში მოიცავს და შესაბამისობაშია კომიტეტისთვის აჭარის ავტონომიური რესპუბლიკის უმაღლესი საბჭოს რეგლამენტითა და კომიტეტის დებულებით განსაზღვრულ უფლებამოსილებებთან, აგრეთვე კომიტეტის </a:t>
            </a:r>
            <a:r>
              <a:rPr lang="ka-GE" dirty="0" smtClean="0">
                <a:solidFill>
                  <a:schemeClr val="tx1"/>
                </a:solidFill>
              </a:rPr>
              <a:t>2025 </a:t>
            </a:r>
            <a:r>
              <a:rPr lang="ka-GE" dirty="0">
                <a:solidFill>
                  <a:schemeClr val="tx1"/>
                </a:solidFill>
              </a:rPr>
              <a:t>წლის სამოქმედო გეგმით გათვალისწინებულ საქმიანობასთან.</a:t>
            </a:r>
            <a:endParaRPr lang="en-US" dirty="0">
              <a:solidFill>
                <a:schemeClr val="tx1"/>
              </a:solidFill>
            </a:endParaRPr>
          </a:p>
          <a:p>
            <a:pPr algn="ctr"/>
            <a:endParaRPr lang="en-US"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572004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3" name="Скругленный прямоугольник 2"/>
          <p:cNvSpPr/>
          <p:nvPr/>
        </p:nvSpPr>
        <p:spPr>
          <a:xfrm>
            <a:off x="1703194" y="505764"/>
            <a:ext cx="8210036" cy="627875"/>
          </a:xfrm>
          <a:prstGeom prst="roundRect">
            <a:avLst/>
          </a:prstGeom>
          <a:solidFill>
            <a:schemeClr val="accent1">
              <a:lumMod val="20000"/>
              <a:lumOff val="80000"/>
            </a:schemeClr>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400" dirty="0" smtClean="0">
                <a:ln w="0"/>
                <a:solidFill>
                  <a:schemeClr val="tx1"/>
                </a:solidFill>
                <a:effectLst>
                  <a:outerShdw blurRad="38100" dist="19050" dir="2700000" algn="tl" rotWithShape="0">
                    <a:schemeClr val="dk1">
                      <a:alpha val="40000"/>
                    </a:schemeClr>
                  </a:outerShdw>
                </a:effectLst>
              </a:rPr>
              <a:t>კომიტეტის საკანონმდებლო საქმიანობა</a:t>
            </a:r>
            <a:endParaRPr lang="en-US" sz="2400" dirty="0">
              <a:ln w="0"/>
              <a:solidFill>
                <a:schemeClr val="tx1"/>
              </a:solidFill>
              <a:effectLst>
                <a:outerShdw blurRad="38100" dist="19050" dir="2700000" algn="tl" rotWithShape="0">
                  <a:schemeClr val="dk1">
                    <a:alpha val="40000"/>
                  </a:schemeClr>
                </a:outerShdw>
              </a:effectLst>
            </a:endParaRPr>
          </a:p>
        </p:txBody>
      </p:sp>
      <p:sp>
        <p:nvSpPr>
          <p:cNvPr id="4" name="Скругленный прямоугольник 3"/>
          <p:cNvSpPr/>
          <p:nvPr/>
        </p:nvSpPr>
        <p:spPr>
          <a:xfrm>
            <a:off x="1237117" y="1957454"/>
            <a:ext cx="2473102" cy="1014385"/>
          </a:xfrm>
          <a:prstGeom prst="roundRect">
            <a:avLst/>
          </a:prstGeom>
          <a:solidFill>
            <a:schemeClr val="accent1">
              <a:lumMod val="60000"/>
              <a:lumOff val="4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600" dirty="0" smtClean="0">
                <a:solidFill>
                  <a:schemeClr val="tx1"/>
                </a:solidFill>
              </a:rPr>
              <a:t>სხდომა</a:t>
            </a:r>
            <a:endParaRPr lang="en-US" sz="1600" dirty="0" smtClean="0">
              <a:solidFill>
                <a:schemeClr val="tx1"/>
              </a:solidFill>
            </a:endParaRPr>
          </a:p>
          <a:p>
            <a:pPr algn="ctr"/>
            <a:r>
              <a:rPr lang="ka-GE" sz="1600" dirty="0" smtClean="0">
                <a:solidFill>
                  <a:schemeClr val="tx1"/>
                </a:solidFill>
              </a:rPr>
              <a:t>20</a:t>
            </a:r>
          </a:p>
        </p:txBody>
      </p:sp>
      <p:sp>
        <p:nvSpPr>
          <p:cNvPr id="5" name="Скругленный прямоугольник 4"/>
          <p:cNvSpPr/>
          <p:nvPr/>
        </p:nvSpPr>
        <p:spPr>
          <a:xfrm>
            <a:off x="4493202" y="1948361"/>
            <a:ext cx="2473102" cy="1014385"/>
          </a:xfrm>
          <a:prstGeom prst="roundRect">
            <a:avLst/>
          </a:prstGeom>
          <a:solidFill>
            <a:srgbClr val="A1B7E7"/>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600" dirty="0" smtClean="0">
                <a:solidFill>
                  <a:schemeClr val="tx1"/>
                </a:solidFill>
              </a:rPr>
              <a:t>საკითხი</a:t>
            </a:r>
            <a:endParaRPr lang="en-US" sz="1600" dirty="0" smtClean="0">
              <a:solidFill>
                <a:schemeClr val="tx1"/>
              </a:solidFill>
            </a:endParaRPr>
          </a:p>
          <a:p>
            <a:pPr algn="ctr"/>
            <a:r>
              <a:rPr lang="ka-GE" sz="1600" dirty="0" smtClean="0">
                <a:solidFill>
                  <a:schemeClr val="tx1"/>
                </a:solidFill>
              </a:rPr>
              <a:t>37</a:t>
            </a:r>
          </a:p>
        </p:txBody>
      </p:sp>
      <p:sp>
        <p:nvSpPr>
          <p:cNvPr id="6" name="Скругленный прямоугольник 5"/>
          <p:cNvSpPr/>
          <p:nvPr/>
        </p:nvSpPr>
        <p:spPr>
          <a:xfrm>
            <a:off x="7749287" y="1948360"/>
            <a:ext cx="2473102" cy="1014385"/>
          </a:xfrm>
          <a:prstGeom prst="roundRect">
            <a:avLst/>
          </a:prstGeom>
          <a:solidFill>
            <a:schemeClr val="accent5">
              <a:lumMod val="60000"/>
              <a:lumOff val="4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600" dirty="0" smtClean="0">
                <a:solidFill>
                  <a:schemeClr val="tx1"/>
                </a:solidFill>
              </a:rPr>
              <a:t>დასკვნა</a:t>
            </a:r>
            <a:endParaRPr lang="en-US" sz="1600" dirty="0" smtClean="0">
              <a:solidFill>
                <a:schemeClr val="tx1"/>
              </a:solidFill>
            </a:endParaRPr>
          </a:p>
          <a:p>
            <a:pPr algn="ctr"/>
            <a:r>
              <a:rPr lang="ka-GE" sz="1600" dirty="0" smtClean="0">
                <a:solidFill>
                  <a:schemeClr val="tx1"/>
                </a:solidFill>
              </a:rPr>
              <a:t>28</a:t>
            </a:r>
          </a:p>
        </p:txBody>
      </p:sp>
      <p:sp>
        <p:nvSpPr>
          <p:cNvPr id="7" name="Скругленный прямоугольник 6"/>
          <p:cNvSpPr/>
          <p:nvPr/>
        </p:nvSpPr>
        <p:spPr>
          <a:xfrm>
            <a:off x="1879482" y="4018164"/>
            <a:ext cx="2478476" cy="1525381"/>
          </a:xfrm>
          <a:prstGeom prst="roundRect">
            <a:avLst/>
          </a:prstGeom>
          <a:solidFill>
            <a:srgbClr val="84A0E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600" dirty="0" smtClean="0">
                <a:solidFill>
                  <a:schemeClr val="tx1"/>
                </a:solidFill>
              </a:rPr>
              <a:t>სამართლებრივი აქტის პროექტი</a:t>
            </a:r>
          </a:p>
          <a:p>
            <a:pPr algn="ctr"/>
            <a:r>
              <a:rPr lang="en-US" sz="1600" dirty="0" smtClean="0">
                <a:solidFill>
                  <a:schemeClr val="tx1"/>
                </a:solidFill>
              </a:rPr>
              <a:t>10</a:t>
            </a:r>
            <a:endParaRPr lang="en-US" sz="1600" dirty="0">
              <a:solidFill>
                <a:schemeClr val="tx1"/>
              </a:solidFill>
            </a:endParaRPr>
          </a:p>
        </p:txBody>
      </p:sp>
      <p:sp>
        <p:nvSpPr>
          <p:cNvPr id="8" name="Скругленный прямоугольник 7"/>
          <p:cNvSpPr/>
          <p:nvPr/>
        </p:nvSpPr>
        <p:spPr>
          <a:xfrm>
            <a:off x="6696279" y="3447181"/>
            <a:ext cx="3403151" cy="863834"/>
          </a:xfrm>
          <a:prstGeom prst="roundRect">
            <a:avLst/>
          </a:prstGeom>
          <a:solidFill>
            <a:srgbClr val="ACBFEA"/>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600" dirty="0" smtClean="0">
                <a:solidFill>
                  <a:schemeClr val="tx1"/>
                </a:solidFill>
              </a:rPr>
              <a:t>კანონის პროექტი</a:t>
            </a:r>
            <a:endParaRPr lang="en-US" sz="1600" dirty="0" smtClean="0">
              <a:solidFill>
                <a:schemeClr val="tx1"/>
              </a:solidFill>
            </a:endParaRPr>
          </a:p>
          <a:p>
            <a:pPr algn="ctr"/>
            <a:r>
              <a:rPr lang="en-US" sz="1600" dirty="0">
                <a:solidFill>
                  <a:schemeClr val="tx1"/>
                </a:solidFill>
              </a:rPr>
              <a:t>5</a:t>
            </a:r>
            <a:endParaRPr lang="en-US" sz="1600" dirty="0" smtClean="0">
              <a:solidFill>
                <a:schemeClr val="tx1"/>
              </a:solidFill>
            </a:endParaRPr>
          </a:p>
        </p:txBody>
      </p:sp>
      <p:sp>
        <p:nvSpPr>
          <p:cNvPr id="9" name="Скругленный прямоугольник 8"/>
          <p:cNvSpPr/>
          <p:nvPr/>
        </p:nvSpPr>
        <p:spPr>
          <a:xfrm>
            <a:off x="6696278" y="4494950"/>
            <a:ext cx="3403151" cy="872636"/>
          </a:xfrm>
          <a:prstGeom prst="roundRect">
            <a:avLst/>
          </a:prstGeom>
          <a:solidFill>
            <a:schemeClr val="accent1">
              <a:lumMod val="60000"/>
              <a:lumOff val="4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sz="1600" dirty="0" smtClean="0">
              <a:solidFill>
                <a:schemeClr val="tx1"/>
              </a:solidFill>
            </a:endParaRPr>
          </a:p>
          <a:p>
            <a:pPr algn="ctr"/>
            <a:r>
              <a:rPr lang="ka-GE" sz="1600" dirty="0" smtClean="0">
                <a:solidFill>
                  <a:schemeClr val="tx1"/>
                </a:solidFill>
              </a:rPr>
              <a:t>რეგლამენტის პროექტი</a:t>
            </a:r>
            <a:endParaRPr lang="en-US" sz="1600" dirty="0" smtClean="0">
              <a:solidFill>
                <a:schemeClr val="tx1"/>
              </a:solidFill>
            </a:endParaRPr>
          </a:p>
          <a:p>
            <a:pPr algn="ctr"/>
            <a:r>
              <a:rPr lang="en-US" sz="1600" dirty="0">
                <a:solidFill>
                  <a:schemeClr val="tx1"/>
                </a:solidFill>
              </a:rPr>
              <a:t>2</a:t>
            </a:r>
            <a:endParaRPr lang="ka-GE" sz="1600" dirty="0" smtClean="0">
              <a:solidFill>
                <a:schemeClr val="tx1"/>
              </a:solidFill>
            </a:endParaRPr>
          </a:p>
          <a:p>
            <a:pPr algn="ctr"/>
            <a:endParaRPr lang="ka-GE" sz="1600" dirty="0" smtClean="0">
              <a:solidFill>
                <a:schemeClr val="tx1"/>
              </a:solidFill>
            </a:endParaRPr>
          </a:p>
          <a:p>
            <a:pPr algn="ctr"/>
            <a:endParaRPr lang="en-US" sz="1400" dirty="0"/>
          </a:p>
        </p:txBody>
      </p:sp>
      <p:sp>
        <p:nvSpPr>
          <p:cNvPr id="10" name="Скругленный прямоугольник 9"/>
          <p:cNvSpPr/>
          <p:nvPr/>
        </p:nvSpPr>
        <p:spPr>
          <a:xfrm>
            <a:off x="6696277" y="5551521"/>
            <a:ext cx="3403151" cy="872636"/>
          </a:xfrm>
          <a:prstGeom prst="roundRect">
            <a:avLst/>
          </a:prstGeom>
          <a:solidFill>
            <a:schemeClr val="accent1">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sz="1600" dirty="0" smtClean="0">
              <a:solidFill>
                <a:schemeClr val="tx1"/>
              </a:solidFill>
            </a:endParaRPr>
          </a:p>
          <a:p>
            <a:pPr algn="ctr"/>
            <a:r>
              <a:rPr lang="ka-GE" sz="1600" dirty="0" smtClean="0">
                <a:solidFill>
                  <a:schemeClr val="tx1"/>
                </a:solidFill>
              </a:rPr>
              <a:t>დადგენილების პროექტი</a:t>
            </a:r>
            <a:endParaRPr lang="en-US" sz="1600" dirty="0" smtClean="0">
              <a:solidFill>
                <a:schemeClr val="tx1"/>
              </a:solidFill>
            </a:endParaRPr>
          </a:p>
          <a:p>
            <a:pPr algn="ctr"/>
            <a:r>
              <a:rPr lang="en-US" sz="1600" dirty="0">
                <a:solidFill>
                  <a:schemeClr val="tx1"/>
                </a:solidFill>
              </a:rPr>
              <a:t>3</a:t>
            </a:r>
            <a:endParaRPr lang="ka-GE" sz="1600" dirty="0" smtClean="0">
              <a:solidFill>
                <a:schemeClr val="tx1"/>
              </a:solidFill>
            </a:endParaRPr>
          </a:p>
          <a:p>
            <a:pPr algn="ctr"/>
            <a:endParaRPr lang="ka-GE" sz="1600" dirty="0" smtClean="0">
              <a:solidFill>
                <a:schemeClr val="tx1"/>
              </a:solidFill>
            </a:endParaRPr>
          </a:p>
          <a:p>
            <a:pPr algn="ctr"/>
            <a:endParaRPr lang="en-US" sz="1400" dirty="0"/>
          </a:p>
        </p:txBody>
      </p:sp>
      <p:cxnSp>
        <p:nvCxnSpPr>
          <p:cNvPr id="11" name="Прямая со стрелкой 10"/>
          <p:cNvCxnSpPr/>
          <p:nvPr/>
        </p:nvCxnSpPr>
        <p:spPr>
          <a:xfrm flipV="1">
            <a:off x="4826977" y="4018164"/>
            <a:ext cx="1230923" cy="369198"/>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13" name="Прямая со стрелкой 12"/>
          <p:cNvCxnSpPr/>
          <p:nvPr/>
        </p:nvCxnSpPr>
        <p:spPr>
          <a:xfrm>
            <a:off x="4826977" y="4780854"/>
            <a:ext cx="1318846" cy="0"/>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14" name="Прямая со стрелкой 13"/>
          <p:cNvCxnSpPr/>
          <p:nvPr/>
        </p:nvCxnSpPr>
        <p:spPr>
          <a:xfrm>
            <a:off x="4823733" y="5126923"/>
            <a:ext cx="1234167" cy="508946"/>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2049943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5" name="Скругленный прямоугольник 4"/>
          <p:cNvSpPr/>
          <p:nvPr/>
        </p:nvSpPr>
        <p:spPr>
          <a:xfrm>
            <a:off x="784553" y="313189"/>
            <a:ext cx="10665229" cy="894149"/>
          </a:xfrm>
          <a:prstGeom prst="roundRect">
            <a:avLst/>
          </a:prstGeom>
          <a:solidFill>
            <a:srgbClr val="B7B7FF"/>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400" dirty="0" smtClean="0">
                <a:ln w="0"/>
                <a:solidFill>
                  <a:schemeClr val="tx1"/>
                </a:solidFill>
                <a:effectLst>
                  <a:outerShdw blurRad="38100" dist="19050" dir="2700000" algn="tl" rotWithShape="0">
                    <a:schemeClr val="dk1">
                      <a:alpha val="40000"/>
                    </a:schemeClr>
                  </a:outerShdw>
                </a:effectLst>
              </a:rPr>
              <a:t>კომიტეტი, როგორც წამყვანი მუშაობდა შემდეგ </a:t>
            </a:r>
          </a:p>
          <a:p>
            <a:pPr algn="ctr"/>
            <a:r>
              <a:rPr lang="ka-GE" sz="2400" dirty="0" smtClean="0">
                <a:ln w="0"/>
                <a:solidFill>
                  <a:schemeClr val="tx1"/>
                </a:solidFill>
                <a:effectLst>
                  <a:outerShdw blurRad="38100" dist="19050" dir="2700000" algn="tl" rotWithShape="0">
                    <a:schemeClr val="dk1">
                      <a:alpha val="40000"/>
                    </a:schemeClr>
                  </a:outerShdw>
                </a:effectLst>
              </a:rPr>
              <a:t>საკანონმდებლო ინიციატივებზე</a:t>
            </a:r>
            <a:endParaRPr lang="en-US" sz="2400" dirty="0">
              <a:ln w="0"/>
              <a:solidFill>
                <a:schemeClr val="tx1"/>
              </a:solidFill>
              <a:effectLst>
                <a:outerShdw blurRad="38100" dist="19050" dir="2700000" algn="tl" rotWithShape="0">
                  <a:schemeClr val="dk1">
                    <a:alpha val="40000"/>
                  </a:schemeClr>
                </a:outerShdw>
              </a:effectLst>
            </a:endParaRPr>
          </a:p>
        </p:txBody>
      </p:sp>
      <p:sp>
        <p:nvSpPr>
          <p:cNvPr id="3" name="Скругленный прямоугольник 2"/>
          <p:cNvSpPr/>
          <p:nvPr/>
        </p:nvSpPr>
        <p:spPr>
          <a:xfrm>
            <a:off x="784553" y="2195878"/>
            <a:ext cx="4626799" cy="3226777"/>
          </a:xfrm>
          <a:prstGeom prst="roundRect">
            <a:avLst/>
          </a:prstGeom>
          <a:solidFill>
            <a:srgbClr val="A1B7E7"/>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1 </a:t>
            </a:r>
            <a:endParaRPr lang="ka-GE" sz="1600" dirty="0" smtClean="0">
              <a:solidFill>
                <a:schemeClr val="tx1"/>
              </a:solidFill>
            </a:endParaRPr>
          </a:p>
          <a:p>
            <a:pPr algn="ctr"/>
            <a:endParaRPr lang="en-US" sz="1600" dirty="0" smtClean="0">
              <a:solidFill>
                <a:schemeClr val="tx1"/>
              </a:solidFill>
            </a:endParaRPr>
          </a:p>
          <a:p>
            <a:pPr algn="ctr"/>
            <a:r>
              <a:rPr lang="ka-GE" sz="1600" dirty="0" smtClean="0">
                <a:solidFill>
                  <a:schemeClr val="tx1"/>
                </a:solidFill>
              </a:rPr>
              <a:t>აჭარის </a:t>
            </a:r>
            <a:r>
              <a:rPr lang="ka-GE" sz="1600" dirty="0">
                <a:solidFill>
                  <a:schemeClr val="tx1"/>
                </a:solidFill>
              </a:rPr>
              <a:t>ავტონომიური რესპუბლიკის კანონის </a:t>
            </a:r>
            <a:r>
              <a:rPr lang="ka-GE" sz="1600" dirty="0" smtClean="0">
                <a:solidFill>
                  <a:schemeClr val="tx1"/>
                </a:solidFill>
              </a:rPr>
              <a:t>პროექტ</a:t>
            </a:r>
            <a:r>
              <a:rPr lang="ka-GE" sz="1600" dirty="0">
                <a:solidFill>
                  <a:schemeClr val="tx1"/>
                </a:solidFill>
              </a:rPr>
              <a:t>ი</a:t>
            </a:r>
            <a:r>
              <a:rPr lang="ka-GE" sz="1600" dirty="0" smtClean="0">
                <a:solidFill>
                  <a:schemeClr val="tx1"/>
                </a:solidFill>
              </a:rPr>
              <a:t> </a:t>
            </a:r>
            <a:r>
              <a:rPr lang="ka-GE" sz="1600" dirty="0">
                <a:solidFill>
                  <a:schemeClr val="tx1"/>
                </a:solidFill>
              </a:rPr>
              <a:t>- „აჭარის ავტონომიური რესპუბლიკის მთავრობის სტრუქტურის, უფლებამოსილებისა და საქმიანობის </a:t>
            </a:r>
          </a:p>
          <a:p>
            <a:pPr algn="ctr"/>
            <a:r>
              <a:rPr lang="ka-GE" sz="1600" dirty="0">
                <a:solidFill>
                  <a:schemeClr val="tx1"/>
                </a:solidFill>
              </a:rPr>
              <a:t>წესის შესახებ“ აჭარის ავტონომიური რესპუბლიკის კანონში ცვლილების</a:t>
            </a:r>
          </a:p>
          <a:p>
            <a:pPr algn="ctr"/>
            <a:r>
              <a:rPr lang="ka-GE" sz="1600" dirty="0">
                <a:solidFill>
                  <a:schemeClr val="tx1"/>
                </a:solidFill>
              </a:rPr>
              <a:t>შეტანის თაობაზე </a:t>
            </a:r>
            <a:r>
              <a:rPr lang="ka-GE" sz="1600" dirty="0" smtClean="0">
                <a:solidFill>
                  <a:schemeClr val="tx1"/>
                </a:solidFill>
              </a:rPr>
              <a:t>(</a:t>
            </a:r>
            <a:r>
              <a:rPr lang="ka-GE" sz="1600" dirty="0">
                <a:solidFill>
                  <a:schemeClr val="tx1"/>
                </a:solidFill>
              </a:rPr>
              <a:t>№09-01-08/07, 02.07.2025</a:t>
            </a:r>
            <a:r>
              <a:rPr lang="ka-GE" sz="1600" dirty="0" smtClean="0">
                <a:solidFill>
                  <a:schemeClr val="tx1"/>
                </a:solidFill>
              </a:rPr>
              <a:t>)</a:t>
            </a:r>
          </a:p>
          <a:p>
            <a:pPr algn="ctr"/>
            <a:r>
              <a:rPr lang="ka-GE" sz="1600" dirty="0" smtClean="0">
                <a:solidFill>
                  <a:schemeClr val="tx1"/>
                </a:solidFill>
              </a:rPr>
              <a:t>(ოქმი - 14, 03.07.2025)</a:t>
            </a:r>
            <a:endParaRPr lang="ka-GE" sz="1600" dirty="0">
              <a:solidFill>
                <a:schemeClr val="tx1"/>
              </a:solidFill>
            </a:endParaRPr>
          </a:p>
        </p:txBody>
      </p:sp>
      <p:sp>
        <p:nvSpPr>
          <p:cNvPr id="4" name="Скругленный прямоугольник 5"/>
          <p:cNvSpPr/>
          <p:nvPr/>
        </p:nvSpPr>
        <p:spPr>
          <a:xfrm>
            <a:off x="5682027" y="1969476"/>
            <a:ext cx="5767755" cy="3679583"/>
          </a:xfrm>
          <a:prstGeom prst="roundRect">
            <a:avLst/>
          </a:prstGeom>
          <a:solidFill>
            <a:schemeClr val="accent1">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2</a:t>
            </a:r>
            <a:endParaRPr lang="ka-GE" sz="1600" dirty="0" smtClean="0">
              <a:solidFill>
                <a:schemeClr val="tx1"/>
              </a:solidFill>
            </a:endParaRPr>
          </a:p>
          <a:p>
            <a:pPr algn="ctr"/>
            <a:endParaRPr lang="en-US" sz="1600" dirty="0" smtClean="0">
              <a:solidFill>
                <a:schemeClr val="tx1"/>
              </a:solidFill>
            </a:endParaRPr>
          </a:p>
          <a:p>
            <a:pPr algn="ctr"/>
            <a:r>
              <a:rPr lang="ka-GE" sz="1600" dirty="0" smtClean="0">
                <a:solidFill>
                  <a:schemeClr val="tx1"/>
                </a:solidFill>
              </a:rPr>
              <a:t>საკანონმდებლო პაკეტი (№09-01-08/08, 03.07.2025):</a:t>
            </a:r>
            <a:endParaRPr lang="ka-GE" sz="1600" dirty="0">
              <a:solidFill>
                <a:schemeClr val="tx1"/>
              </a:solidFill>
            </a:endParaRPr>
          </a:p>
          <a:p>
            <a:pPr algn="just"/>
            <a:r>
              <a:rPr lang="ka-GE" sz="1600" dirty="0">
                <a:solidFill>
                  <a:schemeClr val="tx1"/>
                </a:solidFill>
              </a:rPr>
              <a:t>ა) აჭარის ავტონომიური რესპუბლიკის კანონის პროექტი - „აჭარის ავტონომიური რესპუბლიკის უმაღლესი საბჭოს არჩევნების შესახებ“ აჭარის ავტონომიური რესპუბლიკის კანონში ცვლილების შეტანის </a:t>
            </a:r>
            <a:r>
              <a:rPr lang="ka-GE" sz="1600" dirty="0" smtClean="0">
                <a:solidFill>
                  <a:schemeClr val="tx1"/>
                </a:solidFill>
              </a:rPr>
              <a:t>თაობაზე</a:t>
            </a:r>
            <a:r>
              <a:rPr lang="ka-GE" sz="1600" dirty="0">
                <a:solidFill>
                  <a:schemeClr val="tx1"/>
                </a:solidFill>
              </a:rPr>
              <a:t>;</a:t>
            </a:r>
          </a:p>
          <a:p>
            <a:pPr algn="just"/>
            <a:r>
              <a:rPr lang="ka-GE" sz="1600" dirty="0">
                <a:solidFill>
                  <a:schemeClr val="tx1"/>
                </a:solidFill>
              </a:rPr>
              <a:t>ბ) აჭარის ავტონომიური რესპუბლიკის უმაღლესი საბჭოს რეგლამენტის პროექტი - „აჭარის ავტონომიური რესპუბლიკის უმაღლესი საბჭოს რეგლამენტში ცვლილების შეტანის შესახებ</a:t>
            </a:r>
            <a:r>
              <a:rPr lang="ka-GE" sz="1600" dirty="0" smtClean="0">
                <a:solidFill>
                  <a:schemeClr val="tx1"/>
                </a:solidFill>
              </a:rPr>
              <a:t>“</a:t>
            </a:r>
          </a:p>
          <a:p>
            <a:pPr algn="ctr"/>
            <a:r>
              <a:rPr lang="ka-GE" sz="1600" dirty="0" smtClean="0">
                <a:solidFill>
                  <a:schemeClr val="tx1"/>
                </a:solidFill>
              </a:rPr>
              <a:t>(ოქმი - 15, 16.07.2025)</a:t>
            </a:r>
            <a:endParaRPr lang="ka-GE" sz="1600" dirty="0">
              <a:solidFill>
                <a:schemeClr val="tx1"/>
              </a:solidFill>
            </a:endParaRPr>
          </a:p>
        </p:txBody>
      </p:sp>
    </p:spTree>
    <p:extLst>
      <p:ext uri="{BB962C8B-B14F-4D97-AF65-F5344CB8AC3E}">
        <p14:creationId xmlns:p14="http://schemas.microsoft.com/office/powerpoint/2010/main" val="520546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5" name="Скругленный прямоугольник 4"/>
          <p:cNvSpPr/>
          <p:nvPr/>
        </p:nvSpPr>
        <p:spPr>
          <a:xfrm>
            <a:off x="784553" y="234059"/>
            <a:ext cx="10665229" cy="894149"/>
          </a:xfrm>
          <a:prstGeom prst="roundRect">
            <a:avLst/>
          </a:prstGeom>
          <a:solidFill>
            <a:srgbClr val="B7B7FF"/>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400" dirty="0" smtClean="0">
                <a:ln w="0"/>
                <a:solidFill>
                  <a:schemeClr val="tx1"/>
                </a:solidFill>
                <a:effectLst>
                  <a:outerShdw blurRad="38100" dist="19050" dir="2700000" algn="tl" rotWithShape="0">
                    <a:schemeClr val="dk1">
                      <a:alpha val="40000"/>
                    </a:schemeClr>
                  </a:outerShdw>
                </a:effectLst>
              </a:rPr>
              <a:t>კომიტეტი, როგორც წამყვანი მუშაობდა შემდეგ </a:t>
            </a:r>
          </a:p>
          <a:p>
            <a:pPr algn="ctr"/>
            <a:r>
              <a:rPr lang="ka-GE" sz="2400" dirty="0" smtClean="0">
                <a:ln w="0"/>
                <a:solidFill>
                  <a:schemeClr val="tx1"/>
                </a:solidFill>
                <a:effectLst>
                  <a:outerShdw blurRad="38100" dist="19050" dir="2700000" algn="tl" rotWithShape="0">
                    <a:schemeClr val="dk1">
                      <a:alpha val="40000"/>
                    </a:schemeClr>
                  </a:outerShdw>
                </a:effectLst>
              </a:rPr>
              <a:t>საკანონმდებლო ინიციატივებზე</a:t>
            </a:r>
            <a:endParaRPr lang="en-US" sz="2400" dirty="0">
              <a:ln w="0"/>
              <a:solidFill>
                <a:schemeClr val="tx1"/>
              </a:solidFill>
              <a:effectLst>
                <a:outerShdw blurRad="38100" dist="19050" dir="2700000" algn="tl" rotWithShape="0">
                  <a:schemeClr val="dk1">
                    <a:alpha val="40000"/>
                  </a:schemeClr>
                </a:outerShdw>
              </a:effectLst>
            </a:endParaRPr>
          </a:p>
        </p:txBody>
      </p:sp>
      <p:sp>
        <p:nvSpPr>
          <p:cNvPr id="6" name="Скругленный прямоугольник 5"/>
          <p:cNvSpPr/>
          <p:nvPr/>
        </p:nvSpPr>
        <p:spPr>
          <a:xfrm>
            <a:off x="1773767" y="1732085"/>
            <a:ext cx="8686800" cy="4393232"/>
          </a:xfrm>
          <a:prstGeom prst="roundRect">
            <a:avLst/>
          </a:prstGeom>
          <a:solidFill>
            <a:schemeClr val="accent1">
              <a:lumMod val="60000"/>
              <a:lumOff val="4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3</a:t>
            </a:r>
          </a:p>
          <a:p>
            <a:pPr algn="ctr"/>
            <a:endParaRPr lang="en-US" sz="1600" dirty="0" smtClean="0">
              <a:solidFill>
                <a:schemeClr val="tx1"/>
              </a:solidFill>
            </a:endParaRPr>
          </a:p>
          <a:p>
            <a:pPr algn="ctr"/>
            <a:r>
              <a:rPr lang="ka-GE" sz="1600" dirty="0" smtClean="0">
                <a:solidFill>
                  <a:schemeClr val="tx1"/>
                </a:solidFill>
              </a:rPr>
              <a:t>საკანონმდებლო </a:t>
            </a:r>
            <a:r>
              <a:rPr lang="ka-GE" sz="1600" dirty="0">
                <a:solidFill>
                  <a:schemeClr val="tx1"/>
                </a:solidFill>
              </a:rPr>
              <a:t>პაკეტი (№09-01-08/06, 17.06.2025):</a:t>
            </a:r>
          </a:p>
          <a:p>
            <a:pPr algn="just"/>
            <a:r>
              <a:rPr lang="ka-GE" sz="1600" dirty="0">
                <a:solidFill>
                  <a:schemeClr val="tx1"/>
                </a:solidFill>
              </a:rPr>
              <a:t>ა) აჭარის ავტონომიური რესპუბლიკის უმაღლესი საბჭოს რეგლამენტის პროექტი - „აჭარის ავტონომიური რესპუბლიკის უმაღლესი საბჭოს რეგლამენტში ცვლილების შეტანის შესახებ</a:t>
            </a:r>
            <a:r>
              <a:rPr lang="ka-GE" sz="1600" dirty="0" smtClean="0">
                <a:solidFill>
                  <a:schemeClr val="tx1"/>
                </a:solidFill>
              </a:rPr>
              <a:t>“;</a:t>
            </a:r>
          </a:p>
          <a:p>
            <a:pPr algn="just"/>
            <a:r>
              <a:rPr lang="ka-GE" sz="1600" dirty="0" smtClean="0">
                <a:solidFill>
                  <a:schemeClr val="tx1"/>
                </a:solidFill>
              </a:rPr>
              <a:t>ბ</a:t>
            </a:r>
            <a:r>
              <a:rPr lang="ka-GE" sz="1600" dirty="0">
                <a:solidFill>
                  <a:schemeClr val="tx1"/>
                </a:solidFill>
              </a:rPr>
              <a:t>) აჭარის ავტონომიური რესპუბლიკის კანონის პროექტი - „აჭარის ავტონომიური რესპუბლიკის ნორმატიული აქტების შესახებ“ აჭარის ავტონომიური რესპუბლიკის კანონში ცვლილების შეტანის თაობაზე;</a:t>
            </a:r>
          </a:p>
          <a:p>
            <a:pPr algn="just"/>
            <a:r>
              <a:rPr lang="ka-GE" sz="1600" dirty="0">
                <a:solidFill>
                  <a:schemeClr val="tx1"/>
                </a:solidFill>
              </a:rPr>
              <a:t>გ) აჭარის ავტონომიური რესპუბლიკის უმაღლესი საბჭოს დადგენილების პროექტი - „აჭარის ავტონომიური რესპუბლიკის უმაღლესი საბჭოს გენდერული თანასწორობის საბჭოს დებულების დამტკიცების შესახებ“ აჭარის ავტონომიური რესპუბლიკის უმაღლესი საბჭოს დადგენილების ძალადაკარგულად გამოცხადების </a:t>
            </a:r>
            <a:r>
              <a:rPr lang="ka-GE" sz="1600" dirty="0" smtClean="0">
                <a:solidFill>
                  <a:schemeClr val="tx1"/>
                </a:solidFill>
              </a:rPr>
              <a:t>თაობაზე</a:t>
            </a:r>
          </a:p>
          <a:p>
            <a:pPr algn="ctr"/>
            <a:r>
              <a:rPr lang="ka-GE" sz="1600" dirty="0" smtClean="0">
                <a:solidFill>
                  <a:schemeClr val="tx1"/>
                </a:solidFill>
              </a:rPr>
              <a:t>(ოქმი - 1</a:t>
            </a:r>
            <a:r>
              <a:rPr lang="en-US" sz="1600" dirty="0" smtClean="0">
                <a:solidFill>
                  <a:schemeClr val="tx1"/>
                </a:solidFill>
              </a:rPr>
              <a:t>7</a:t>
            </a:r>
            <a:r>
              <a:rPr lang="ka-GE" sz="1600" dirty="0" smtClean="0">
                <a:solidFill>
                  <a:schemeClr val="tx1"/>
                </a:solidFill>
              </a:rPr>
              <a:t>, 1</a:t>
            </a:r>
            <a:r>
              <a:rPr lang="en-US" sz="1600" dirty="0" smtClean="0">
                <a:solidFill>
                  <a:schemeClr val="tx1"/>
                </a:solidFill>
              </a:rPr>
              <a:t>8</a:t>
            </a:r>
            <a:r>
              <a:rPr lang="ka-GE" sz="1600" dirty="0" smtClean="0">
                <a:solidFill>
                  <a:schemeClr val="tx1"/>
                </a:solidFill>
              </a:rPr>
              <a:t>.0</a:t>
            </a:r>
            <a:r>
              <a:rPr lang="en-US" sz="1600" dirty="0" smtClean="0">
                <a:solidFill>
                  <a:schemeClr val="tx1"/>
                </a:solidFill>
              </a:rPr>
              <a:t>9</a:t>
            </a:r>
            <a:r>
              <a:rPr lang="ka-GE" sz="1600" dirty="0" smtClean="0">
                <a:solidFill>
                  <a:schemeClr val="tx1"/>
                </a:solidFill>
              </a:rPr>
              <a:t>.2025)</a:t>
            </a:r>
            <a:endParaRPr lang="ka-GE" sz="1600" dirty="0">
              <a:solidFill>
                <a:schemeClr val="tx1"/>
              </a:solidFill>
            </a:endParaRPr>
          </a:p>
        </p:txBody>
      </p:sp>
    </p:spTree>
    <p:extLst>
      <p:ext uri="{BB962C8B-B14F-4D97-AF65-F5344CB8AC3E}">
        <p14:creationId xmlns:p14="http://schemas.microsoft.com/office/powerpoint/2010/main" val="3646555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5" name="Скругленный прямоугольник 4"/>
          <p:cNvSpPr/>
          <p:nvPr/>
        </p:nvSpPr>
        <p:spPr>
          <a:xfrm>
            <a:off x="793345" y="424697"/>
            <a:ext cx="10665229" cy="894149"/>
          </a:xfrm>
          <a:prstGeom prst="roundRect">
            <a:avLst/>
          </a:prstGeom>
          <a:solidFill>
            <a:srgbClr val="B7B7FF"/>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400" dirty="0" smtClean="0">
                <a:ln w="0"/>
                <a:solidFill>
                  <a:schemeClr val="tx1"/>
                </a:solidFill>
                <a:effectLst>
                  <a:outerShdw blurRad="38100" dist="19050" dir="2700000" algn="tl" rotWithShape="0">
                    <a:schemeClr val="dk1">
                      <a:alpha val="40000"/>
                    </a:schemeClr>
                  </a:outerShdw>
                </a:effectLst>
              </a:rPr>
              <a:t>კომიტეტი, როგორც წამყვანი მუშაობდა შემდეგ </a:t>
            </a:r>
          </a:p>
          <a:p>
            <a:pPr algn="ctr"/>
            <a:r>
              <a:rPr lang="ka-GE" sz="2400" dirty="0" smtClean="0">
                <a:ln w="0"/>
                <a:solidFill>
                  <a:schemeClr val="tx1"/>
                </a:solidFill>
                <a:effectLst>
                  <a:outerShdw blurRad="38100" dist="19050" dir="2700000" algn="tl" rotWithShape="0">
                    <a:schemeClr val="dk1">
                      <a:alpha val="40000"/>
                    </a:schemeClr>
                  </a:outerShdw>
                </a:effectLst>
              </a:rPr>
              <a:t>საკანონმდებლო ინიციატივებზე</a:t>
            </a:r>
            <a:endParaRPr lang="en-US" sz="2400" dirty="0">
              <a:ln w="0"/>
              <a:solidFill>
                <a:schemeClr val="tx1"/>
              </a:solidFill>
              <a:effectLst>
                <a:outerShdw blurRad="38100" dist="19050" dir="2700000" algn="tl" rotWithShape="0">
                  <a:schemeClr val="dk1">
                    <a:alpha val="40000"/>
                  </a:schemeClr>
                </a:outerShdw>
              </a:effectLst>
            </a:endParaRPr>
          </a:p>
        </p:txBody>
      </p:sp>
      <p:sp>
        <p:nvSpPr>
          <p:cNvPr id="3" name="Скругленный прямоугольник 2"/>
          <p:cNvSpPr/>
          <p:nvPr/>
        </p:nvSpPr>
        <p:spPr>
          <a:xfrm>
            <a:off x="793345" y="2017833"/>
            <a:ext cx="5961184" cy="4013690"/>
          </a:xfrm>
          <a:prstGeom prst="roundRect">
            <a:avLst/>
          </a:prstGeom>
          <a:solidFill>
            <a:srgbClr val="A1B7E7"/>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sz="1600" dirty="0">
              <a:solidFill>
                <a:schemeClr val="tx1"/>
              </a:solidFill>
            </a:endParaRPr>
          </a:p>
          <a:p>
            <a:pPr algn="ctr"/>
            <a:endParaRPr lang="ka-GE" sz="1600" dirty="0" smtClean="0">
              <a:solidFill>
                <a:schemeClr val="tx1"/>
              </a:solidFill>
            </a:endParaRPr>
          </a:p>
          <a:p>
            <a:pPr algn="ctr"/>
            <a:r>
              <a:rPr lang="en-US" sz="1600" dirty="0" smtClean="0">
                <a:solidFill>
                  <a:schemeClr val="tx1"/>
                </a:solidFill>
              </a:rPr>
              <a:t>4</a:t>
            </a:r>
            <a:endParaRPr lang="ka-GE" sz="1600" dirty="0" smtClean="0">
              <a:solidFill>
                <a:schemeClr val="tx1"/>
              </a:solidFill>
            </a:endParaRPr>
          </a:p>
          <a:p>
            <a:pPr algn="ctr"/>
            <a:endParaRPr lang="en-US" sz="1600" dirty="0" smtClean="0">
              <a:solidFill>
                <a:schemeClr val="tx1"/>
              </a:solidFill>
            </a:endParaRPr>
          </a:p>
          <a:p>
            <a:pPr algn="ctr"/>
            <a:r>
              <a:rPr lang="ka-GE" sz="1600" dirty="0" smtClean="0">
                <a:solidFill>
                  <a:schemeClr val="tx1"/>
                </a:solidFill>
              </a:rPr>
              <a:t>აჭარის </a:t>
            </a:r>
            <a:r>
              <a:rPr lang="ka-GE" sz="1600" dirty="0">
                <a:solidFill>
                  <a:schemeClr val="tx1"/>
                </a:solidFill>
              </a:rPr>
              <a:t>ავტონომიური რესპუბლიკის უმაღლესი საბჭოს დადგენილების პროექტი - „საქართველოს კონსტიტუციის 45-ე მუხლის შესაბამისად, საკანონმდებლო ინიციატივის წესით საქართველოს კანონების პროექტების „საჯარო სამსახურის შესახებ“ საქართველოს კანონში ცვლილების შეტანის თაობაზე, „საჯარო დაწესებულებაში შრომის ანაზღაურების შესახებ“ საქართველოს კანონში ცვლილების შეტანის თაობაზე და „საქართველოს ადმინისტრაციულ სამართალდარღვევათა კოდექსში ცვლილების შეტანის შესახებ“ საქართველოს პარლამენტში წარდგენის თაობაზე“ (№09-01-08/11. 04.12.2025</a:t>
            </a:r>
            <a:r>
              <a:rPr lang="ka-GE" sz="1600" dirty="0" smtClean="0">
                <a:solidFill>
                  <a:schemeClr val="tx1"/>
                </a:solidFill>
              </a:rPr>
              <a:t>)</a:t>
            </a:r>
          </a:p>
          <a:p>
            <a:pPr algn="ctr"/>
            <a:r>
              <a:rPr lang="ka-GE" sz="1600" dirty="0" smtClean="0">
                <a:solidFill>
                  <a:schemeClr val="tx1"/>
                </a:solidFill>
              </a:rPr>
              <a:t>(ოქმი - 22, 10.12.2025)</a:t>
            </a:r>
          </a:p>
          <a:p>
            <a:pPr algn="ctr"/>
            <a:endParaRPr lang="ka-GE" sz="1600" dirty="0">
              <a:solidFill>
                <a:schemeClr val="tx1"/>
              </a:solidFill>
            </a:endParaRPr>
          </a:p>
        </p:txBody>
      </p:sp>
      <p:sp>
        <p:nvSpPr>
          <p:cNvPr id="4" name="Скругленный прямоугольник 5"/>
          <p:cNvSpPr/>
          <p:nvPr/>
        </p:nvSpPr>
        <p:spPr>
          <a:xfrm>
            <a:off x="7167927" y="2600324"/>
            <a:ext cx="4290647" cy="2848708"/>
          </a:xfrm>
          <a:prstGeom prst="roundRect">
            <a:avLst/>
          </a:prstGeom>
          <a:solidFill>
            <a:schemeClr val="accent1">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5</a:t>
            </a:r>
            <a:endParaRPr lang="ka-GE" sz="1600" dirty="0" smtClean="0">
              <a:solidFill>
                <a:schemeClr val="tx1"/>
              </a:solidFill>
            </a:endParaRPr>
          </a:p>
          <a:p>
            <a:pPr algn="ctr"/>
            <a:endParaRPr lang="en-US" sz="1600" dirty="0" smtClean="0">
              <a:solidFill>
                <a:schemeClr val="tx1"/>
              </a:solidFill>
            </a:endParaRPr>
          </a:p>
          <a:p>
            <a:pPr algn="ctr"/>
            <a:r>
              <a:rPr lang="ka-GE" sz="1600" dirty="0" smtClean="0">
                <a:solidFill>
                  <a:schemeClr val="tx1"/>
                </a:solidFill>
              </a:rPr>
              <a:t>აჭარის </a:t>
            </a:r>
            <a:r>
              <a:rPr lang="ka-GE" sz="1600" dirty="0">
                <a:solidFill>
                  <a:schemeClr val="tx1"/>
                </a:solidFill>
              </a:rPr>
              <a:t>ავტონომიური რესპუბლიკის უმაღლესი საბჭოს დადგენილების პროექტი - „ქალთა და ბავშვთა საკითხებზე მომუშავე საბჭოს შექმნისა და მისი დებულების დამტკიცების შესახებ“ (№09-01-08/12, 11.12.2025</a:t>
            </a:r>
            <a:r>
              <a:rPr lang="ka-GE" sz="1600" dirty="0" smtClean="0">
                <a:solidFill>
                  <a:schemeClr val="tx1"/>
                </a:solidFill>
              </a:rPr>
              <a:t>)</a:t>
            </a:r>
          </a:p>
          <a:p>
            <a:pPr algn="ctr"/>
            <a:r>
              <a:rPr lang="ka-GE" sz="1600" dirty="0" smtClean="0">
                <a:solidFill>
                  <a:schemeClr val="tx1"/>
                </a:solidFill>
              </a:rPr>
              <a:t>(ოქმი - 23, 17.12.2025)</a:t>
            </a:r>
            <a:endParaRPr lang="ka-GE" sz="1600" dirty="0">
              <a:solidFill>
                <a:schemeClr val="tx1"/>
              </a:solidFill>
            </a:endParaRPr>
          </a:p>
        </p:txBody>
      </p:sp>
    </p:spTree>
    <p:extLst>
      <p:ext uri="{BB962C8B-B14F-4D97-AF65-F5344CB8AC3E}">
        <p14:creationId xmlns:p14="http://schemas.microsoft.com/office/powerpoint/2010/main" val="2370504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3" name="Скругленный прямоугольник 2"/>
          <p:cNvSpPr/>
          <p:nvPr/>
        </p:nvSpPr>
        <p:spPr>
          <a:xfrm>
            <a:off x="1318847" y="382930"/>
            <a:ext cx="9536458" cy="812293"/>
          </a:xfrm>
          <a:prstGeom prst="roundRect">
            <a:avLst/>
          </a:prstGeom>
          <a:solidFill>
            <a:srgbClr val="ACBFEA"/>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400" dirty="0" smtClean="0">
                <a:ln w="0"/>
                <a:solidFill>
                  <a:schemeClr val="tx1"/>
                </a:solidFill>
                <a:effectLst>
                  <a:outerShdw blurRad="38100" dist="19050" dir="2700000" algn="tl" rotWithShape="0">
                    <a:schemeClr val="dk1">
                      <a:alpha val="40000"/>
                    </a:schemeClr>
                  </a:outerShdw>
                </a:effectLst>
              </a:rPr>
              <a:t>კომიტეტი, როგორც სავალდებულო მუშაობდა შემდეგ  საკანონმდებლო ინიციატივებზე</a:t>
            </a:r>
            <a:endParaRPr lang="en-US" sz="2400" dirty="0">
              <a:ln w="0"/>
              <a:solidFill>
                <a:schemeClr val="tx1"/>
              </a:solidFill>
              <a:effectLst>
                <a:outerShdw blurRad="38100" dist="19050" dir="2700000" algn="tl" rotWithShape="0">
                  <a:schemeClr val="dk1">
                    <a:alpha val="40000"/>
                  </a:schemeClr>
                </a:outerShdw>
              </a:effectLst>
            </a:endParaRPr>
          </a:p>
        </p:txBody>
      </p:sp>
      <p:sp>
        <p:nvSpPr>
          <p:cNvPr id="4" name="Скругленный прямоугольник 3"/>
          <p:cNvSpPr/>
          <p:nvPr/>
        </p:nvSpPr>
        <p:spPr>
          <a:xfrm>
            <a:off x="1098876" y="2294792"/>
            <a:ext cx="4767671" cy="2558562"/>
          </a:xfrm>
          <a:prstGeom prst="roundRect">
            <a:avLst/>
          </a:prstGeom>
          <a:solidFill>
            <a:schemeClr val="accent1">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1</a:t>
            </a:r>
            <a:endParaRPr lang="ka-GE" sz="1600" dirty="0" smtClean="0">
              <a:solidFill>
                <a:schemeClr val="tx1"/>
              </a:solidFill>
            </a:endParaRPr>
          </a:p>
          <a:p>
            <a:pPr algn="ctr"/>
            <a:endParaRPr lang="en-US" sz="1600" dirty="0" smtClean="0">
              <a:solidFill>
                <a:schemeClr val="tx1"/>
              </a:solidFill>
            </a:endParaRPr>
          </a:p>
          <a:p>
            <a:pPr algn="ctr"/>
            <a:r>
              <a:rPr lang="ka-GE" sz="1600" dirty="0" smtClean="0">
                <a:solidFill>
                  <a:schemeClr val="tx1"/>
                </a:solidFill>
              </a:rPr>
              <a:t>აჭარის </a:t>
            </a:r>
            <a:r>
              <a:rPr lang="ka-GE" sz="1600" dirty="0">
                <a:solidFill>
                  <a:schemeClr val="tx1"/>
                </a:solidFill>
              </a:rPr>
              <a:t>ავტონომიური რესპუბლიკის კანონის პროექტი - „აჭარის ავტონომიური რესპუბლიკის </a:t>
            </a:r>
            <a:r>
              <a:rPr lang="ka-GE" sz="1600" dirty="0" smtClean="0">
                <a:solidFill>
                  <a:schemeClr val="tx1"/>
                </a:solidFill>
              </a:rPr>
              <a:t>202</a:t>
            </a:r>
            <a:r>
              <a:rPr lang="en-US" sz="1600" dirty="0" smtClean="0">
                <a:solidFill>
                  <a:schemeClr val="tx1"/>
                </a:solidFill>
              </a:rPr>
              <a:t>5</a:t>
            </a:r>
            <a:r>
              <a:rPr lang="ka-GE" sz="1600" dirty="0" smtClean="0">
                <a:solidFill>
                  <a:schemeClr val="tx1"/>
                </a:solidFill>
              </a:rPr>
              <a:t> </a:t>
            </a:r>
            <a:r>
              <a:rPr lang="ka-GE" sz="1600" dirty="0">
                <a:solidFill>
                  <a:schemeClr val="tx1"/>
                </a:solidFill>
              </a:rPr>
              <a:t>წლის რესპუბლიკური ბიუჯეტის შესახებ“ აჭარის ავტონომიური რესპუბლიკის კანონში ცვლილების შეტანის თაობაზე (№</a:t>
            </a:r>
            <a:r>
              <a:rPr lang="ka-GE" sz="1600" dirty="0" smtClean="0">
                <a:solidFill>
                  <a:schemeClr val="tx1"/>
                </a:solidFill>
              </a:rPr>
              <a:t>09-01-08/04, </a:t>
            </a:r>
            <a:r>
              <a:rPr lang="ka-GE" sz="1600" dirty="0">
                <a:solidFill>
                  <a:schemeClr val="tx1"/>
                </a:solidFill>
              </a:rPr>
              <a:t>15.07.2024</a:t>
            </a:r>
            <a:r>
              <a:rPr lang="ka-GE" sz="1600" dirty="0" smtClean="0">
                <a:solidFill>
                  <a:schemeClr val="tx1"/>
                </a:solidFill>
              </a:rPr>
              <a:t>)</a:t>
            </a:r>
          </a:p>
          <a:p>
            <a:pPr algn="ctr"/>
            <a:r>
              <a:rPr lang="ka-GE" sz="1600" dirty="0" smtClean="0">
                <a:solidFill>
                  <a:schemeClr val="tx1"/>
                </a:solidFill>
              </a:rPr>
              <a:t>(ოქმი - 8, 24.02.2025)</a:t>
            </a:r>
          </a:p>
        </p:txBody>
      </p:sp>
      <p:sp>
        <p:nvSpPr>
          <p:cNvPr id="5" name="Скругленный прямоугольник 4"/>
          <p:cNvSpPr/>
          <p:nvPr/>
        </p:nvSpPr>
        <p:spPr>
          <a:xfrm>
            <a:off x="6394777" y="2936631"/>
            <a:ext cx="4767671" cy="2329961"/>
          </a:xfrm>
          <a:prstGeom prst="roundRect">
            <a:avLst/>
          </a:prstGeom>
          <a:solidFill>
            <a:schemeClr val="accent1">
              <a:lumMod val="60000"/>
              <a:lumOff val="4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rPr>
              <a:t>2</a:t>
            </a:r>
            <a:endParaRPr lang="ka-GE" sz="1600" dirty="0" smtClean="0">
              <a:solidFill>
                <a:schemeClr val="tx1"/>
              </a:solidFill>
            </a:endParaRPr>
          </a:p>
          <a:p>
            <a:pPr algn="ctr"/>
            <a:endParaRPr lang="en-US" sz="1600" dirty="0" smtClean="0">
              <a:solidFill>
                <a:schemeClr val="tx1"/>
              </a:solidFill>
            </a:endParaRPr>
          </a:p>
          <a:p>
            <a:pPr algn="ctr"/>
            <a:r>
              <a:rPr lang="ka-GE" sz="1600" dirty="0" smtClean="0">
                <a:solidFill>
                  <a:schemeClr val="tx1"/>
                </a:solidFill>
              </a:rPr>
              <a:t>აჭარის </a:t>
            </a:r>
            <a:r>
              <a:rPr lang="ka-GE" sz="1600" dirty="0">
                <a:solidFill>
                  <a:schemeClr val="tx1"/>
                </a:solidFill>
              </a:rPr>
              <a:t>ავტონომიური რესპუბლიკის კანონის პროექტი - „აჭარის ავტონომიური რესპუბლიკის </a:t>
            </a:r>
            <a:r>
              <a:rPr lang="ka-GE" sz="1600" dirty="0" smtClean="0">
                <a:solidFill>
                  <a:schemeClr val="tx1"/>
                </a:solidFill>
              </a:rPr>
              <a:t>2026 </a:t>
            </a:r>
            <a:r>
              <a:rPr lang="ka-GE" sz="1600" dirty="0">
                <a:solidFill>
                  <a:schemeClr val="tx1"/>
                </a:solidFill>
              </a:rPr>
              <a:t>წლის რესპუბლიკური ბიუჯეტის შესახებ</a:t>
            </a:r>
            <a:r>
              <a:rPr lang="ka-GE" sz="1600" dirty="0" smtClean="0">
                <a:solidFill>
                  <a:schemeClr val="tx1"/>
                </a:solidFill>
              </a:rPr>
              <a:t>“ </a:t>
            </a:r>
            <a:r>
              <a:rPr lang="ka-GE" sz="1600" dirty="0">
                <a:solidFill>
                  <a:schemeClr val="tx1"/>
                </a:solidFill>
              </a:rPr>
              <a:t>(№</a:t>
            </a:r>
            <a:r>
              <a:rPr lang="ka-GE" sz="1600" dirty="0" smtClean="0">
                <a:solidFill>
                  <a:schemeClr val="tx1"/>
                </a:solidFill>
              </a:rPr>
              <a:t>09-01-08/10, 29.10.2025)</a:t>
            </a:r>
          </a:p>
          <a:p>
            <a:pPr algn="ctr"/>
            <a:r>
              <a:rPr lang="ka-GE" sz="1600" dirty="0" smtClean="0">
                <a:solidFill>
                  <a:schemeClr val="tx1"/>
                </a:solidFill>
              </a:rPr>
              <a:t>(ოქმი - 21, 13.11.2025)</a:t>
            </a:r>
          </a:p>
        </p:txBody>
      </p:sp>
    </p:spTree>
    <p:extLst>
      <p:ext uri="{BB962C8B-B14F-4D97-AF65-F5344CB8AC3E}">
        <p14:creationId xmlns:p14="http://schemas.microsoft.com/office/powerpoint/2010/main" val="2918370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7" name="Скругленный прямоугольник 6"/>
          <p:cNvSpPr/>
          <p:nvPr/>
        </p:nvSpPr>
        <p:spPr>
          <a:xfrm>
            <a:off x="2922617" y="371943"/>
            <a:ext cx="6306993" cy="812293"/>
          </a:xfrm>
          <a:prstGeom prst="roundRect">
            <a:avLst/>
          </a:prstGeom>
          <a:solidFill>
            <a:schemeClr val="accent1">
              <a:lumMod val="20000"/>
              <a:lumOff val="80000"/>
            </a:schemeClr>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400" dirty="0" smtClean="0">
                <a:ln w="0"/>
                <a:solidFill>
                  <a:schemeClr val="tx1"/>
                </a:solidFill>
                <a:effectLst>
                  <a:outerShdw blurRad="38100" dist="19050" dir="2700000" algn="tl" rotWithShape="0">
                    <a:schemeClr val="dk1">
                      <a:alpha val="40000"/>
                    </a:schemeClr>
                  </a:outerShdw>
                </a:effectLst>
              </a:rPr>
              <a:t>კომიტეტის საკანონმდებლო ინიციატივა</a:t>
            </a:r>
            <a:endParaRPr lang="en-US" sz="2400" dirty="0">
              <a:ln w="0"/>
              <a:solidFill>
                <a:schemeClr val="tx1"/>
              </a:solidFill>
              <a:effectLst>
                <a:outerShdw blurRad="38100" dist="19050" dir="2700000" algn="tl" rotWithShape="0">
                  <a:schemeClr val="dk1">
                    <a:alpha val="40000"/>
                  </a:schemeClr>
                </a:outerShdw>
              </a:effectLst>
            </a:endParaRPr>
          </a:p>
        </p:txBody>
      </p:sp>
      <p:sp>
        <p:nvSpPr>
          <p:cNvPr id="8" name="Скругленный прямоугольник 7"/>
          <p:cNvSpPr/>
          <p:nvPr/>
        </p:nvSpPr>
        <p:spPr>
          <a:xfrm>
            <a:off x="2493248" y="1895890"/>
            <a:ext cx="7165730" cy="3528964"/>
          </a:xfrm>
          <a:prstGeom prst="roundRect">
            <a:avLst/>
          </a:prstGeom>
          <a:solidFill>
            <a:srgbClr val="A1B7E7"/>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600" dirty="0" smtClean="0">
                <a:solidFill>
                  <a:schemeClr val="tx1"/>
                </a:solidFill>
              </a:rPr>
              <a:t>საკანონმდებლო პაკეტი - აჭარის </a:t>
            </a:r>
            <a:r>
              <a:rPr lang="ka-GE" sz="1600" dirty="0">
                <a:solidFill>
                  <a:schemeClr val="tx1"/>
                </a:solidFill>
              </a:rPr>
              <a:t>ავტონომიური რესპუბლიკის უმაღლესი საბჭოს რეგლამენტის </a:t>
            </a:r>
            <a:r>
              <a:rPr lang="ka-GE" sz="1600" dirty="0" smtClean="0">
                <a:solidFill>
                  <a:schemeClr val="tx1"/>
                </a:solidFill>
              </a:rPr>
              <a:t>პროექტი </a:t>
            </a:r>
            <a:r>
              <a:rPr lang="ka-GE" sz="1600" dirty="0">
                <a:solidFill>
                  <a:schemeClr val="tx1"/>
                </a:solidFill>
              </a:rPr>
              <a:t>- „აჭარის ავტონომიური რესპუბლიკის უმაღლესი საბჭოს რეგლამენტში ცვლილების შეტანის შესახებ“, აჭარის ავტონომიური რესპუბლიკის კანონის </a:t>
            </a:r>
            <a:r>
              <a:rPr lang="ka-GE" sz="1600" dirty="0" smtClean="0">
                <a:solidFill>
                  <a:schemeClr val="tx1"/>
                </a:solidFill>
              </a:rPr>
              <a:t>პროექტი </a:t>
            </a:r>
            <a:r>
              <a:rPr lang="ka-GE" sz="1600" dirty="0">
                <a:solidFill>
                  <a:schemeClr val="tx1"/>
                </a:solidFill>
              </a:rPr>
              <a:t>- „აჭარის ავტონომიური რესპუბლიკის ნორმატიული აქტების შესახებ“ აჭარის ავტონომიური რესპუბლიკის კანონში ცვლილების შეტანის თაობაზე“ და აჭარის ავტონომიური რესპუბლიკის უმაღლესი საბჭოს დადგენილების </a:t>
            </a:r>
            <a:r>
              <a:rPr lang="ka-GE" sz="1600" dirty="0" smtClean="0">
                <a:solidFill>
                  <a:schemeClr val="tx1"/>
                </a:solidFill>
              </a:rPr>
              <a:t>პროექტი </a:t>
            </a:r>
            <a:r>
              <a:rPr lang="ka-GE" sz="1600" dirty="0">
                <a:solidFill>
                  <a:schemeClr val="tx1"/>
                </a:solidFill>
              </a:rPr>
              <a:t>- „აჭარის ავტონომიური რესპუბლიკის უმაღლესი საბჭოს გენდერული თანასწორობის საბჭოს დებულების დამტკიცების შესახებ“ აჭარის ავტონომიური რესპუბლიკის უმაღლესი საბჭოს დადგენილების ძალადაკარგულად გამოცხადების თაობაზე</a:t>
            </a:r>
            <a:r>
              <a:rPr lang="ka-GE" sz="1600" dirty="0" smtClean="0">
                <a:solidFill>
                  <a:schemeClr val="tx1"/>
                </a:solidFill>
              </a:rPr>
              <a:t>“</a:t>
            </a:r>
          </a:p>
          <a:p>
            <a:pPr algn="ctr"/>
            <a:r>
              <a:rPr lang="ka-GE" sz="1600" dirty="0" smtClean="0">
                <a:solidFill>
                  <a:schemeClr val="tx1"/>
                </a:solidFill>
              </a:rPr>
              <a:t>(ოქმი - 13, 17.06.2025)</a:t>
            </a:r>
          </a:p>
        </p:txBody>
      </p:sp>
    </p:spTree>
    <p:extLst>
      <p:ext uri="{BB962C8B-B14F-4D97-AF65-F5344CB8AC3E}">
        <p14:creationId xmlns:p14="http://schemas.microsoft.com/office/powerpoint/2010/main" val="38790366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881889" y="382682"/>
            <a:ext cx="10141526" cy="927372"/>
          </a:xfrm>
          <a:prstGeom prst="roundRect">
            <a:avLst/>
          </a:prstGeom>
          <a:solidFill>
            <a:schemeClr val="accent1">
              <a:lumMod val="20000"/>
              <a:lumOff val="80000"/>
            </a:schemeClr>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400" dirty="0" smtClean="0">
                <a:ln w="0"/>
                <a:solidFill>
                  <a:schemeClr val="tx1"/>
                </a:solidFill>
                <a:effectLst>
                  <a:outerShdw blurRad="38100" dist="19050" dir="2700000" algn="tl" rotWithShape="0">
                    <a:schemeClr val="dk1">
                      <a:alpha val="40000"/>
                    </a:schemeClr>
                  </a:outerShdw>
                </a:effectLst>
              </a:rPr>
              <a:t>აჭარის ავტონომიური რესპუბლიკის უმაღლესი საბჭოს რეგლამენტით გათვალისწინებული სხვა საქმიანობა</a:t>
            </a:r>
            <a:endParaRPr lang="en-US" sz="2400" dirty="0">
              <a:ln w="0"/>
              <a:solidFill>
                <a:schemeClr val="tx1"/>
              </a:solidFill>
              <a:effectLst>
                <a:outerShdw blurRad="38100" dist="19050" dir="2700000" algn="tl" rotWithShape="0">
                  <a:schemeClr val="dk1">
                    <a:alpha val="40000"/>
                  </a:schemeClr>
                </a:outerShdw>
              </a:effectLst>
            </a:endParaRPr>
          </a:p>
        </p:txBody>
      </p:sp>
      <p:sp>
        <p:nvSpPr>
          <p:cNvPr id="5" name="Скругленный прямоугольник 3"/>
          <p:cNvSpPr/>
          <p:nvPr/>
        </p:nvSpPr>
        <p:spPr>
          <a:xfrm>
            <a:off x="1295127" y="1953349"/>
            <a:ext cx="4331949" cy="1518757"/>
          </a:xfrm>
          <a:prstGeom prst="roundRect">
            <a:avLst/>
          </a:prstGeom>
          <a:solidFill>
            <a:srgbClr val="A1B7E7"/>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600" dirty="0">
                <a:solidFill>
                  <a:schemeClr val="tx1"/>
                </a:solidFill>
              </a:rPr>
              <a:t>აჭარის ავტონომიური რესპუბლიკის </a:t>
            </a:r>
            <a:r>
              <a:rPr lang="ka-GE" sz="1600" dirty="0" smtClean="0">
                <a:solidFill>
                  <a:schemeClr val="tx1"/>
                </a:solidFill>
              </a:rPr>
              <a:t>2024 </a:t>
            </a:r>
            <a:r>
              <a:rPr lang="ka-GE" sz="1600" dirty="0">
                <a:solidFill>
                  <a:schemeClr val="tx1"/>
                </a:solidFill>
              </a:rPr>
              <a:t>წლის რესპუბლიკური ბიუჯეტის შესრულების წლიური </a:t>
            </a:r>
            <a:r>
              <a:rPr lang="ka-GE" sz="1600" dirty="0" smtClean="0">
                <a:solidFill>
                  <a:schemeClr val="tx1"/>
                </a:solidFill>
              </a:rPr>
              <a:t>ანგარიში</a:t>
            </a:r>
          </a:p>
          <a:p>
            <a:pPr algn="ctr"/>
            <a:r>
              <a:rPr lang="ka-GE" sz="1600" dirty="0" smtClean="0">
                <a:solidFill>
                  <a:schemeClr val="tx1"/>
                </a:solidFill>
              </a:rPr>
              <a:t>(ოქმი - 12, 20.05.2025)</a:t>
            </a:r>
          </a:p>
        </p:txBody>
      </p:sp>
      <p:sp>
        <p:nvSpPr>
          <p:cNvPr id="6" name="Скругленный прямоугольник 5"/>
          <p:cNvSpPr/>
          <p:nvPr/>
        </p:nvSpPr>
        <p:spPr>
          <a:xfrm>
            <a:off x="6694304" y="1825157"/>
            <a:ext cx="4329111" cy="1784838"/>
          </a:xfrm>
          <a:prstGeom prst="roundRect">
            <a:avLst/>
          </a:prstGeom>
          <a:solidFill>
            <a:schemeClr val="accent1">
              <a:lumMod val="60000"/>
              <a:lumOff val="4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600" dirty="0">
                <a:solidFill>
                  <a:schemeClr val="tx1"/>
                </a:solidFill>
              </a:rPr>
              <a:t>„აჭარის ავტონომიური რესპუბლიკის უმაღლესი საბჭოს 2024 წლის 26 ოქტომბრის არჩევნების შესახებ“ აჭარის ავტონომიური რესპუბლიკის უმაღლესი საარჩევნო კომისიის </a:t>
            </a:r>
            <a:r>
              <a:rPr lang="ka-GE" sz="1600" dirty="0" smtClean="0">
                <a:solidFill>
                  <a:schemeClr val="tx1"/>
                </a:solidFill>
              </a:rPr>
              <a:t>ანგარიში</a:t>
            </a:r>
          </a:p>
          <a:p>
            <a:pPr algn="ctr"/>
            <a:r>
              <a:rPr lang="ka-GE" sz="1600" dirty="0" smtClean="0">
                <a:solidFill>
                  <a:schemeClr val="tx1"/>
                </a:solidFill>
              </a:rPr>
              <a:t>(ოქმი - 10, 07.03.2025)</a:t>
            </a:r>
          </a:p>
        </p:txBody>
      </p:sp>
      <p:sp>
        <p:nvSpPr>
          <p:cNvPr id="9" name="Скругленный прямоугольник 8"/>
          <p:cNvSpPr/>
          <p:nvPr/>
        </p:nvSpPr>
        <p:spPr>
          <a:xfrm>
            <a:off x="4710219" y="4258139"/>
            <a:ext cx="2484865" cy="1356948"/>
          </a:xfrm>
          <a:prstGeom prst="roundRect">
            <a:avLst/>
          </a:prstGeom>
          <a:solidFill>
            <a:srgbClr val="85B4DF"/>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600" dirty="0" smtClean="0">
                <a:solidFill>
                  <a:schemeClr val="tx1"/>
                </a:solidFill>
              </a:rPr>
              <a:t>კომიტეტის 2025 წლის სამოქმედო გეგმის დამტკიცება  </a:t>
            </a:r>
          </a:p>
          <a:p>
            <a:pPr algn="ctr"/>
            <a:r>
              <a:rPr lang="ka-GE" sz="1600" dirty="0" smtClean="0">
                <a:solidFill>
                  <a:schemeClr val="tx1"/>
                </a:solidFill>
              </a:rPr>
              <a:t>(ოქმი - 10, 07.03.2025)</a:t>
            </a:r>
          </a:p>
        </p:txBody>
      </p:sp>
      <p:sp>
        <p:nvSpPr>
          <p:cNvPr id="10" name="Скругленный прямоугольник 9"/>
          <p:cNvSpPr/>
          <p:nvPr/>
        </p:nvSpPr>
        <p:spPr>
          <a:xfrm>
            <a:off x="8098036" y="4160827"/>
            <a:ext cx="3329825" cy="1356948"/>
          </a:xfrm>
          <a:prstGeom prst="roundRect">
            <a:avLst/>
          </a:prstGeom>
          <a:solidFill>
            <a:srgbClr val="ACBFEA"/>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a-GE" sz="1600" dirty="0" smtClean="0">
              <a:solidFill>
                <a:schemeClr val="tx1"/>
              </a:solidFill>
            </a:endParaRPr>
          </a:p>
          <a:p>
            <a:pPr algn="ctr"/>
            <a:r>
              <a:rPr lang="ka-GE" sz="1600" dirty="0" smtClean="0">
                <a:solidFill>
                  <a:schemeClr val="tx1"/>
                </a:solidFill>
              </a:rPr>
              <a:t>აჭარის </a:t>
            </a:r>
            <a:r>
              <a:rPr lang="ka-GE" sz="1600" dirty="0">
                <a:solidFill>
                  <a:schemeClr val="tx1"/>
                </a:solidFill>
              </a:rPr>
              <a:t>ავტონომიური რესპუბლიკის მთავრობის შემადგენლობის </a:t>
            </a:r>
            <a:r>
              <a:rPr lang="ka-GE" sz="1600" dirty="0" smtClean="0">
                <a:solidFill>
                  <a:schemeClr val="tx1"/>
                </a:solidFill>
              </a:rPr>
              <a:t>დამტკიცება</a:t>
            </a:r>
          </a:p>
          <a:p>
            <a:pPr algn="ctr"/>
            <a:r>
              <a:rPr lang="ka-GE" sz="1600" dirty="0" smtClean="0">
                <a:solidFill>
                  <a:schemeClr val="tx1"/>
                </a:solidFill>
              </a:rPr>
              <a:t>(ოქმი - 11, 06.04.2025)</a:t>
            </a:r>
          </a:p>
          <a:p>
            <a:pPr algn="ctr"/>
            <a:endParaRPr lang="ka-GE" sz="2000" dirty="0" smtClean="0">
              <a:solidFill>
                <a:schemeClr val="tx1"/>
              </a:solidFill>
            </a:endParaRPr>
          </a:p>
        </p:txBody>
      </p:sp>
      <p:sp>
        <p:nvSpPr>
          <p:cNvPr id="11" name="Скругленный прямоугольник 10"/>
          <p:cNvSpPr/>
          <p:nvPr/>
        </p:nvSpPr>
        <p:spPr>
          <a:xfrm>
            <a:off x="590641" y="4160827"/>
            <a:ext cx="3620874" cy="1589342"/>
          </a:xfrm>
          <a:prstGeom prst="roundRect">
            <a:avLst/>
          </a:prstGeom>
          <a:solidFill>
            <a:srgbClr val="ACBFEA"/>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1600" dirty="0" smtClean="0">
                <a:solidFill>
                  <a:schemeClr val="tx1"/>
                </a:solidFill>
              </a:rPr>
              <a:t>აჭარის ავტონომიური რესპუბლიკის 2024 წლის რესპუბლიკური ბიუჯეტის სამი კვარტლის შესრულების მიმოხილვა</a:t>
            </a:r>
          </a:p>
          <a:p>
            <a:pPr algn="ctr"/>
            <a:r>
              <a:rPr lang="ka-GE" sz="1600" dirty="0" smtClean="0">
                <a:solidFill>
                  <a:schemeClr val="tx1"/>
                </a:solidFill>
              </a:rPr>
              <a:t>(ოქმი - 21, 13.11.2025)</a:t>
            </a:r>
            <a:endParaRPr lang="en-US" sz="1600" dirty="0">
              <a:solidFill>
                <a:schemeClr val="tx1"/>
              </a:solidFill>
            </a:endParaRPr>
          </a:p>
        </p:txBody>
      </p:sp>
    </p:spTree>
    <p:extLst>
      <p:ext uri="{BB962C8B-B14F-4D97-AF65-F5344CB8AC3E}">
        <p14:creationId xmlns:p14="http://schemas.microsoft.com/office/powerpoint/2010/main" val="2473093505"/>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1634</TotalTime>
  <Words>816</Words>
  <Application>Microsoft Office PowerPoint</Application>
  <PresentationFormat>Широкоэкранный</PresentationFormat>
  <Paragraphs>100</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Arial</vt:lpstr>
      <vt:lpstr>Calibri</vt:lpstr>
      <vt:lpstr>Calibri Light</vt:lpstr>
      <vt:lpstr>Sylfaen</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Suzana Vashakmadze</cp:lastModifiedBy>
  <cp:revision>219</cp:revision>
  <cp:lastPrinted>2026-02-13T10:12:54Z</cp:lastPrinted>
  <dcterms:created xsi:type="dcterms:W3CDTF">2024-03-28T10:36:05Z</dcterms:created>
  <dcterms:modified xsi:type="dcterms:W3CDTF">2026-03-17T11:18:52Z</dcterms:modified>
</cp:coreProperties>
</file>