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drawings/drawing1.xml" ContentType="application/vnd.openxmlformats-officedocument.drawingml.chartshapes+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drawings/drawing2.xml" ContentType="application/vnd.openxmlformats-officedocument.drawingml.chartshapes+xml"/>
  <Override PartName="/ppt/charts/chart9.xml" ContentType="application/vnd.openxmlformats-officedocument.drawingml.chart+xml"/>
  <Override PartName="/ppt/drawings/drawing3.xml" ContentType="application/vnd.openxmlformats-officedocument.drawingml.chartshapes+xml"/>
  <Override PartName="/ppt/charts/chart10.xml" ContentType="application/vnd.openxmlformats-officedocument.drawingml.chart+xml"/>
  <Override PartName="/ppt/drawings/drawing4.xml" ContentType="application/vnd.openxmlformats-officedocument.drawingml.chartshapes+xml"/>
  <Override PartName="/ppt/charts/chart11.xml" ContentType="application/vnd.openxmlformats-officedocument.drawingml.chart+xml"/>
  <Override PartName="/ppt/charts/chart12.xml" ContentType="application/vnd.openxmlformats-officedocument.drawingml.chart+xml"/>
  <Override PartName="/ppt/charts/chart13.xml" ContentType="application/vnd.openxmlformats-officedocument.drawingml.chart+xml"/>
  <Override PartName="/ppt/charts/chart14.xml" ContentType="application/vnd.openxmlformats-officedocument.drawingml.chart+xml"/>
  <Override PartName="/ppt/charts/chart15.xml" ContentType="application/vnd.openxmlformats-officedocument.drawingml.chart+xml"/>
  <Override PartName="/ppt/charts/chart16.xml" ContentType="application/vnd.openxmlformats-officedocument.drawingml.chart+xml"/>
  <Override PartName="/ppt/charts/chart17.xml" ContentType="application/vnd.openxmlformats-officedocument.drawingml.chart+xml"/>
  <Override PartName="/ppt/charts/chart18.xml" ContentType="application/vnd.openxmlformats-officedocument.drawingml.chart+xml"/>
  <Override PartName="/ppt/charts/chart19.xml" ContentType="application/vnd.openxmlformats-officedocument.drawingml.chart+xml"/>
  <Override PartName="/ppt/charts/chart20.xml" ContentType="application/vnd.openxmlformats-officedocument.drawingml.chart+xml"/>
  <Override PartName="/ppt/charts/chart21.xml" ContentType="application/vnd.openxmlformats-officedocument.drawingml.chart+xml"/>
  <Override PartName="/ppt/charts/chart22.xml" ContentType="application/vnd.openxmlformats-officedocument.drawingml.chart+xml"/>
  <Override PartName="/ppt/charts/chart23.xml" ContentType="application/vnd.openxmlformats-officedocument.drawingml.chart+xml"/>
  <Override PartName="/ppt/charts/chart24.xml" ContentType="application/vnd.openxmlformats-officedocument.drawingml.chart+xml"/>
  <Override PartName="/ppt/charts/chart25.xml" ContentType="application/vnd.openxmlformats-officedocument.drawingml.chart+xml"/>
  <Override PartName="/ppt/charts/chart26.xml" ContentType="application/vnd.openxmlformats-officedocument.drawingml.chart+xml"/>
  <Override PartName="/ppt/charts/chart27.xml" ContentType="application/vnd.openxmlformats-officedocument.drawingml.chart+xml"/>
  <Override PartName="/ppt/charts/chart28.xml" ContentType="application/vnd.openxmlformats-officedocument.drawingml.chart+xml"/>
  <Override PartName="/ppt/charts/chart29.xml" ContentType="application/vnd.openxmlformats-officedocument.drawingml.chart+xml"/>
  <Override PartName="/ppt/charts/chart30.xml" ContentType="application/vnd.openxmlformats-officedocument.drawingml.chart+xml"/>
  <Override PartName="/ppt/charts/chart31.xml" ContentType="application/vnd.openxmlformats-officedocument.drawingml.chart+xml"/>
  <Override PartName="/ppt/charts/chart32.xml" ContentType="application/vnd.openxmlformats-officedocument.drawingml.chart+xml"/>
  <Override PartName="/ppt/charts/chart33.xml" ContentType="application/vnd.openxmlformats-officedocument.drawingml.chart+xml"/>
  <Override PartName="/ppt/charts/chart34.xml" ContentType="application/vnd.openxmlformats-officedocument.drawingml.chart+xml"/>
  <Override PartName="/ppt/charts/chart35.xml" ContentType="application/vnd.openxmlformats-officedocument.drawingml.chart+xml"/>
  <Override PartName="/ppt/charts/chart36.xml" ContentType="application/vnd.openxmlformats-officedocument.drawingml.chart+xml"/>
  <Override PartName="/ppt/charts/chart37.xml" ContentType="application/vnd.openxmlformats-officedocument.drawingml.chart+xml"/>
  <Override PartName="/ppt/charts/chart38.xml" ContentType="application/vnd.openxmlformats-officedocument.drawingml.char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39.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2"/>
  </p:notesMasterIdLst>
  <p:sldIdLst>
    <p:sldId id="256" r:id="rId2"/>
    <p:sldId id="285" r:id="rId3"/>
    <p:sldId id="297" r:id="rId4"/>
    <p:sldId id="298" r:id="rId5"/>
    <p:sldId id="332" r:id="rId6"/>
    <p:sldId id="283" r:id="rId7"/>
    <p:sldId id="257" r:id="rId8"/>
    <p:sldId id="299" r:id="rId9"/>
    <p:sldId id="261" r:id="rId10"/>
    <p:sldId id="300" r:id="rId11"/>
    <p:sldId id="262" r:id="rId12"/>
    <p:sldId id="263" r:id="rId13"/>
    <p:sldId id="333" r:id="rId14"/>
    <p:sldId id="266" r:id="rId15"/>
    <p:sldId id="267" r:id="rId16"/>
    <p:sldId id="302" r:id="rId17"/>
    <p:sldId id="304" r:id="rId18"/>
    <p:sldId id="305" r:id="rId19"/>
    <p:sldId id="306" r:id="rId20"/>
    <p:sldId id="307" r:id="rId21"/>
    <p:sldId id="269" r:id="rId22"/>
    <p:sldId id="271" r:id="rId23"/>
    <p:sldId id="272" r:id="rId24"/>
    <p:sldId id="319" r:id="rId25"/>
    <p:sldId id="273" r:id="rId26"/>
    <p:sldId id="308" r:id="rId27"/>
    <p:sldId id="320" r:id="rId28"/>
    <p:sldId id="321" r:id="rId29"/>
    <p:sldId id="322" r:id="rId30"/>
    <p:sldId id="323" r:id="rId31"/>
    <p:sldId id="324" r:id="rId32"/>
    <p:sldId id="325" r:id="rId33"/>
    <p:sldId id="326" r:id="rId34"/>
    <p:sldId id="327" r:id="rId35"/>
    <p:sldId id="284" r:id="rId36"/>
    <p:sldId id="286" r:id="rId37"/>
    <p:sldId id="287" r:id="rId38"/>
    <p:sldId id="288" r:id="rId39"/>
    <p:sldId id="328" r:id="rId40"/>
    <p:sldId id="329" r:id="rId41"/>
    <p:sldId id="330" r:id="rId42"/>
    <p:sldId id="289" r:id="rId43"/>
    <p:sldId id="290" r:id="rId44"/>
    <p:sldId id="314" r:id="rId45"/>
    <p:sldId id="310" r:id="rId46"/>
    <p:sldId id="311" r:id="rId47"/>
    <p:sldId id="315" r:id="rId48"/>
    <p:sldId id="316" r:id="rId49"/>
    <p:sldId id="318" r:id="rId50"/>
    <p:sldId id="331" r:id="rId5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FFD"/>
    <a:srgbClr val="9900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69CF1AB2-1976-4502-BF36-3FF5EA218861}" styleName="Средний стиль 4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A107856-5554-42FB-B03E-39F5DBC370BA}" styleName="Средний стиль 4 - акцент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Стиль из темы 1 - акцент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0" d="100"/>
          <a:sy n="90" d="100"/>
        </p:scale>
        <p:origin x="-1234" y="187"/>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21.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Worksheet22.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Worksheet23.xlsx"/></Relationships>
</file>

<file path=ppt/charts/_rels/chart24.xml.rels><?xml version="1.0" encoding="UTF-8" standalone="yes"?>
<Relationships xmlns="http://schemas.openxmlformats.org/package/2006/relationships"><Relationship Id="rId1" Type="http://schemas.openxmlformats.org/officeDocument/2006/relationships/package" Target="../embeddings/Microsoft_Excel_Worksheet24.xlsx"/></Relationships>
</file>

<file path=ppt/charts/_rels/chart25.xml.rels><?xml version="1.0" encoding="UTF-8" standalone="yes"?>
<Relationships xmlns="http://schemas.openxmlformats.org/package/2006/relationships"><Relationship Id="rId1" Type="http://schemas.openxmlformats.org/officeDocument/2006/relationships/package" Target="../embeddings/Microsoft_Excel_Worksheet25.xlsx"/></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Excel_Worksheet26.xlsx"/></Relationships>
</file>

<file path=ppt/charts/_rels/chart27.xml.rels><?xml version="1.0" encoding="UTF-8" standalone="yes"?>
<Relationships xmlns="http://schemas.openxmlformats.org/package/2006/relationships"><Relationship Id="rId1" Type="http://schemas.openxmlformats.org/officeDocument/2006/relationships/package" Target="../embeddings/Microsoft_Excel_Worksheet27.xlsx"/></Relationships>
</file>

<file path=ppt/charts/_rels/chart28.xml.rels><?xml version="1.0" encoding="UTF-8" standalone="yes"?>
<Relationships xmlns="http://schemas.openxmlformats.org/package/2006/relationships"><Relationship Id="rId1" Type="http://schemas.openxmlformats.org/officeDocument/2006/relationships/package" Target="../embeddings/Microsoft_Excel_Worksheet28.xlsx"/></Relationships>
</file>

<file path=ppt/charts/_rels/chart29.xml.rels><?xml version="1.0" encoding="UTF-8" standalone="yes"?>
<Relationships xmlns="http://schemas.openxmlformats.org/package/2006/relationships"><Relationship Id="rId1" Type="http://schemas.openxmlformats.org/officeDocument/2006/relationships/package" Target="../embeddings/Microsoft_Excel_Worksheet29.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30.xml.rels><?xml version="1.0" encoding="UTF-8" standalone="yes"?>
<Relationships xmlns="http://schemas.openxmlformats.org/package/2006/relationships"><Relationship Id="rId1" Type="http://schemas.openxmlformats.org/officeDocument/2006/relationships/package" Target="../embeddings/Microsoft_Excel_Worksheet30.xlsx"/></Relationships>
</file>

<file path=ppt/charts/_rels/chart31.xml.rels><?xml version="1.0" encoding="UTF-8" standalone="yes"?>
<Relationships xmlns="http://schemas.openxmlformats.org/package/2006/relationships"><Relationship Id="rId1" Type="http://schemas.openxmlformats.org/officeDocument/2006/relationships/package" Target="../embeddings/Microsoft_Excel_Worksheet31.xlsx"/></Relationships>
</file>

<file path=ppt/charts/_rels/chart32.xml.rels><?xml version="1.0" encoding="UTF-8" standalone="yes"?>
<Relationships xmlns="http://schemas.openxmlformats.org/package/2006/relationships"><Relationship Id="rId1" Type="http://schemas.openxmlformats.org/officeDocument/2006/relationships/package" Target="../embeddings/Microsoft_Excel_Worksheet32.xlsx"/></Relationships>
</file>

<file path=ppt/charts/_rels/chart33.xml.rels><?xml version="1.0" encoding="UTF-8" standalone="yes"?>
<Relationships xmlns="http://schemas.openxmlformats.org/package/2006/relationships"><Relationship Id="rId1" Type="http://schemas.openxmlformats.org/officeDocument/2006/relationships/package" Target="../embeddings/Microsoft_Excel_Worksheet33.xlsx"/></Relationships>
</file>

<file path=ppt/charts/_rels/chart34.xml.rels><?xml version="1.0" encoding="UTF-8" standalone="yes"?>
<Relationships xmlns="http://schemas.openxmlformats.org/package/2006/relationships"><Relationship Id="rId1" Type="http://schemas.openxmlformats.org/officeDocument/2006/relationships/package" Target="../embeddings/Microsoft_Excel_Worksheet34.xlsx"/></Relationships>
</file>

<file path=ppt/charts/_rels/chart35.xml.rels><?xml version="1.0" encoding="UTF-8" standalone="yes"?>
<Relationships xmlns="http://schemas.openxmlformats.org/package/2006/relationships"><Relationship Id="rId1" Type="http://schemas.openxmlformats.org/officeDocument/2006/relationships/package" Target="../embeddings/Microsoft_Excel_Worksheet35.xlsx"/></Relationships>
</file>

<file path=ppt/charts/_rels/chart36.xml.rels><?xml version="1.0" encoding="UTF-8" standalone="yes"?>
<Relationships xmlns="http://schemas.openxmlformats.org/package/2006/relationships"><Relationship Id="rId1" Type="http://schemas.openxmlformats.org/officeDocument/2006/relationships/package" Target="../embeddings/Microsoft_Excel_Worksheet36.xlsx"/></Relationships>
</file>

<file path=ppt/charts/_rels/chart37.xml.rels><?xml version="1.0" encoding="UTF-8" standalone="yes"?>
<Relationships xmlns="http://schemas.openxmlformats.org/package/2006/relationships"><Relationship Id="rId1" Type="http://schemas.openxmlformats.org/officeDocument/2006/relationships/package" Target="../embeddings/Microsoft_Excel_Worksheet37.xlsx"/></Relationships>
</file>

<file path=ppt/charts/_rels/chart38.xml.rels><?xml version="1.0" encoding="UTF-8" standalone="yes"?>
<Relationships xmlns="http://schemas.openxmlformats.org/package/2006/relationships"><Relationship Id="rId1" Type="http://schemas.openxmlformats.org/officeDocument/2006/relationships/package" Target="../embeddings/Microsoft_Excel_Worksheet38.xlsx"/></Relationships>
</file>

<file path=ppt/charts/_rels/chart39.xml.rels><?xml version="1.0" encoding="UTF-8" standalone="yes"?>
<Relationships xmlns="http://schemas.openxmlformats.org/package/2006/relationships"><Relationship Id="rId1" Type="http://schemas.openxmlformats.org/officeDocument/2006/relationships/package" Target="../embeddings/Microsoft_Excel_Worksheet39.xlsx"/></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1"/>
    </c:view3D>
    <c:floor>
      <c:thickness val="0"/>
    </c:floor>
    <c:sideWall>
      <c:thickness val="0"/>
    </c:sideWall>
    <c:backWall>
      <c:thickness val="0"/>
    </c:backWall>
    <c:plotArea>
      <c:layout/>
      <c:bar3DChart>
        <c:barDir val="bar"/>
        <c:grouping val="stacked"/>
        <c:varyColors val="0"/>
        <c:ser>
          <c:idx val="0"/>
          <c:order val="0"/>
          <c:tx>
            <c:strRef>
              <c:f>Лист1!$B$1</c:f>
              <c:strCache>
                <c:ptCount val="1"/>
                <c:pt idx="0">
                  <c:v>Ряд 1</c:v>
                </c:pt>
              </c:strCache>
            </c:strRef>
          </c:tx>
          <c:invertIfNegative val="0"/>
          <c:dLbls>
            <c:txPr>
              <a:bodyPr/>
              <a:lstStyle/>
              <a:p>
                <a:pPr>
                  <a:defRPr b="1"/>
                </a:pPr>
                <a:endParaRPr lang="ru-RU"/>
              </a:p>
            </c:txPr>
            <c:showLegendKey val="0"/>
            <c:showVal val="1"/>
            <c:showCatName val="0"/>
            <c:showSerName val="0"/>
            <c:showPercent val="0"/>
            <c:showBubbleSize val="0"/>
            <c:showLeaderLines val="0"/>
          </c:dLbls>
          <c:cat>
            <c:strRef>
              <c:f>Лист1!$A$2:$A$17</c:f>
              <c:strCache>
                <c:ptCount val="16"/>
                <c:pt idx="0">
                  <c:v>სხვა უცხოური არხები</c:v>
                </c:pt>
                <c:pt idx="1">
                  <c:v>სხვა ქართული არხი</c:v>
                </c:pt>
                <c:pt idx="2">
                  <c:v>მარაო</c:v>
                </c:pt>
                <c:pt idx="3">
                  <c:v>კავკასია</c:v>
                </c:pt>
                <c:pt idx="4">
                  <c:v>მაესტრო</c:v>
                </c:pt>
                <c:pt idx="5">
                  <c:v>ობიექტივი</c:v>
                </c:pt>
                <c:pt idx="6">
                  <c:v>პალიტრა NEWS</c:v>
                </c:pt>
                <c:pt idx="7">
                  <c:v>TV  პირველი </c:v>
                </c:pt>
                <c:pt idx="8">
                  <c:v>TV 25</c:v>
                </c:pt>
                <c:pt idx="9">
                  <c:v>რუსული არხები</c:v>
                </c:pt>
                <c:pt idx="10">
                  <c:v>პირველი არხი </c:v>
                </c:pt>
                <c:pt idx="11">
                  <c:v>GDS</c:v>
                </c:pt>
                <c:pt idx="12">
                  <c:v>აჭარის ტელევიზია</c:v>
                </c:pt>
                <c:pt idx="13">
                  <c:v>რუსთავი - 2</c:v>
                </c:pt>
                <c:pt idx="14">
                  <c:v>მთავარი არხი</c:v>
                </c:pt>
                <c:pt idx="15">
                  <c:v>იმედი</c:v>
                </c:pt>
              </c:strCache>
            </c:strRef>
          </c:cat>
          <c:val>
            <c:numRef>
              <c:f>Лист1!$B$2:$B$17</c:f>
              <c:numCache>
                <c:formatCode>###0.0</c:formatCode>
                <c:ptCount val="16"/>
                <c:pt idx="0" formatCode="####.0">
                  <c:v>0.75232997185421091</c:v>
                </c:pt>
                <c:pt idx="1">
                  <c:v>1.7961061255602517</c:v>
                </c:pt>
                <c:pt idx="2" formatCode="####.0">
                  <c:v>0.11550527803723624</c:v>
                </c:pt>
                <c:pt idx="3" formatCode="####.0">
                  <c:v>0.17809453878343798</c:v>
                </c:pt>
                <c:pt idx="4" formatCode="####.0">
                  <c:v>0.7292724419439659</c:v>
                </c:pt>
                <c:pt idx="5">
                  <c:v>1.3547029559761701</c:v>
                </c:pt>
                <c:pt idx="6">
                  <c:v>1.405741974383107</c:v>
                </c:pt>
                <c:pt idx="7">
                  <c:v>2.3801430044378398</c:v>
                </c:pt>
                <c:pt idx="8">
                  <c:v>2.4437583539505372</c:v>
                </c:pt>
                <c:pt idx="9">
                  <c:v>4.6671982523306461</c:v>
                </c:pt>
                <c:pt idx="10">
                  <c:v>4.6909605594151698</c:v>
                </c:pt>
                <c:pt idx="11">
                  <c:v>6.1561054718036035</c:v>
                </c:pt>
                <c:pt idx="12">
                  <c:v>9.0430454515643603</c:v>
                </c:pt>
                <c:pt idx="13">
                  <c:v>9.0500628590024554</c:v>
                </c:pt>
                <c:pt idx="14">
                  <c:v>13.748687972302163</c:v>
                </c:pt>
                <c:pt idx="15">
                  <c:v>41.488284788654475</c:v>
                </c:pt>
              </c:numCache>
            </c:numRef>
          </c:val>
        </c:ser>
        <c:dLbls>
          <c:showLegendKey val="0"/>
          <c:showVal val="1"/>
          <c:showCatName val="0"/>
          <c:showSerName val="0"/>
          <c:showPercent val="0"/>
          <c:showBubbleSize val="0"/>
        </c:dLbls>
        <c:gapWidth val="95"/>
        <c:gapDepth val="95"/>
        <c:shape val="box"/>
        <c:axId val="142922880"/>
        <c:axId val="143720448"/>
        <c:axId val="0"/>
      </c:bar3DChart>
      <c:catAx>
        <c:axId val="142922880"/>
        <c:scaling>
          <c:orientation val="minMax"/>
        </c:scaling>
        <c:delete val="0"/>
        <c:axPos val="l"/>
        <c:majorTickMark val="none"/>
        <c:minorTickMark val="none"/>
        <c:tickLblPos val="nextTo"/>
        <c:crossAx val="143720448"/>
        <c:crosses val="autoZero"/>
        <c:auto val="1"/>
        <c:lblAlgn val="ctr"/>
        <c:lblOffset val="100"/>
        <c:noMultiLvlLbl val="0"/>
      </c:catAx>
      <c:valAx>
        <c:axId val="143720448"/>
        <c:scaling>
          <c:orientation val="minMax"/>
        </c:scaling>
        <c:delete val="1"/>
        <c:axPos val="b"/>
        <c:numFmt formatCode="####.0" sourceLinked="1"/>
        <c:majorTickMark val="out"/>
        <c:minorTickMark val="none"/>
        <c:tickLblPos val="none"/>
        <c:crossAx val="142922880"/>
        <c:crosses val="autoZero"/>
        <c:crossBetween val="between"/>
      </c:valAx>
    </c:plotArea>
    <c:plotVisOnly val="1"/>
    <c:dispBlanksAs val="gap"/>
    <c:showDLblsOverMax val="0"/>
  </c:chart>
  <c:txPr>
    <a:bodyPr/>
    <a:lstStyle/>
    <a:p>
      <a:pPr>
        <a:defRPr sz="1400"/>
      </a:pPr>
      <a:endParaRPr lang="ru-RU"/>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1"/>
    </c:view3D>
    <c:floor>
      <c:thickness val="0"/>
    </c:floor>
    <c:sideWall>
      <c:thickness val="0"/>
    </c:sideWall>
    <c:backWall>
      <c:thickness val="0"/>
    </c:backWall>
    <c:plotArea>
      <c:layout/>
      <c:bar3DChart>
        <c:barDir val="bar"/>
        <c:grouping val="stacked"/>
        <c:varyColors val="0"/>
        <c:ser>
          <c:idx val="0"/>
          <c:order val="0"/>
          <c:tx>
            <c:strRef>
              <c:f>Лист1!$B$1</c:f>
              <c:strCache>
                <c:ptCount val="1"/>
                <c:pt idx="0">
                  <c:v>Ряд 1</c:v>
                </c:pt>
              </c:strCache>
            </c:strRef>
          </c:tx>
          <c:invertIfNegative val="0"/>
          <c:dLbls>
            <c:txPr>
              <a:bodyPr/>
              <a:lstStyle/>
              <a:p>
                <a:pPr>
                  <a:defRPr sz="1200" b="1"/>
                </a:pPr>
                <a:endParaRPr lang="ru-RU"/>
              </a:p>
            </c:txPr>
            <c:showLegendKey val="0"/>
            <c:showVal val="1"/>
            <c:showCatName val="0"/>
            <c:showSerName val="0"/>
            <c:showPercent val="0"/>
            <c:showBubbleSize val="0"/>
            <c:showLeaderLines val="0"/>
          </c:dLbls>
          <c:cat>
            <c:strRef>
              <c:f>Лист1!$A$2:$A$27</c:f>
              <c:strCache>
                <c:ptCount val="26"/>
                <c:pt idx="0">
                  <c:v>არ ვიცი</c:v>
                </c:pt>
                <c:pt idx="1">
                  <c:v>არტ-ექსპერტი (ხათუნა მანაგაძე)</c:v>
                </c:pt>
                <c:pt idx="2">
                  <c:v>სათქმელი (ირინა ყურუა)</c:v>
                </c:pt>
                <c:pt idx="3">
                  <c:v>აკვარიუმი (პ. ძიძიგური)</c:v>
                </c:pt>
                <c:pt idx="4">
                  <c:v>თეთრი კვადრატი </c:v>
                </c:pt>
                <c:pt idx="5">
                  <c:v>ანარეკლები</c:v>
                </c:pt>
                <c:pt idx="6">
                  <c:v>მრავალკუთხედი აჭარაში (1 გ.თვეში)</c:v>
                </c:pt>
                <c:pt idx="7">
                  <c:v>თვითმართველობის მიმართულებით</c:v>
                </c:pt>
                <c:pt idx="8">
                  <c:v>თეატრალური  ანტრაქტი</c:v>
                </c:pt>
                <c:pt idx="9">
                  <c:v>რადიოვიზია (თ.ზედანია, ი.შავიშილი)</c:v>
                </c:pt>
                <c:pt idx="10">
                  <c:v>ვემსახურები საქართველოს </c:v>
                </c:pt>
                <c:pt idx="11">
                  <c:v>ბიბლიოთეკა</c:v>
                </c:pt>
                <c:pt idx="12">
                  <c:v>სცენა</c:v>
                </c:pt>
                <c:pt idx="13">
                  <c:v>პროექცია</c:v>
                </c:pt>
                <c:pt idx="14">
                  <c:v>უცხო სუნელი </c:v>
                </c:pt>
                <c:pt idx="15">
                  <c:v>ბუნების კანონი</c:v>
                </c:pt>
                <c:pt idx="16">
                  <c:v>ჰეშთეგი (იცვლებიან წამუვანები)</c:v>
                </c:pt>
                <c:pt idx="17">
                  <c:v>ეთნოფორი</c:v>
                </c:pt>
                <c:pt idx="18">
                  <c:v>იმპულსი  (ი.ფარულავა, ლ.ჯაფარიძე. დ.საფაროვა)</c:v>
                </c:pt>
                <c:pt idx="19">
                  <c:v>სპორტკლუბი (ბესო ჩიბურდანიძე)</c:v>
                </c:pt>
                <c:pt idx="20">
                  <c:v>კვირის მთავარი (ლ.ზარგინავა)</c:v>
                </c:pt>
                <c:pt idx="21">
                  <c:v>მთავარი აჭარაში (ლ.ზარგინავა)</c:v>
                </c:pt>
                <c:pt idx="22">
                  <c:v>მე ვარ ფერმერი</c:v>
                </c:pt>
                <c:pt idx="23">
                  <c:v>დილის ტალღა (გ.ჯიჯავაძე, მ.მჟავანაძე)</c:v>
                </c:pt>
                <c:pt idx="24">
                  <c:v>ერთი დღე სოფელში</c:v>
                </c:pt>
                <c:pt idx="25">
                  <c:v>საინფორმაციო გამოშვება</c:v>
                </c:pt>
              </c:strCache>
            </c:strRef>
          </c:cat>
          <c:val>
            <c:numRef>
              <c:f>Лист1!$B$2:$B$27</c:f>
              <c:numCache>
                <c:formatCode>###0.0%</c:formatCode>
                <c:ptCount val="26"/>
                <c:pt idx="0" formatCode="####.0%">
                  <c:v>5.0000000000000036E-3</c:v>
                </c:pt>
                <c:pt idx="1">
                  <c:v>1.8749999999999999E-2</c:v>
                </c:pt>
                <c:pt idx="2">
                  <c:v>2.6250000000000002E-2</c:v>
                </c:pt>
                <c:pt idx="3">
                  <c:v>3.3750000000000002E-2</c:v>
                </c:pt>
                <c:pt idx="4">
                  <c:v>3.875E-2</c:v>
                </c:pt>
                <c:pt idx="5">
                  <c:v>4.1249999999999967E-2</c:v>
                </c:pt>
                <c:pt idx="6">
                  <c:v>5.2500000000000012E-2</c:v>
                </c:pt>
                <c:pt idx="7">
                  <c:v>5.624999999999996E-2</c:v>
                </c:pt>
                <c:pt idx="8">
                  <c:v>6.5000000000000002E-2</c:v>
                </c:pt>
                <c:pt idx="9">
                  <c:v>8.6250000000000007E-2</c:v>
                </c:pt>
                <c:pt idx="10">
                  <c:v>0.10249999999999998</c:v>
                </c:pt>
                <c:pt idx="11">
                  <c:v>0.12125000000000002</c:v>
                </c:pt>
                <c:pt idx="12">
                  <c:v>0.125</c:v>
                </c:pt>
                <c:pt idx="13">
                  <c:v>0.13250000000000001</c:v>
                </c:pt>
                <c:pt idx="14">
                  <c:v>0.1475000000000001</c:v>
                </c:pt>
                <c:pt idx="15">
                  <c:v>0.16125</c:v>
                </c:pt>
                <c:pt idx="16">
                  <c:v>0.18250000000000011</c:v>
                </c:pt>
                <c:pt idx="17">
                  <c:v>0.19125</c:v>
                </c:pt>
                <c:pt idx="18">
                  <c:v>0.19625000000000001</c:v>
                </c:pt>
                <c:pt idx="19">
                  <c:v>0.20625000000000004</c:v>
                </c:pt>
                <c:pt idx="20">
                  <c:v>0.23375000000000001</c:v>
                </c:pt>
                <c:pt idx="21">
                  <c:v>0.25124999999999997</c:v>
                </c:pt>
                <c:pt idx="22">
                  <c:v>0.27125000000000005</c:v>
                </c:pt>
                <c:pt idx="23">
                  <c:v>0.45375000000000004</c:v>
                </c:pt>
                <c:pt idx="24">
                  <c:v>0.84000000000000041</c:v>
                </c:pt>
                <c:pt idx="25">
                  <c:v>0.89749999999999996</c:v>
                </c:pt>
              </c:numCache>
            </c:numRef>
          </c:val>
        </c:ser>
        <c:dLbls>
          <c:showLegendKey val="0"/>
          <c:showVal val="1"/>
          <c:showCatName val="0"/>
          <c:showSerName val="0"/>
          <c:showPercent val="0"/>
          <c:showBubbleSize val="0"/>
        </c:dLbls>
        <c:gapWidth val="95"/>
        <c:gapDepth val="95"/>
        <c:shape val="box"/>
        <c:axId val="144209024"/>
        <c:axId val="144220160"/>
        <c:axId val="0"/>
      </c:bar3DChart>
      <c:catAx>
        <c:axId val="144209024"/>
        <c:scaling>
          <c:orientation val="minMax"/>
        </c:scaling>
        <c:delete val="0"/>
        <c:axPos val="l"/>
        <c:majorTickMark val="none"/>
        <c:minorTickMark val="none"/>
        <c:tickLblPos val="nextTo"/>
        <c:txPr>
          <a:bodyPr/>
          <a:lstStyle/>
          <a:p>
            <a:pPr>
              <a:defRPr sz="800"/>
            </a:pPr>
            <a:endParaRPr lang="ru-RU"/>
          </a:p>
        </c:txPr>
        <c:crossAx val="144220160"/>
        <c:crosses val="autoZero"/>
        <c:auto val="1"/>
        <c:lblAlgn val="ctr"/>
        <c:lblOffset val="100"/>
        <c:noMultiLvlLbl val="0"/>
      </c:catAx>
      <c:valAx>
        <c:axId val="144220160"/>
        <c:scaling>
          <c:orientation val="minMax"/>
        </c:scaling>
        <c:delete val="1"/>
        <c:axPos val="b"/>
        <c:numFmt formatCode="####.0%" sourceLinked="1"/>
        <c:majorTickMark val="out"/>
        <c:minorTickMark val="none"/>
        <c:tickLblPos val="none"/>
        <c:crossAx val="144209024"/>
        <c:crosses val="autoZero"/>
        <c:crossBetween val="between"/>
      </c:valAx>
    </c:plotArea>
    <c:plotVisOnly val="1"/>
    <c:dispBlanksAs val="gap"/>
    <c:showDLblsOverMax val="0"/>
  </c:chart>
  <c:txPr>
    <a:bodyPr/>
    <a:lstStyle/>
    <a:p>
      <a:pPr>
        <a:defRPr sz="1000"/>
      </a:pPr>
      <a:endParaRPr lang="ru-RU"/>
    </a:p>
  </c:txPr>
  <c:externalData r:id="rId1">
    <c:autoUpdate val="0"/>
  </c:externalData>
  <c:userShapes r:id="rId2"/>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1"/>
    </c:view3D>
    <c:floor>
      <c:thickness val="0"/>
    </c:floor>
    <c:sideWall>
      <c:thickness val="0"/>
    </c:sideWall>
    <c:backWall>
      <c:thickness val="0"/>
    </c:backWall>
    <c:plotArea>
      <c:layout/>
      <c:bar3DChart>
        <c:barDir val="bar"/>
        <c:grouping val="stacked"/>
        <c:varyColors val="0"/>
        <c:ser>
          <c:idx val="0"/>
          <c:order val="0"/>
          <c:tx>
            <c:strRef>
              <c:f>Лист1!$B$1</c:f>
              <c:strCache>
                <c:ptCount val="1"/>
                <c:pt idx="0">
                  <c:v>Ряд 1</c:v>
                </c:pt>
              </c:strCache>
            </c:strRef>
          </c:tx>
          <c:invertIfNegative val="0"/>
          <c:dLbls>
            <c:txPr>
              <a:bodyPr/>
              <a:lstStyle/>
              <a:p>
                <a:pPr>
                  <a:defRPr b="1"/>
                </a:pPr>
                <a:endParaRPr lang="ru-RU"/>
              </a:p>
            </c:txPr>
            <c:showLegendKey val="0"/>
            <c:showVal val="1"/>
            <c:showCatName val="0"/>
            <c:showSerName val="0"/>
            <c:showPercent val="0"/>
            <c:showBubbleSize val="0"/>
            <c:showLeaderLines val="0"/>
          </c:dLbls>
          <c:cat>
            <c:strRef>
              <c:f>Лист1!$A$2:$A$26</c:f>
              <c:strCache>
                <c:ptCount val="25"/>
                <c:pt idx="0">
                  <c:v>არტ-ექსპერტი (ხათუნა მანაგაძე)</c:v>
                </c:pt>
                <c:pt idx="1">
                  <c:v>თეატრალური  ანტრაქტი</c:v>
                </c:pt>
                <c:pt idx="2">
                  <c:v>ანარეკლები</c:v>
                </c:pt>
                <c:pt idx="3">
                  <c:v>თვითმართველობის მიმართულებით</c:v>
                </c:pt>
                <c:pt idx="4">
                  <c:v>სცენა</c:v>
                </c:pt>
                <c:pt idx="5">
                  <c:v>სათქმელი (ირინა ყურუა)</c:v>
                </c:pt>
                <c:pt idx="6">
                  <c:v>თეთრი კვადრატი </c:v>
                </c:pt>
                <c:pt idx="7">
                  <c:v>აკვარიუმი (პ. ძიძიგური)</c:v>
                </c:pt>
                <c:pt idx="8">
                  <c:v>ბიბლიოთეკა</c:v>
                </c:pt>
                <c:pt idx="9">
                  <c:v>მრავალკუთხედი აჭარაში (1 გ.თვეში)</c:v>
                </c:pt>
                <c:pt idx="10">
                  <c:v>ეთნოფორი</c:v>
                </c:pt>
                <c:pt idx="11">
                  <c:v>რადიოვიზია (თ.ზედანია, ი.შავიშილი)</c:v>
                </c:pt>
                <c:pt idx="12">
                  <c:v>უცხო სუნელი </c:v>
                </c:pt>
                <c:pt idx="13">
                  <c:v>ბუნების კანონი</c:v>
                </c:pt>
                <c:pt idx="14">
                  <c:v>პროექცია</c:v>
                </c:pt>
                <c:pt idx="15">
                  <c:v>ჰეშთეგი (იცვლებიან წამუვანები)</c:v>
                </c:pt>
                <c:pt idx="16">
                  <c:v>კვირის მთავარი (ლ.ზარგინავა)</c:v>
                </c:pt>
                <c:pt idx="17">
                  <c:v>ვემსახურები საქართველოს </c:v>
                </c:pt>
                <c:pt idx="18">
                  <c:v>მთავარი აჭარაში (ლ.ზარგინავა)</c:v>
                </c:pt>
                <c:pt idx="19">
                  <c:v>მე ვარ ფერმერი</c:v>
                </c:pt>
                <c:pt idx="20">
                  <c:v>სპორტკლუბი (ბესო ჩიბურდანიძე)</c:v>
                </c:pt>
                <c:pt idx="21">
                  <c:v>საინფორმაციო გამოშვება</c:v>
                </c:pt>
                <c:pt idx="22">
                  <c:v>იმპულსი  (ი.ფარულავა, ლ.ჯაფარიძე. დ.საფაროვა)</c:v>
                </c:pt>
                <c:pt idx="23">
                  <c:v>დილის ტალღა (გ.ჯიჯავაძე, მ.მჟავანაძე)</c:v>
                </c:pt>
                <c:pt idx="24">
                  <c:v>ერთი დღე სოფელში</c:v>
                </c:pt>
              </c:strCache>
            </c:strRef>
          </c:cat>
          <c:val>
            <c:numRef>
              <c:f>Лист1!$B$2:$B$26</c:f>
              <c:numCache>
                <c:formatCode>###0.00</c:formatCode>
                <c:ptCount val="25"/>
                <c:pt idx="0">
                  <c:v>3.7352884714493682</c:v>
                </c:pt>
                <c:pt idx="1">
                  <c:v>3.7672407855139087</c:v>
                </c:pt>
                <c:pt idx="2">
                  <c:v>3.8128741397756172</c:v>
                </c:pt>
                <c:pt idx="3">
                  <c:v>3.8189945268096395</c:v>
                </c:pt>
                <c:pt idx="4">
                  <c:v>3.8725386068489547</c:v>
                </c:pt>
                <c:pt idx="5">
                  <c:v>3.8842761771329339</c:v>
                </c:pt>
                <c:pt idx="6">
                  <c:v>3.9383995007323538</c:v>
                </c:pt>
                <c:pt idx="7">
                  <c:v>3.959253593947285</c:v>
                </c:pt>
                <c:pt idx="8">
                  <c:v>4.0168082301624395</c:v>
                </c:pt>
                <c:pt idx="9">
                  <c:v>4.0511264346156413</c:v>
                </c:pt>
                <c:pt idx="10">
                  <c:v>4.0810451392840328</c:v>
                </c:pt>
                <c:pt idx="11">
                  <c:v>4.103089417031156</c:v>
                </c:pt>
                <c:pt idx="12">
                  <c:v>4.1071050236582156</c:v>
                </c:pt>
                <c:pt idx="13">
                  <c:v>4.1483287910162812</c:v>
                </c:pt>
                <c:pt idx="14">
                  <c:v>4.1562827183966284</c:v>
                </c:pt>
                <c:pt idx="15">
                  <c:v>4.1880876323032306</c:v>
                </c:pt>
                <c:pt idx="16">
                  <c:v>4.1938850176247051</c:v>
                </c:pt>
                <c:pt idx="17">
                  <c:v>4.2061609484753264</c:v>
                </c:pt>
                <c:pt idx="18">
                  <c:v>4.2409714477396783</c:v>
                </c:pt>
                <c:pt idx="19">
                  <c:v>4.2633324847836409</c:v>
                </c:pt>
                <c:pt idx="20">
                  <c:v>4.2663979407816406</c:v>
                </c:pt>
                <c:pt idx="21">
                  <c:v>4.3055131227329664</c:v>
                </c:pt>
                <c:pt idx="22">
                  <c:v>4.3193504639598199</c:v>
                </c:pt>
                <c:pt idx="23">
                  <c:v>4.4134378028928003</c:v>
                </c:pt>
                <c:pt idx="24">
                  <c:v>4.6979996051060295</c:v>
                </c:pt>
              </c:numCache>
            </c:numRef>
          </c:val>
        </c:ser>
        <c:dLbls>
          <c:showLegendKey val="0"/>
          <c:showVal val="1"/>
          <c:showCatName val="0"/>
          <c:showSerName val="0"/>
          <c:showPercent val="0"/>
          <c:showBubbleSize val="0"/>
        </c:dLbls>
        <c:gapWidth val="95"/>
        <c:gapDepth val="95"/>
        <c:shape val="box"/>
        <c:axId val="144289792"/>
        <c:axId val="144292480"/>
        <c:axId val="0"/>
      </c:bar3DChart>
      <c:catAx>
        <c:axId val="144289792"/>
        <c:scaling>
          <c:orientation val="minMax"/>
        </c:scaling>
        <c:delete val="0"/>
        <c:axPos val="l"/>
        <c:majorTickMark val="none"/>
        <c:minorTickMark val="none"/>
        <c:tickLblPos val="nextTo"/>
        <c:crossAx val="144292480"/>
        <c:crosses val="autoZero"/>
        <c:auto val="1"/>
        <c:lblAlgn val="ctr"/>
        <c:lblOffset val="100"/>
        <c:noMultiLvlLbl val="0"/>
      </c:catAx>
      <c:valAx>
        <c:axId val="144292480"/>
        <c:scaling>
          <c:orientation val="minMax"/>
        </c:scaling>
        <c:delete val="1"/>
        <c:axPos val="b"/>
        <c:numFmt formatCode="###0.00" sourceLinked="1"/>
        <c:majorTickMark val="out"/>
        <c:minorTickMark val="none"/>
        <c:tickLblPos val="none"/>
        <c:crossAx val="144289792"/>
        <c:crosses val="autoZero"/>
        <c:crossBetween val="between"/>
      </c:valAx>
    </c:plotArea>
    <c:plotVisOnly val="1"/>
    <c:dispBlanksAs val="gap"/>
    <c:showDLblsOverMax val="0"/>
  </c:chart>
  <c:txPr>
    <a:bodyPr/>
    <a:lstStyle/>
    <a:p>
      <a:pPr>
        <a:defRPr sz="1000"/>
      </a:pPr>
      <a:endParaRPr lang="ru-RU"/>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1"/>
    </c:view3D>
    <c:floor>
      <c:thickness val="0"/>
    </c:floor>
    <c:sideWall>
      <c:thickness val="0"/>
    </c:sideWall>
    <c:backWall>
      <c:thickness val="0"/>
    </c:backWall>
    <c:plotArea>
      <c:layout/>
      <c:bar3DChart>
        <c:barDir val="bar"/>
        <c:grouping val="stacked"/>
        <c:varyColors val="0"/>
        <c:ser>
          <c:idx val="0"/>
          <c:order val="0"/>
          <c:tx>
            <c:strRef>
              <c:f>Лист1!$B$1</c:f>
              <c:strCache>
                <c:ptCount val="1"/>
                <c:pt idx="0">
                  <c:v>Ряд 1</c:v>
                </c:pt>
              </c:strCache>
            </c:strRef>
          </c:tx>
          <c:invertIfNegative val="0"/>
          <c:dLbls>
            <c:txPr>
              <a:bodyPr/>
              <a:lstStyle/>
              <a:p>
                <a:pPr>
                  <a:defRPr sz="1400" b="1"/>
                </a:pPr>
                <a:endParaRPr lang="ru-RU"/>
              </a:p>
            </c:txPr>
            <c:showLegendKey val="0"/>
            <c:showVal val="1"/>
            <c:showCatName val="0"/>
            <c:showSerName val="0"/>
            <c:showPercent val="0"/>
            <c:showBubbleSize val="0"/>
            <c:showLeaderLines val="0"/>
          </c:dLbls>
          <c:cat>
            <c:strRef>
              <c:f>Лист1!$A$2:$A$13</c:f>
              <c:strCache>
                <c:ptCount val="12"/>
                <c:pt idx="0">
                  <c:v>არ ვიცი</c:v>
                </c:pt>
                <c:pt idx="1">
                  <c:v>სხვა</c:v>
                </c:pt>
                <c:pt idx="2">
                  <c:v>სოფო ხალვაში</c:v>
                </c:pt>
                <c:pt idx="3">
                  <c:v>გიორგი წეროძე</c:v>
                </c:pt>
                <c:pt idx="4">
                  <c:v>ლაშა ზარგინავა</c:v>
                </c:pt>
                <c:pt idx="5">
                  <c:v>სოფო ხელაძე</c:v>
                </c:pt>
                <c:pt idx="6">
                  <c:v>თეონა თურმანიძე</c:v>
                </c:pt>
                <c:pt idx="7">
                  <c:v>ირინა ყურუა</c:v>
                </c:pt>
                <c:pt idx="8">
                  <c:v>ქეთევან ჭყონია</c:v>
                </c:pt>
                <c:pt idx="9">
                  <c:v>გიორგი მიქელაძე</c:v>
                </c:pt>
                <c:pt idx="10">
                  <c:v>თეონა ბაკურაძე</c:v>
                </c:pt>
                <c:pt idx="11">
                  <c:v>ნათია თავდგირიძე</c:v>
                </c:pt>
              </c:strCache>
            </c:strRef>
          </c:cat>
          <c:val>
            <c:numRef>
              <c:f>Лист1!$B$2:$B$13</c:f>
              <c:numCache>
                <c:formatCode>####.0</c:formatCode>
                <c:ptCount val="12"/>
                <c:pt idx="0">
                  <c:v>41.797607170316958</c:v>
                </c:pt>
                <c:pt idx="1">
                  <c:v>8.4</c:v>
                </c:pt>
                <c:pt idx="2">
                  <c:v>1.1420661987242573</c:v>
                </c:pt>
                <c:pt idx="3">
                  <c:v>1.3898145247031659</c:v>
                </c:pt>
                <c:pt idx="4">
                  <c:v>1.8656713138529835</c:v>
                </c:pt>
                <c:pt idx="5" formatCode="###0.0">
                  <c:v>2.024077480822287</c:v>
                </c:pt>
                <c:pt idx="6" formatCode="###0.0">
                  <c:v>3.1334099135684381</c:v>
                </c:pt>
                <c:pt idx="7" formatCode="###0.0">
                  <c:v>4.365501456196732</c:v>
                </c:pt>
                <c:pt idx="8" formatCode="###0.0">
                  <c:v>4.9801509710761378</c:v>
                </c:pt>
                <c:pt idx="9" formatCode="###0.0">
                  <c:v>5.5311696485980724</c:v>
                </c:pt>
                <c:pt idx="10" formatCode="###0.0">
                  <c:v>6.0398272566649744</c:v>
                </c:pt>
                <c:pt idx="11" formatCode="###0.0">
                  <c:v>19.242895962779222</c:v>
                </c:pt>
              </c:numCache>
            </c:numRef>
          </c:val>
        </c:ser>
        <c:dLbls>
          <c:showLegendKey val="0"/>
          <c:showVal val="1"/>
          <c:showCatName val="0"/>
          <c:showSerName val="0"/>
          <c:showPercent val="0"/>
          <c:showBubbleSize val="0"/>
        </c:dLbls>
        <c:gapWidth val="95"/>
        <c:gapDepth val="95"/>
        <c:shape val="box"/>
        <c:axId val="145166336"/>
        <c:axId val="145169024"/>
        <c:axId val="0"/>
      </c:bar3DChart>
      <c:catAx>
        <c:axId val="145166336"/>
        <c:scaling>
          <c:orientation val="minMax"/>
        </c:scaling>
        <c:delete val="0"/>
        <c:axPos val="l"/>
        <c:majorTickMark val="none"/>
        <c:minorTickMark val="none"/>
        <c:tickLblPos val="nextTo"/>
        <c:txPr>
          <a:bodyPr/>
          <a:lstStyle/>
          <a:p>
            <a:pPr>
              <a:defRPr sz="1100"/>
            </a:pPr>
            <a:endParaRPr lang="ru-RU"/>
          </a:p>
        </c:txPr>
        <c:crossAx val="145169024"/>
        <c:crosses val="autoZero"/>
        <c:auto val="1"/>
        <c:lblAlgn val="ctr"/>
        <c:lblOffset val="100"/>
        <c:noMultiLvlLbl val="0"/>
      </c:catAx>
      <c:valAx>
        <c:axId val="145169024"/>
        <c:scaling>
          <c:orientation val="minMax"/>
        </c:scaling>
        <c:delete val="1"/>
        <c:axPos val="b"/>
        <c:numFmt formatCode="####.0" sourceLinked="1"/>
        <c:majorTickMark val="out"/>
        <c:minorTickMark val="none"/>
        <c:tickLblPos val="none"/>
        <c:crossAx val="145166336"/>
        <c:crosses val="autoZero"/>
        <c:crossBetween val="between"/>
      </c:valAx>
    </c:plotArea>
    <c:plotVisOnly val="1"/>
    <c:dispBlanksAs val="gap"/>
    <c:showDLblsOverMax val="0"/>
  </c:chart>
  <c:txPr>
    <a:bodyPr/>
    <a:lstStyle/>
    <a:p>
      <a:pPr>
        <a:defRPr sz="1400"/>
      </a:pPr>
      <a:endParaRPr lang="ru-RU"/>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rAngAx val="0"/>
      <c:perspective val="30"/>
    </c:view3D>
    <c:floor>
      <c:thickness val="0"/>
    </c:floor>
    <c:sideWall>
      <c:thickness val="0"/>
    </c:sideWall>
    <c:backWall>
      <c:thickness val="0"/>
    </c:backWall>
    <c:plotArea>
      <c:layout/>
      <c:pie3DChart>
        <c:varyColors val="1"/>
        <c:ser>
          <c:idx val="0"/>
          <c:order val="0"/>
          <c:tx>
            <c:strRef>
              <c:f>Лист1!$B$1</c:f>
              <c:strCache>
                <c:ptCount val="1"/>
                <c:pt idx="0">
                  <c:v>Продажи</c:v>
                </c:pt>
              </c:strCache>
            </c:strRef>
          </c:tx>
          <c:explosion val="25"/>
          <c:dLbls>
            <c:txPr>
              <a:bodyPr/>
              <a:lstStyle/>
              <a:p>
                <a:pPr>
                  <a:defRPr b="1"/>
                </a:pPr>
                <a:endParaRPr lang="ru-RU"/>
              </a:p>
            </c:txPr>
            <c:showLegendKey val="0"/>
            <c:showVal val="0"/>
            <c:showCatName val="0"/>
            <c:showSerName val="0"/>
            <c:showPercent val="1"/>
            <c:showBubbleSize val="0"/>
            <c:showLeaderLines val="1"/>
          </c:dLbls>
          <c:cat>
            <c:strRef>
              <c:f>Лист1!$A$2:$A$4</c:f>
              <c:strCache>
                <c:ptCount val="3"/>
                <c:pt idx="0">
                  <c:v> დიახ</c:v>
                </c:pt>
                <c:pt idx="1">
                  <c:v>არა </c:v>
                </c:pt>
                <c:pt idx="2">
                  <c:v> არ მახსენდება-მიჭირს პასუხი </c:v>
                </c:pt>
              </c:strCache>
            </c:strRef>
          </c:cat>
          <c:val>
            <c:numRef>
              <c:f>Лист1!$B$2:$B$4</c:f>
              <c:numCache>
                <c:formatCode>###0.0</c:formatCode>
                <c:ptCount val="3"/>
                <c:pt idx="0">
                  <c:v>44.039020723560043</c:v>
                </c:pt>
                <c:pt idx="1">
                  <c:v>54.419747987926904</c:v>
                </c:pt>
                <c:pt idx="2">
                  <c:v>1.541231288513055</c:v>
                </c:pt>
              </c:numCache>
            </c:numRef>
          </c:val>
        </c:ser>
        <c:dLbls>
          <c:showLegendKey val="0"/>
          <c:showVal val="0"/>
          <c:showCatName val="0"/>
          <c:showSerName val="0"/>
          <c:showPercent val="1"/>
          <c:showBubbleSize val="0"/>
          <c:showLeaderLines val="1"/>
        </c:dLbls>
      </c:pie3DChart>
    </c:plotArea>
    <c:legend>
      <c:legendPos val="t"/>
      <c:overlay val="0"/>
    </c:legend>
    <c:plotVisOnly val="1"/>
    <c:dispBlanksAs val="gap"/>
    <c:showDLblsOverMax val="0"/>
  </c:chart>
  <c:txPr>
    <a:bodyPr/>
    <a:lstStyle/>
    <a:p>
      <a:pPr>
        <a:defRPr sz="1800"/>
      </a:pPr>
      <a:endParaRPr lang="ru-RU"/>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1"/>
    </c:view3D>
    <c:floor>
      <c:thickness val="0"/>
    </c:floor>
    <c:sideWall>
      <c:thickness val="0"/>
    </c:sideWall>
    <c:backWall>
      <c:thickness val="0"/>
    </c:backWall>
    <c:plotArea>
      <c:layout/>
      <c:bar3DChart>
        <c:barDir val="bar"/>
        <c:grouping val="stacked"/>
        <c:varyColors val="0"/>
        <c:ser>
          <c:idx val="0"/>
          <c:order val="0"/>
          <c:tx>
            <c:strRef>
              <c:f>Лист1!$B$1</c:f>
              <c:strCache>
                <c:ptCount val="1"/>
                <c:pt idx="0">
                  <c:v>გადაცემის სახელწოდება</c:v>
                </c:pt>
              </c:strCache>
            </c:strRef>
          </c:tx>
          <c:invertIfNegative val="0"/>
          <c:dLbls>
            <c:txPr>
              <a:bodyPr/>
              <a:lstStyle/>
              <a:p>
                <a:pPr>
                  <a:defRPr b="1"/>
                </a:pPr>
                <a:endParaRPr lang="ru-RU"/>
              </a:p>
            </c:txPr>
            <c:showLegendKey val="0"/>
            <c:showVal val="1"/>
            <c:showCatName val="0"/>
            <c:showSerName val="0"/>
            <c:showPercent val="0"/>
            <c:showBubbleSize val="0"/>
            <c:showLeaderLines val="0"/>
          </c:dLbls>
          <c:cat>
            <c:strRef>
              <c:f>Лист1!$A$2:$A$21</c:f>
              <c:strCache>
                <c:ptCount val="20"/>
                <c:pt idx="0">
                  <c:v>სათქმელი</c:v>
                </c:pt>
                <c:pt idx="1">
                  <c:v>შემეცნებითი გადაცემა</c:v>
                </c:pt>
                <c:pt idx="2">
                  <c:v>კვირის მთავარი</c:v>
                </c:pt>
                <c:pt idx="3">
                  <c:v>ეთნოფორი</c:v>
                </c:pt>
                <c:pt idx="4">
                  <c:v>სპორტ კლუბი</c:v>
                </c:pt>
                <c:pt idx="5">
                  <c:v>მხატვრული ფილმები</c:v>
                </c:pt>
                <c:pt idx="6">
                  <c:v>რადიოვიზია</c:v>
                </c:pt>
                <c:pt idx="7">
                  <c:v>ბუნების კანონი</c:v>
                </c:pt>
                <c:pt idx="8">
                  <c:v>სპორტული გადაცემა</c:v>
                </c:pt>
                <c:pt idx="9">
                  <c:v>მაცნე</c:v>
                </c:pt>
                <c:pt idx="10">
                  <c:v>იმპულსი</c:v>
                </c:pt>
                <c:pt idx="11">
                  <c:v>პროექცია</c:v>
                </c:pt>
                <c:pt idx="12">
                  <c:v>ჰეშთეგი</c:v>
                </c:pt>
                <c:pt idx="13">
                  <c:v>უცხო სუნელი</c:v>
                </c:pt>
                <c:pt idx="14">
                  <c:v>მთავარი– აჭარის ტელევიზია</c:v>
                </c:pt>
                <c:pt idx="15">
                  <c:v>მე ვარ ფერმერი</c:v>
                </c:pt>
                <c:pt idx="16">
                  <c:v>დილის ტალღა</c:v>
                </c:pt>
                <c:pt idx="17">
                  <c:v>მთავარი</c:v>
                </c:pt>
                <c:pt idx="18">
                  <c:v>საინფორმაციო გამოშვება</c:v>
                </c:pt>
                <c:pt idx="19">
                  <c:v>ერთი დღე სოფელში</c:v>
                </c:pt>
              </c:strCache>
            </c:strRef>
          </c:cat>
          <c:val>
            <c:numRef>
              <c:f>Лист1!$B$2:$B$21</c:f>
              <c:numCache>
                <c:formatCode>####.0%</c:formatCode>
                <c:ptCount val="20"/>
                <c:pt idx="0">
                  <c:v>5.2576788336156284E-4</c:v>
                </c:pt>
                <c:pt idx="1">
                  <c:v>6.851094097594597E-4</c:v>
                </c:pt>
                <c:pt idx="2">
                  <c:v>5.1718691703912106E-3</c:v>
                </c:pt>
                <c:pt idx="3">
                  <c:v>5.3387057247297389E-3</c:v>
                </c:pt>
                <c:pt idx="4">
                  <c:v>7.2446101053164061E-3</c:v>
                </c:pt>
                <c:pt idx="5">
                  <c:v>8.5538630852209866E-3</c:v>
                </c:pt>
                <c:pt idx="6">
                  <c:v>9.0197404235702952E-3</c:v>
                </c:pt>
                <c:pt idx="7" formatCode="###0.0%">
                  <c:v>1.0698614132276385E-2</c:v>
                </c:pt>
                <c:pt idx="8" formatCode="###0.0%">
                  <c:v>1.3402182567179202E-2</c:v>
                </c:pt>
                <c:pt idx="9" formatCode="###0.0%">
                  <c:v>1.5318938249638037E-2</c:v>
                </c:pt>
                <c:pt idx="10" formatCode="###0.0%">
                  <c:v>1.7559957177175404E-2</c:v>
                </c:pt>
                <c:pt idx="11" formatCode="###0.0%">
                  <c:v>1.7584942045976486E-2</c:v>
                </c:pt>
                <c:pt idx="12" formatCode="###0.0%">
                  <c:v>2.095671816420655E-2</c:v>
                </c:pt>
                <c:pt idx="13" formatCode="###0.0%">
                  <c:v>3.0788529073716084E-2</c:v>
                </c:pt>
                <c:pt idx="14" formatCode="###0.0%">
                  <c:v>3.1942902811030412E-2</c:v>
                </c:pt>
                <c:pt idx="15" formatCode="###0.0%">
                  <c:v>3.6571838260062557E-2</c:v>
                </c:pt>
                <c:pt idx="16" formatCode="###0.0%">
                  <c:v>7.9559704539240939E-2</c:v>
                </c:pt>
                <c:pt idx="17" formatCode="###0.0%">
                  <c:v>0.15696630172708639</c:v>
                </c:pt>
                <c:pt idx="18" formatCode="###0.0%">
                  <c:v>0.26593636480832678</c:v>
                </c:pt>
                <c:pt idx="19" formatCode="###0.0%">
                  <c:v>0.53686486853983983</c:v>
                </c:pt>
              </c:numCache>
            </c:numRef>
          </c:val>
        </c:ser>
        <c:dLbls>
          <c:showLegendKey val="0"/>
          <c:showVal val="1"/>
          <c:showCatName val="0"/>
          <c:showSerName val="0"/>
          <c:showPercent val="0"/>
          <c:showBubbleSize val="0"/>
        </c:dLbls>
        <c:gapWidth val="95"/>
        <c:gapDepth val="95"/>
        <c:shape val="box"/>
        <c:axId val="146856960"/>
        <c:axId val="146933632"/>
        <c:axId val="0"/>
      </c:bar3DChart>
      <c:catAx>
        <c:axId val="146856960"/>
        <c:scaling>
          <c:orientation val="minMax"/>
        </c:scaling>
        <c:delete val="0"/>
        <c:axPos val="l"/>
        <c:majorTickMark val="none"/>
        <c:minorTickMark val="none"/>
        <c:tickLblPos val="nextTo"/>
        <c:crossAx val="146933632"/>
        <c:crosses val="autoZero"/>
        <c:auto val="1"/>
        <c:lblAlgn val="ctr"/>
        <c:lblOffset val="100"/>
        <c:noMultiLvlLbl val="0"/>
      </c:catAx>
      <c:valAx>
        <c:axId val="146933632"/>
        <c:scaling>
          <c:orientation val="minMax"/>
        </c:scaling>
        <c:delete val="1"/>
        <c:axPos val="b"/>
        <c:numFmt formatCode="####.0%" sourceLinked="1"/>
        <c:majorTickMark val="out"/>
        <c:minorTickMark val="none"/>
        <c:tickLblPos val="none"/>
        <c:crossAx val="146856960"/>
        <c:crosses val="autoZero"/>
        <c:crossBetween val="between"/>
      </c:valAx>
    </c:plotArea>
    <c:legend>
      <c:legendPos val="t"/>
      <c:overlay val="0"/>
      <c:txPr>
        <a:bodyPr/>
        <a:lstStyle/>
        <a:p>
          <a:pPr>
            <a:defRPr b="1"/>
          </a:pPr>
          <a:endParaRPr lang="ru-RU"/>
        </a:p>
      </c:txPr>
    </c:legend>
    <c:plotVisOnly val="1"/>
    <c:dispBlanksAs val="gap"/>
    <c:showDLblsOverMax val="0"/>
  </c:chart>
  <c:txPr>
    <a:bodyPr/>
    <a:lstStyle/>
    <a:p>
      <a:pPr>
        <a:defRPr sz="1200"/>
      </a:pPr>
      <a:endParaRPr lang="ru-RU"/>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view3D>
      <c:rotX val="15"/>
      <c:rotY val="20"/>
      <c:rAngAx val="1"/>
    </c:view3D>
    <c:floor>
      <c:thickness val="0"/>
    </c:floor>
    <c:sideWall>
      <c:thickness val="0"/>
    </c:sideWall>
    <c:backWall>
      <c:thickness val="0"/>
    </c:backWall>
    <c:plotArea>
      <c:layout/>
      <c:bar3DChart>
        <c:barDir val="bar"/>
        <c:grouping val="stacked"/>
        <c:varyColors val="0"/>
        <c:ser>
          <c:idx val="0"/>
          <c:order val="0"/>
          <c:tx>
            <c:strRef>
              <c:f>Лист1!$B$1</c:f>
              <c:strCache>
                <c:ptCount val="1"/>
                <c:pt idx="0">
                  <c:v>გადაცემის ტიპი</c:v>
                </c:pt>
              </c:strCache>
            </c:strRef>
          </c:tx>
          <c:invertIfNegative val="0"/>
          <c:dLbls>
            <c:txPr>
              <a:bodyPr/>
              <a:lstStyle/>
              <a:p>
                <a:pPr>
                  <a:defRPr sz="1400" b="1"/>
                </a:pPr>
                <a:endParaRPr lang="ru-RU"/>
              </a:p>
            </c:txPr>
            <c:showLegendKey val="0"/>
            <c:showVal val="1"/>
            <c:showCatName val="0"/>
            <c:showSerName val="0"/>
            <c:showPercent val="0"/>
            <c:showBubbleSize val="0"/>
            <c:showLeaderLines val="0"/>
          </c:dLbls>
          <c:cat>
            <c:strRef>
              <c:f>Лист1!$A$2:$A$12</c:f>
              <c:strCache>
                <c:ptCount val="11"/>
                <c:pt idx="0">
                  <c:v>სერიალები</c:v>
                </c:pt>
                <c:pt idx="1">
                  <c:v>შემეცნებითი გადაცემა</c:v>
                </c:pt>
                <c:pt idx="2">
                  <c:v>კულტურა/ხელოვნება</c:v>
                </c:pt>
                <c:pt idx="3">
                  <c:v>სამედიცინო</c:v>
                </c:pt>
                <c:pt idx="4">
                  <c:v>გასართობი გადაცემა</c:v>
                </c:pt>
                <c:pt idx="5">
                  <c:v>მუსიკალური</c:v>
                </c:pt>
                <c:pt idx="6">
                  <c:v>კულინარიული</c:v>
                </c:pt>
                <c:pt idx="7">
                  <c:v>სპორტული გადაცემა</c:v>
                </c:pt>
                <c:pt idx="8">
                  <c:v>სიუჟეტები სოფლის ცხოვრებიდან</c:v>
                </c:pt>
                <c:pt idx="9">
                  <c:v>სოციალური </c:v>
                </c:pt>
                <c:pt idx="10">
                  <c:v>საინფორმაციო გამოშვება</c:v>
                </c:pt>
              </c:strCache>
            </c:strRef>
          </c:cat>
          <c:val>
            <c:numRef>
              <c:f>Лист1!$B$2:$B$12</c:f>
              <c:numCache>
                <c:formatCode>###0.0%</c:formatCode>
                <c:ptCount val="11"/>
                <c:pt idx="0" formatCode="####.0%">
                  <c:v>4.9247739505827468E-4</c:v>
                </c:pt>
                <c:pt idx="1">
                  <c:v>1.2088917135022376E-2</c:v>
                </c:pt>
                <c:pt idx="2">
                  <c:v>1.7509248561920911E-2</c:v>
                </c:pt>
                <c:pt idx="3">
                  <c:v>1.7744797048615875E-2</c:v>
                </c:pt>
                <c:pt idx="4">
                  <c:v>2.2803307954139446E-2</c:v>
                </c:pt>
                <c:pt idx="5">
                  <c:v>2.767065363705835E-2</c:v>
                </c:pt>
                <c:pt idx="6">
                  <c:v>3.3640279203792638E-2</c:v>
                </c:pt>
                <c:pt idx="7">
                  <c:v>6.3751419931981038E-2</c:v>
                </c:pt>
                <c:pt idx="8">
                  <c:v>9.5000000000000043E-2</c:v>
                </c:pt>
                <c:pt idx="9">
                  <c:v>0.42947863672388553</c:v>
                </c:pt>
                <c:pt idx="10">
                  <c:v>0.51609849097410765</c:v>
                </c:pt>
              </c:numCache>
            </c:numRef>
          </c:val>
        </c:ser>
        <c:dLbls>
          <c:showLegendKey val="0"/>
          <c:showVal val="1"/>
          <c:showCatName val="0"/>
          <c:showSerName val="0"/>
          <c:showPercent val="0"/>
          <c:showBubbleSize val="0"/>
        </c:dLbls>
        <c:gapWidth val="95"/>
        <c:gapDepth val="95"/>
        <c:shape val="box"/>
        <c:axId val="146987264"/>
        <c:axId val="146994304"/>
        <c:axId val="0"/>
      </c:bar3DChart>
      <c:catAx>
        <c:axId val="146987264"/>
        <c:scaling>
          <c:orientation val="minMax"/>
        </c:scaling>
        <c:delete val="0"/>
        <c:axPos val="l"/>
        <c:majorTickMark val="none"/>
        <c:minorTickMark val="none"/>
        <c:tickLblPos val="nextTo"/>
        <c:crossAx val="146994304"/>
        <c:crosses val="autoZero"/>
        <c:auto val="1"/>
        <c:lblAlgn val="ctr"/>
        <c:lblOffset val="100"/>
        <c:noMultiLvlLbl val="0"/>
      </c:catAx>
      <c:valAx>
        <c:axId val="146994304"/>
        <c:scaling>
          <c:orientation val="minMax"/>
        </c:scaling>
        <c:delete val="1"/>
        <c:axPos val="b"/>
        <c:numFmt formatCode="####.0%" sourceLinked="1"/>
        <c:majorTickMark val="out"/>
        <c:minorTickMark val="none"/>
        <c:tickLblPos val="none"/>
        <c:crossAx val="146987264"/>
        <c:crosses val="autoZero"/>
        <c:crossBetween val="between"/>
      </c:valAx>
    </c:plotArea>
    <c:legend>
      <c:legendPos val="t"/>
      <c:overlay val="0"/>
    </c:legend>
    <c:plotVisOnly val="1"/>
    <c:dispBlanksAs val="gap"/>
    <c:showDLblsOverMax val="0"/>
  </c:chart>
  <c:txPr>
    <a:bodyPr/>
    <a:lstStyle/>
    <a:p>
      <a:pPr>
        <a:defRPr sz="1200"/>
      </a:pPr>
      <a:endParaRPr lang="ru-RU"/>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1"/>
    </c:view3D>
    <c:floor>
      <c:thickness val="0"/>
    </c:floor>
    <c:sideWall>
      <c:thickness val="0"/>
    </c:sideWall>
    <c:backWall>
      <c:thickness val="0"/>
    </c:backWall>
    <c:plotArea>
      <c:layout/>
      <c:bar3DChart>
        <c:barDir val="bar"/>
        <c:grouping val="clustered"/>
        <c:varyColors val="0"/>
        <c:ser>
          <c:idx val="0"/>
          <c:order val="0"/>
          <c:tx>
            <c:strRef>
              <c:f>Лист1!$B$1</c:f>
              <c:strCache>
                <c:ptCount val="1"/>
                <c:pt idx="0">
                  <c:v>Ряд 1</c:v>
                </c:pt>
              </c:strCache>
            </c:strRef>
          </c:tx>
          <c:invertIfNegative val="0"/>
          <c:dLbls>
            <c:txPr>
              <a:bodyPr/>
              <a:lstStyle/>
              <a:p>
                <a:pPr>
                  <a:defRPr b="1"/>
                </a:pPr>
                <a:endParaRPr lang="ru-RU"/>
              </a:p>
            </c:txPr>
            <c:showLegendKey val="0"/>
            <c:showVal val="1"/>
            <c:showCatName val="0"/>
            <c:showSerName val="0"/>
            <c:showPercent val="0"/>
            <c:showBubbleSize val="0"/>
            <c:showLeaderLines val="0"/>
          </c:dLbls>
          <c:cat>
            <c:strRef>
              <c:f>Лист1!$A$2:$A$24</c:f>
              <c:strCache>
                <c:ptCount val="23"/>
                <c:pt idx="0">
                  <c:v>გაშუქდეს ინფორმაციები სასოფლო სამეურნეო სფეროში</c:v>
                </c:pt>
                <c:pt idx="1">
                  <c:v>გაუმჯობესდეს გადაცემის ხარისხი</c:v>
                </c:pt>
                <c:pt idx="2">
                  <c:v>გაიზარდოს არხის დაფინანსება</c:v>
                </c:pt>
                <c:pt idx="3">
                  <c:v>შექმნან ახალი გასართობი გადაცემები</c:v>
                </c:pt>
                <c:pt idx="4">
                  <c:v>აჩვენონ საინტერესო რეკლამები</c:v>
                </c:pt>
                <c:pt idx="5">
                  <c:v>აჩვენონ საინტერესო საბავშვო გადაცემები</c:v>
                </c:pt>
                <c:pt idx="6">
                  <c:v>აჩვენონ ქართული მხატვრული ფილმები</c:v>
                </c:pt>
                <c:pt idx="7">
                  <c:v>გახდეს მეტად დახვეწილი</c:v>
                </c:pt>
                <c:pt idx="8">
                  <c:v>ხშირად მოიწვიონ ხელოვნების სფეროს წარმომადგენლები/ხშირად აჩვენონ სპექტაკლები</c:v>
                </c:pt>
                <c:pt idx="9">
                  <c:v>აირჩიონ ბორდი და დირექტორი</c:v>
                </c:pt>
                <c:pt idx="10">
                  <c:v>ამაღლდეს პროფესიონალიზმის დონე</c:v>
                </c:pt>
                <c:pt idx="11">
                  <c:v>აქტიურად გააშუქონ აჭარაში მიმდინარე მოვლენები/მოსახლეობის პრობლემები და მეტი კონტაქტი ქონდეთ მოსახლეობასთან</c:v>
                </c:pt>
                <c:pt idx="12">
                  <c:v>არ ვიცი</c:v>
                </c:pt>
                <c:pt idx="13">
                  <c:v>აჭარის ტელევიზიას არ ჭირდება რეიტინგის ამაღლება</c:v>
                </c:pt>
                <c:pt idx="14">
                  <c:v>აჩვენონ საინტერესეო სერიალები</c:v>
                </c:pt>
                <c:pt idx="15">
                  <c:v>სხვა არხებიდან მოიზიდონ პოპულარული წამყვანები</c:v>
                </c:pt>
                <c:pt idx="16">
                  <c:v>გამოჩდნენ ახალი სახეები/ახალი ჟურნალისტები</c:v>
                </c:pt>
                <c:pt idx="17">
                  <c:v>აჩვენონ საინტერესო მხატვრული ფილმები</c:v>
                </c:pt>
                <c:pt idx="18">
                  <c:v>კარგად გაშუქდეს – კარგი პრომოუშენი გაუკეთდეს ახალ სატელევიზიო პროგრამებს</c:v>
                </c:pt>
                <c:pt idx="19">
                  <c:v>აქტიურად ჩაერთოს  სოციალურ აქტივობებში</c:v>
                </c:pt>
                <c:pt idx="20">
                  <c:v>ოპერატიულად გააშუქონ ქვეყანაში მიმდინარე მოვლენები</c:v>
                </c:pt>
                <c:pt idx="21">
                  <c:v>შექმნან ახალი მრავალფეროვანი და საინტერესო გადაცემები</c:v>
                </c:pt>
                <c:pt idx="22">
                  <c:v>ობიექტურად გააშუქონ ქვეყანაში მიმდინარე მოვლენები. </c:v>
                </c:pt>
              </c:strCache>
            </c:strRef>
          </c:cat>
          <c:val>
            <c:numRef>
              <c:f>Лист1!$B$2:$B$24</c:f>
              <c:numCache>
                <c:formatCode>###0.0%</c:formatCode>
                <c:ptCount val="23"/>
                <c:pt idx="0">
                  <c:v>6.8188324306100306E-4</c:v>
                </c:pt>
                <c:pt idx="1">
                  <c:v>1.2036416209989657E-3</c:v>
                </c:pt>
                <c:pt idx="2">
                  <c:v>1.2036416209989657E-3</c:v>
                </c:pt>
                <c:pt idx="3">
                  <c:v>1.9099207490513759E-3</c:v>
                </c:pt>
                <c:pt idx="4">
                  <c:v>2.3546302308980385E-3</c:v>
                </c:pt>
                <c:pt idx="5">
                  <c:v>2.8928149906994028E-3</c:v>
                </c:pt>
                <c:pt idx="6">
                  <c:v>2.8928149906994028E-3</c:v>
                </c:pt>
                <c:pt idx="7">
                  <c:v>3.3042482540979416E-3</c:v>
                </c:pt>
                <c:pt idx="8">
                  <c:v>3.856932801983134E-3</c:v>
                </c:pt>
                <c:pt idx="9">
                  <c:v>6.5851769165696924E-3</c:v>
                </c:pt>
                <c:pt idx="10">
                  <c:v>7.040778192557E-3</c:v>
                </c:pt>
                <c:pt idx="11">
                  <c:v>1.3292616500410158E-2</c:v>
                </c:pt>
                <c:pt idx="12">
                  <c:v>2.4362000490367183E-2</c:v>
                </c:pt>
                <c:pt idx="13">
                  <c:v>2.8677937539795119E-2</c:v>
                </c:pt>
                <c:pt idx="14">
                  <c:v>6.4728443869754293E-2</c:v>
                </c:pt>
                <c:pt idx="15">
                  <c:v>8.3795789449235367E-2</c:v>
                </c:pt>
                <c:pt idx="16">
                  <c:v>0.16057110264124647</c:v>
                </c:pt>
                <c:pt idx="17">
                  <c:v>0.22796230575841805</c:v>
                </c:pt>
                <c:pt idx="18">
                  <c:v>0.29298431506462119</c:v>
                </c:pt>
                <c:pt idx="19">
                  <c:v>0.3409365967887073</c:v>
                </c:pt>
                <c:pt idx="20">
                  <c:v>0.35269271091848248</c:v>
                </c:pt>
                <c:pt idx="21">
                  <c:v>0.47651276038581269</c:v>
                </c:pt>
                <c:pt idx="22">
                  <c:v>0.48947506925405143</c:v>
                </c:pt>
              </c:numCache>
            </c:numRef>
          </c:val>
        </c:ser>
        <c:dLbls>
          <c:showLegendKey val="0"/>
          <c:showVal val="0"/>
          <c:showCatName val="0"/>
          <c:showSerName val="0"/>
          <c:showPercent val="0"/>
          <c:showBubbleSize val="0"/>
        </c:dLbls>
        <c:gapWidth val="150"/>
        <c:shape val="box"/>
        <c:axId val="147017088"/>
        <c:axId val="147039360"/>
        <c:axId val="0"/>
      </c:bar3DChart>
      <c:catAx>
        <c:axId val="147017088"/>
        <c:scaling>
          <c:orientation val="minMax"/>
        </c:scaling>
        <c:delete val="0"/>
        <c:axPos val="l"/>
        <c:majorTickMark val="out"/>
        <c:minorTickMark val="none"/>
        <c:tickLblPos val="nextTo"/>
        <c:crossAx val="147039360"/>
        <c:crosses val="autoZero"/>
        <c:auto val="1"/>
        <c:lblAlgn val="ctr"/>
        <c:lblOffset val="100"/>
        <c:noMultiLvlLbl val="0"/>
      </c:catAx>
      <c:valAx>
        <c:axId val="147039360"/>
        <c:scaling>
          <c:orientation val="minMax"/>
        </c:scaling>
        <c:delete val="1"/>
        <c:axPos val="b"/>
        <c:majorGridlines/>
        <c:numFmt formatCode="###0.0%" sourceLinked="1"/>
        <c:majorTickMark val="out"/>
        <c:minorTickMark val="none"/>
        <c:tickLblPos val="none"/>
        <c:crossAx val="147017088"/>
        <c:crosses val="autoZero"/>
        <c:crossBetween val="between"/>
      </c:valAx>
    </c:plotArea>
    <c:plotVisOnly val="1"/>
    <c:dispBlanksAs val="gap"/>
    <c:showDLblsOverMax val="0"/>
  </c:chart>
  <c:txPr>
    <a:bodyPr/>
    <a:lstStyle/>
    <a:p>
      <a:pPr>
        <a:defRPr sz="1000"/>
      </a:pPr>
      <a:endParaRPr lang="ru-RU"/>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38"/>
    </mc:Choice>
    <mc:Fallback>
      <c:style val="38"/>
    </mc:Fallback>
  </mc:AlternateContent>
  <c:chart>
    <c:autoTitleDeleted val="1"/>
    <c:plotArea>
      <c:layout/>
      <c:lineChart>
        <c:grouping val="standard"/>
        <c:varyColors val="0"/>
        <c:ser>
          <c:idx val="0"/>
          <c:order val="0"/>
          <c:tx>
            <c:strRef>
              <c:f>Лист1!$B$1</c:f>
              <c:strCache>
                <c:ptCount val="1"/>
                <c:pt idx="0">
                  <c:v>პარამეტრი: ობიექტურობა/მიუკერძოებლობა</c:v>
                </c:pt>
              </c:strCache>
            </c:strRef>
          </c:tx>
          <c:cat>
            <c:strRef>
              <c:f>Лист1!$A$2:$A$6</c:f>
              <c:strCache>
                <c:ptCount val="5"/>
                <c:pt idx="0">
                  <c:v>ტენდენციური</c:v>
                </c:pt>
                <c:pt idx="1">
                  <c:v>უფრო ტენდენციური, ვიდრე ობიექტური</c:v>
                </c:pt>
                <c:pt idx="2">
                  <c:v>არც ტენდენციური და არც ობიექტური (50/50-ზე)</c:v>
                </c:pt>
                <c:pt idx="3">
                  <c:v>უფრო ობიექტური, ვიდრე ტენდენციური</c:v>
                </c:pt>
                <c:pt idx="4">
                  <c:v>ობიექტური</c:v>
                </c:pt>
              </c:strCache>
            </c:strRef>
          </c:cat>
          <c:val>
            <c:numRef>
              <c:f>Лист1!$B$2:$B$6</c:f>
              <c:numCache>
                <c:formatCode>###0.0</c:formatCode>
                <c:ptCount val="5"/>
                <c:pt idx="0">
                  <c:v>1.6456290737502668</c:v>
                </c:pt>
                <c:pt idx="1">
                  <c:v>7.5359720628895701</c:v>
                </c:pt>
                <c:pt idx="2">
                  <c:v>35.156538143441061</c:v>
                </c:pt>
                <c:pt idx="3">
                  <c:v>27.762623610572263</c:v>
                </c:pt>
                <c:pt idx="4">
                  <c:v>27.899237109346814</c:v>
                </c:pt>
              </c:numCache>
            </c:numRef>
          </c:val>
          <c:smooth val="0"/>
        </c:ser>
        <c:dLbls>
          <c:showLegendKey val="0"/>
          <c:showVal val="1"/>
          <c:showCatName val="0"/>
          <c:showSerName val="0"/>
          <c:showPercent val="0"/>
          <c:showBubbleSize val="0"/>
        </c:dLbls>
        <c:marker val="1"/>
        <c:smooth val="0"/>
        <c:axId val="147105280"/>
        <c:axId val="147106816"/>
      </c:lineChart>
      <c:catAx>
        <c:axId val="147105280"/>
        <c:scaling>
          <c:orientation val="minMax"/>
        </c:scaling>
        <c:delete val="0"/>
        <c:axPos val="b"/>
        <c:majorTickMark val="none"/>
        <c:minorTickMark val="none"/>
        <c:tickLblPos val="nextTo"/>
        <c:crossAx val="147106816"/>
        <c:crosses val="autoZero"/>
        <c:auto val="1"/>
        <c:lblAlgn val="ctr"/>
        <c:lblOffset val="100"/>
        <c:noMultiLvlLbl val="0"/>
      </c:catAx>
      <c:valAx>
        <c:axId val="147106816"/>
        <c:scaling>
          <c:orientation val="minMax"/>
        </c:scaling>
        <c:delete val="1"/>
        <c:axPos val="l"/>
        <c:numFmt formatCode="###0.0" sourceLinked="1"/>
        <c:majorTickMark val="out"/>
        <c:minorTickMark val="none"/>
        <c:tickLblPos val="none"/>
        <c:crossAx val="147105280"/>
        <c:crosses val="autoZero"/>
        <c:crossBetween val="between"/>
      </c:valAx>
    </c:plotArea>
    <c:legend>
      <c:legendPos val="t"/>
      <c:overlay val="0"/>
      <c:txPr>
        <a:bodyPr/>
        <a:lstStyle/>
        <a:p>
          <a:pPr>
            <a:defRPr b="1"/>
          </a:pPr>
          <a:endParaRPr lang="ru-RU"/>
        </a:p>
      </c:txPr>
    </c:legend>
    <c:plotVisOnly val="1"/>
    <c:dispBlanksAs val="gap"/>
    <c:showDLblsOverMax val="0"/>
  </c:chart>
  <c:txPr>
    <a:bodyPr/>
    <a:lstStyle/>
    <a:p>
      <a:pPr>
        <a:defRPr sz="1100"/>
      </a:pPr>
      <a:endParaRPr lang="ru-RU"/>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39"/>
    </mc:Choice>
    <mc:Fallback>
      <c:style val="39"/>
    </mc:Fallback>
  </mc:AlternateContent>
  <c:chart>
    <c:autoTitleDeleted val="1"/>
    <c:plotArea>
      <c:layout/>
      <c:lineChart>
        <c:grouping val="standard"/>
        <c:varyColors val="0"/>
        <c:ser>
          <c:idx val="0"/>
          <c:order val="0"/>
          <c:tx>
            <c:strRef>
              <c:f>Лист1!$B$1</c:f>
              <c:strCache>
                <c:ptCount val="1"/>
                <c:pt idx="0">
                  <c:v>პარამეტრი: საინტერესო</c:v>
                </c:pt>
              </c:strCache>
            </c:strRef>
          </c:tx>
          <c:cat>
            <c:strRef>
              <c:f>Лист1!$A$2:$A$6</c:f>
              <c:strCache>
                <c:ptCount val="5"/>
                <c:pt idx="0">
                  <c:v>არასაინტერესო</c:v>
                </c:pt>
                <c:pt idx="1">
                  <c:v> უფრო არასაინტერესო, ვიდრე საინტერესო</c:v>
                </c:pt>
                <c:pt idx="2">
                  <c:v> არც არასაინტერესო და არც საინტერესო (50/50-ზე)</c:v>
                </c:pt>
                <c:pt idx="3">
                  <c:v>უფრო საინტერესო, ვიდრე არასაინტერესო</c:v>
                </c:pt>
                <c:pt idx="4">
                  <c:v> საინტერესო</c:v>
                </c:pt>
              </c:strCache>
            </c:strRef>
          </c:cat>
          <c:val>
            <c:numRef>
              <c:f>Лист1!$B$2:$B$6</c:f>
              <c:numCache>
                <c:formatCode>###0.0</c:formatCode>
                <c:ptCount val="5"/>
                <c:pt idx="0" formatCode="####.0">
                  <c:v>0.532240204662488</c:v>
                </c:pt>
                <c:pt idx="1">
                  <c:v>6.2044738586303545</c:v>
                </c:pt>
                <c:pt idx="2">
                  <c:v>26.276291543606725</c:v>
                </c:pt>
                <c:pt idx="3">
                  <c:v>35.483442642921261</c:v>
                </c:pt>
                <c:pt idx="4">
                  <c:v>31.503551750179184</c:v>
                </c:pt>
              </c:numCache>
            </c:numRef>
          </c:val>
          <c:smooth val="0"/>
        </c:ser>
        <c:dLbls>
          <c:showLegendKey val="0"/>
          <c:showVal val="1"/>
          <c:showCatName val="0"/>
          <c:showSerName val="0"/>
          <c:showPercent val="0"/>
          <c:showBubbleSize val="0"/>
        </c:dLbls>
        <c:marker val="1"/>
        <c:smooth val="0"/>
        <c:axId val="147127680"/>
        <c:axId val="147227776"/>
      </c:lineChart>
      <c:catAx>
        <c:axId val="147127680"/>
        <c:scaling>
          <c:orientation val="minMax"/>
        </c:scaling>
        <c:delete val="0"/>
        <c:axPos val="b"/>
        <c:majorTickMark val="none"/>
        <c:minorTickMark val="none"/>
        <c:tickLblPos val="nextTo"/>
        <c:crossAx val="147227776"/>
        <c:crosses val="autoZero"/>
        <c:auto val="1"/>
        <c:lblAlgn val="ctr"/>
        <c:lblOffset val="100"/>
        <c:noMultiLvlLbl val="0"/>
      </c:catAx>
      <c:valAx>
        <c:axId val="147227776"/>
        <c:scaling>
          <c:orientation val="minMax"/>
        </c:scaling>
        <c:delete val="1"/>
        <c:axPos val="l"/>
        <c:numFmt formatCode="####.0" sourceLinked="1"/>
        <c:majorTickMark val="out"/>
        <c:minorTickMark val="none"/>
        <c:tickLblPos val="none"/>
        <c:crossAx val="147127680"/>
        <c:crosses val="autoZero"/>
        <c:crossBetween val="between"/>
      </c:valAx>
    </c:plotArea>
    <c:legend>
      <c:legendPos val="t"/>
      <c:overlay val="0"/>
      <c:txPr>
        <a:bodyPr/>
        <a:lstStyle/>
        <a:p>
          <a:pPr>
            <a:defRPr b="1"/>
          </a:pPr>
          <a:endParaRPr lang="ru-RU"/>
        </a:p>
      </c:txPr>
    </c:legend>
    <c:plotVisOnly val="1"/>
    <c:dispBlanksAs val="gap"/>
    <c:showDLblsOverMax val="0"/>
  </c:chart>
  <c:txPr>
    <a:bodyPr/>
    <a:lstStyle/>
    <a:p>
      <a:pPr>
        <a:defRPr sz="1100"/>
      </a:pPr>
      <a:endParaRPr lang="ru-RU"/>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34"/>
    </mc:Choice>
    <mc:Fallback>
      <c:style val="34"/>
    </mc:Fallback>
  </mc:AlternateContent>
  <c:chart>
    <c:autoTitleDeleted val="1"/>
    <c:plotArea>
      <c:layout/>
      <c:lineChart>
        <c:grouping val="standard"/>
        <c:varyColors val="0"/>
        <c:ser>
          <c:idx val="0"/>
          <c:order val="0"/>
          <c:tx>
            <c:strRef>
              <c:f>Лист1!$B$1</c:f>
              <c:strCache>
                <c:ptCount val="1"/>
                <c:pt idx="0">
                  <c:v>პარამეტრი: სანდოობა</c:v>
                </c:pt>
              </c:strCache>
            </c:strRef>
          </c:tx>
          <c:cat>
            <c:strRef>
              <c:f>Лист1!$A$2:$A$6</c:f>
              <c:strCache>
                <c:ptCount val="5"/>
                <c:pt idx="0">
                  <c:v> არასანდო</c:v>
                </c:pt>
                <c:pt idx="1">
                  <c:v> უფრო არასანდო, ვიდრე სანდო</c:v>
                </c:pt>
                <c:pt idx="2">
                  <c:v>არც არასანდო და არც სანდო (50/50-ზე)</c:v>
                </c:pt>
                <c:pt idx="3">
                  <c:v>უფრო სანდო, ვიდრე არასანდო</c:v>
                </c:pt>
                <c:pt idx="4">
                  <c:v>სანდო</c:v>
                </c:pt>
              </c:strCache>
            </c:strRef>
          </c:cat>
          <c:val>
            <c:numRef>
              <c:f>Лист1!$B$2:$B$6</c:f>
              <c:numCache>
                <c:formatCode>###0.0</c:formatCode>
                <c:ptCount val="5"/>
                <c:pt idx="0" formatCode="####.0">
                  <c:v>0.42281719083667951</c:v>
                </c:pt>
                <c:pt idx="1">
                  <c:v>5.4222442222943181</c:v>
                </c:pt>
                <c:pt idx="2">
                  <c:v>23.152876830018467</c:v>
                </c:pt>
                <c:pt idx="3">
                  <c:v>33.03819024607688</c:v>
                </c:pt>
                <c:pt idx="4">
                  <c:v>37.963871510773707</c:v>
                </c:pt>
              </c:numCache>
            </c:numRef>
          </c:val>
          <c:smooth val="0"/>
        </c:ser>
        <c:dLbls>
          <c:showLegendKey val="0"/>
          <c:showVal val="1"/>
          <c:showCatName val="0"/>
          <c:showSerName val="0"/>
          <c:showPercent val="0"/>
          <c:showBubbleSize val="0"/>
        </c:dLbls>
        <c:marker val="1"/>
        <c:smooth val="0"/>
        <c:axId val="147286272"/>
        <c:axId val="147292160"/>
      </c:lineChart>
      <c:catAx>
        <c:axId val="147286272"/>
        <c:scaling>
          <c:orientation val="minMax"/>
        </c:scaling>
        <c:delete val="0"/>
        <c:axPos val="b"/>
        <c:majorTickMark val="none"/>
        <c:minorTickMark val="none"/>
        <c:tickLblPos val="nextTo"/>
        <c:crossAx val="147292160"/>
        <c:crosses val="autoZero"/>
        <c:auto val="1"/>
        <c:lblAlgn val="ctr"/>
        <c:lblOffset val="100"/>
        <c:noMultiLvlLbl val="0"/>
      </c:catAx>
      <c:valAx>
        <c:axId val="147292160"/>
        <c:scaling>
          <c:orientation val="minMax"/>
        </c:scaling>
        <c:delete val="1"/>
        <c:axPos val="l"/>
        <c:numFmt formatCode="####.0" sourceLinked="1"/>
        <c:majorTickMark val="out"/>
        <c:minorTickMark val="none"/>
        <c:tickLblPos val="none"/>
        <c:crossAx val="147286272"/>
        <c:crosses val="autoZero"/>
        <c:crossBetween val="between"/>
      </c:valAx>
    </c:plotArea>
    <c:legend>
      <c:legendPos val="t"/>
      <c:overlay val="0"/>
      <c:txPr>
        <a:bodyPr/>
        <a:lstStyle/>
        <a:p>
          <a:pPr>
            <a:defRPr b="1"/>
          </a:pPr>
          <a:endParaRPr lang="ru-RU"/>
        </a:p>
      </c:txPr>
    </c:legend>
    <c:plotVisOnly val="1"/>
    <c:dispBlanksAs val="gap"/>
    <c:showDLblsOverMax val="0"/>
  </c:chart>
  <c:txPr>
    <a:bodyPr/>
    <a:lstStyle/>
    <a:p>
      <a:pPr>
        <a:defRPr sz="1100"/>
      </a:pPr>
      <a:endParaRPr lang="ru-RU"/>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1"/>
    </c:view3D>
    <c:floor>
      <c:thickness val="0"/>
    </c:floor>
    <c:sideWall>
      <c:thickness val="0"/>
    </c:sideWall>
    <c:backWall>
      <c:thickness val="0"/>
    </c:backWall>
    <c:plotArea>
      <c:layout/>
      <c:bar3DChart>
        <c:barDir val="bar"/>
        <c:grouping val="stacked"/>
        <c:varyColors val="0"/>
        <c:ser>
          <c:idx val="0"/>
          <c:order val="0"/>
          <c:tx>
            <c:strRef>
              <c:f>Лист1!$B$1</c:f>
              <c:strCache>
                <c:ptCount val="1"/>
                <c:pt idx="0">
                  <c:v>Ряд 1</c:v>
                </c:pt>
              </c:strCache>
            </c:strRef>
          </c:tx>
          <c:invertIfNegative val="0"/>
          <c:dLbls>
            <c:txPr>
              <a:bodyPr/>
              <a:lstStyle/>
              <a:p>
                <a:pPr>
                  <a:defRPr b="1"/>
                </a:pPr>
                <a:endParaRPr lang="ru-RU"/>
              </a:p>
            </c:txPr>
            <c:showLegendKey val="0"/>
            <c:showVal val="1"/>
            <c:showCatName val="0"/>
            <c:showSerName val="0"/>
            <c:showPercent val="0"/>
            <c:showBubbleSize val="0"/>
            <c:showLeaderLines val="0"/>
          </c:dLbls>
          <c:cat>
            <c:strRef>
              <c:f>Лист1!$A$2:$A$22</c:f>
              <c:strCache>
                <c:ptCount val="21"/>
                <c:pt idx="0">
                  <c:v>არცერთი</c:v>
                </c:pt>
                <c:pt idx="1">
                  <c:v>თურქული არხები</c:v>
                </c:pt>
                <c:pt idx="2">
                  <c:v>აზერბაიჯანული არხები</c:v>
                </c:pt>
                <c:pt idx="3">
                  <c:v>სომხური არხები</c:v>
                </c:pt>
                <c:pt idx="4">
                  <c:v>რეგიონული ქართული არხები</c:v>
                </c:pt>
                <c:pt idx="5">
                  <c:v>კავკასია</c:v>
                </c:pt>
                <c:pt idx="6">
                  <c:v>ობიექტივი</c:v>
                </c:pt>
                <c:pt idx="7">
                  <c:v>მარაო</c:v>
                </c:pt>
                <c:pt idx="8">
                  <c:v>პალიტრა NEWS</c:v>
                </c:pt>
                <c:pt idx="9">
                  <c:v>სხვა უცხოური არხები</c:v>
                </c:pt>
                <c:pt idx="10">
                  <c:v>მაესტრო</c:v>
                </c:pt>
                <c:pt idx="11">
                  <c:v>სხვა ქართული არხი</c:v>
                </c:pt>
                <c:pt idx="12">
                  <c:v>მთავარი არხი</c:v>
                </c:pt>
                <c:pt idx="13">
                  <c:v>TV  პირველი </c:v>
                </c:pt>
                <c:pt idx="14">
                  <c:v>GDS</c:v>
                </c:pt>
                <c:pt idx="15">
                  <c:v>პირველი არხი </c:v>
                </c:pt>
                <c:pt idx="16">
                  <c:v>რუსული არხები</c:v>
                </c:pt>
                <c:pt idx="17">
                  <c:v>TV 25</c:v>
                </c:pt>
                <c:pt idx="18">
                  <c:v>იმედი</c:v>
                </c:pt>
                <c:pt idx="19">
                  <c:v>რუსთავი - 2</c:v>
                </c:pt>
                <c:pt idx="20">
                  <c:v>აჭარის ტელევიზია</c:v>
                </c:pt>
              </c:strCache>
            </c:strRef>
          </c:cat>
          <c:val>
            <c:numRef>
              <c:f>Лист1!$B$2:$B$22</c:f>
              <c:numCache>
                <c:formatCode>####.0%</c:formatCode>
                <c:ptCount val="21"/>
                <c:pt idx="0">
                  <c:v>7.1684822492565385E-3</c:v>
                </c:pt>
                <c:pt idx="1">
                  <c:v>1.6866655082034489E-3</c:v>
                </c:pt>
                <c:pt idx="2">
                  <c:v>5.1620492381315988E-3</c:v>
                </c:pt>
                <c:pt idx="3" formatCode="###0.0%">
                  <c:v>1.2374093675192172E-2</c:v>
                </c:pt>
                <c:pt idx="4" formatCode="###0.0%">
                  <c:v>4.0766879293625498E-2</c:v>
                </c:pt>
                <c:pt idx="5" formatCode="###0.0%">
                  <c:v>4.1405468173456285E-2</c:v>
                </c:pt>
                <c:pt idx="6" formatCode="###0.0%">
                  <c:v>4.712873526857006E-2</c:v>
                </c:pt>
                <c:pt idx="7" formatCode="###0.0%">
                  <c:v>6.2629265654985097E-2</c:v>
                </c:pt>
                <c:pt idx="8" formatCode="###0.0%">
                  <c:v>6.6812045154288874E-2</c:v>
                </c:pt>
                <c:pt idx="9" formatCode="###0.0%">
                  <c:v>8.9286028132000747E-2</c:v>
                </c:pt>
                <c:pt idx="10" formatCode="###0.0%">
                  <c:v>0.11536729988505924</c:v>
                </c:pt>
                <c:pt idx="11" formatCode="###0.0%">
                  <c:v>0.16157379192987678</c:v>
                </c:pt>
                <c:pt idx="12" formatCode="###0.0%">
                  <c:v>0.23356283811010278</c:v>
                </c:pt>
                <c:pt idx="13" formatCode="###0.0%">
                  <c:v>0.23829518322899601</c:v>
                </c:pt>
                <c:pt idx="14" formatCode="###0.0%">
                  <c:v>0.24488013143599169</c:v>
                </c:pt>
                <c:pt idx="15" formatCode="###0.0%">
                  <c:v>0.29553230532474201</c:v>
                </c:pt>
                <c:pt idx="16" formatCode="###0.0%">
                  <c:v>0.29577391570244754</c:v>
                </c:pt>
                <c:pt idx="17" formatCode="###0.0%">
                  <c:v>0.36627755517139476</c:v>
                </c:pt>
                <c:pt idx="18" formatCode="###0.0%">
                  <c:v>0.36995278116270019</c:v>
                </c:pt>
                <c:pt idx="19" formatCode="###0.0%">
                  <c:v>0.4525431934210406</c:v>
                </c:pt>
                <c:pt idx="20" formatCode="###0.0%">
                  <c:v>0.90421156797454938</c:v>
                </c:pt>
              </c:numCache>
            </c:numRef>
          </c:val>
        </c:ser>
        <c:dLbls>
          <c:showLegendKey val="0"/>
          <c:showVal val="0"/>
          <c:showCatName val="0"/>
          <c:showSerName val="0"/>
          <c:showPercent val="0"/>
          <c:showBubbleSize val="0"/>
        </c:dLbls>
        <c:gapWidth val="150"/>
        <c:shape val="box"/>
        <c:axId val="143778944"/>
        <c:axId val="143780480"/>
        <c:axId val="0"/>
      </c:bar3DChart>
      <c:catAx>
        <c:axId val="143778944"/>
        <c:scaling>
          <c:orientation val="minMax"/>
        </c:scaling>
        <c:delete val="0"/>
        <c:axPos val="l"/>
        <c:majorTickMark val="out"/>
        <c:minorTickMark val="none"/>
        <c:tickLblPos val="nextTo"/>
        <c:crossAx val="143780480"/>
        <c:crosses val="autoZero"/>
        <c:auto val="1"/>
        <c:lblAlgn val="ctr"/>
        <c:lblOffset val="100"/>
        <c:noMultiLvlLbl val="0"/>
      </c:catAx>
      <c:valAx>
        <c:axId val="143780480"/>
        <c:scaling>
          <c:orientation val="minMax"/>
        </c:scaling>
        <c:delete val="1"/>
        <c:axPos val="b"/>
        <c:majorGridlines/>
        <c:numFmt formatCode="####.0%" sourceLinked="1"/>
        <c:majorTickMark val="out"/>
        <c:minorTickMark val="none"/>
        <c:tickLblPos val="none"/>
        <c:crossAx val="143778944"/>
        <c:crosses val="autoZero"/>
        <c:crossBetween val="between"/>
      </c:valAx>
    </c:plotArea>
    <c:plotVisOnly val="1"/>
    <c:dispBlanksAs val="gap"/>
    <c:showDLblsOverMax val="0"/>
  </c:chart>
  <c:txPr>
    <a:bodyPr/>
    <a:lstStyle/>
    <a:p>
      <a:pPr>
        <a:defRPr sz="1100"/>
      </a:pPr>
      <a:endParaRPr lang="ru-RU"/>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36"/>
    </mc:Choice>
    <mc:Fallback>
      <c:style val="36"/>
    </mc:Fallback>
  </mc:AlternateContent>
  <c:chart>
    <c:autoTitleDeleted val="1"/>
    <c:plotArea>
      <c:layout/>
      <c:lineChart>
        <c:grouping val="standard"/>
        <c:varyColors val="0"/>
        <c:ser>
          <c:idx val="0"/>
          <c:order val="0"/>
          <c:tx>
            <c:strRef>
              <c:f>Лист1!$B$1</c:f>
              <c:strCache>
                <c:ptCount val="1"/>
                <c:pt idx="0">
                  <c:v>პარამეტრი: პროფესიონალურობა</c:v>
                </c:pt>
              </c:strCache>
            </c:strRef>
          </c:tx>
          <c:cat>
            <c:strRef>
              <c:f>Лист1!$A$2:$A$6</c:f>
              <c:strCache>
                <c:ptCount val="5"/>
                <c:pt idx="0">
                  <c:v>არაპროფესიონალური</c:v>
                </c:pt>
                <c:pt idx="1">
                  <c:v>უფრო არაპროფესიონალური, ვიდრე პროფესიონალური</c:v>
                </c:pt>
                <c:pt idx="2">
                  <c:v>არც არაპროფესიონალური და არ პროფესიონალური (50-50-ზე)</c:v>
                </c:pt>
                <c:pt idx="3">
                  <c:v>უფრო პროფესიონალური, ვიდრე არაპროფესიონალური</c:v>
                </c:pt>
                <c:pt idx="4">
                  <c:v>პროფესიონალური</c:v>
                </c:pt>
              </c:strCache>
            </c:strRef>
          </c:cat>
          <c:val>
            <c:numRef>
              <c:f>Лист1!$B$2:$B$6</c:f>
              <c:numCache>
                <c:formatCode>###0.0</c:formatCode>
                <c:ptCount val="5"/>
                <c:pt idx="0">
                  <c:v>1.3938042565788327</c:v>
                </c:pt>
                <c:pt idx="1">
                  <c:v>8.1032130498146913</c:v>
                </c:pt>
                <c:pt idx="2">
                  <c:v>25.219702253224504</c:v>
                </c:pt>
                <c:pt idx="3">
                  <c:v>36.256461583865523</c:v>
                </c:pt>
                <c:pt idx="4">
                  <c:v>29.026818856516392</c:v>
                </c:pt>
              </c:numCache>
            </c:numRef>
          </c:val>
          <c:smooth val="0"/>
        </c:ser>
        <c:dLbls>
          <c:showLegendKey val="0"/>
          <c:showVal val="1"/>
          <c:showCatName val="0"/>
          <c:showSerName val="0"/>
          <c:showPercent val="0"/>
          <c:showBubbleSize val="0"/>
        </c:dLbls>
        <c:marker val="1"/>
        <c:smooth val="0"/>
        <c:axId val="147333504"/>
        <c:axId val="147335040"/>
      </c:lineChart>
      <c:catAx>
        <c:axId val="147333504"/>
        <c:scaling>
          <c:orientation val="minMax"/>
        </c:scaling>
        <c:delete val="0"/>
        <c:axPos val="b"/>
        <c:majorTickMark val="none"/>
        <c:minorTickMark val="none"/>
        <c:tickLblPos val="nextTo"/>
        <c:crossAx val="147335040"/>
        <c:crosses val="autoZero"/>
        <c:auto val="1"/>
        <c:lblAlgn val="ctr"/>
        <c:lblOffset val="100"/>
        <c:noMultiLvlLbl val="0"/>
      </c:catAx>
      <c:valAx>
        <c:axId val="147335040"/>
        <c:scaling>
          <c:orientation val="minMax"/>
        </c:scaling>
        <c:delete val="1"/>
        <c:axPos val="l"/>
        <c:numFmt formatCode="###0.0" sourceLinked="1"/>
        <c:majorTickMark val="out"/>
        <c:minorTickMark val="none"/>
        <c:tickLblPos val="none"/>
        <c:crossAx val="147333504"/>
        <c:crosses val="autoZero"/>
        <c:crossBetween val="between"/>
      </c:valAx>
    </c:plotArea>
    <c:legend>
      <c:legendPos val="t"/>
      <c:overlay val="0"/>
      <c:txPr>
        <a:bodyPr/>
        <a:lstStyle/>
        <a:p>
          <a:pPr>
            <a:defRPr b="1"/>
          </a:pPr>
          <a:endParaRPr lang="ru-RU"/>
        </a:p>
      </c:txPr>
    </c:legend>
    <c:plotVisOnly val="1"/>
    <c:dispBlanksAs val="gap"/>
    <c:showDLblsOverMax val="0"/>
  </c:chart>
  <c:txPr>
    <a:bodyPr/>
    <a:lstStyle/>
    <a:p>
      <a:pPr>
        <a:defRPr sz="1100"/>
      </a:pPr>
      <a:endParaRPr lang="ru-RU"/>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1"/>
    </c:view3D>
    <c:floor>
      <c:thickness val="0"/>
    </c:floor>
    <c:sideWall>
      <c:thickness val="0"/>
    </c:sideWall>
    <c:backWall>
      <c:thickness val="0"/>
    </c:backWall>
    <c:plotArea>
      <c:layout/>
      <c:bar3DChart>
        <c:barDir val="bar"/>
        <c:grouping val="stacked"/>
        <c:varyColors val="0"/>
        <c:ser>
          <c:idx val="0"/>
          <c:order val="0"/>
          <c:tx>
            <c:strRef>
              <c:f>Лист1!$B$1</c:f>
              <c:strCache>
                <c:ptCount val="1"/>
                <c:pt idx="0">
                  <c:v>Ряд 1</c:v>
                </c:pt>
              </c:strCache>
            </c:strRef>
          </c:tx>
          <c:invertIfNegative val="0"/>
          <c:dLbls>
            <c:txPr>
              <a:bodyPr/>
              <a:lstStyle/>
              <a:p>
                <a:pPr>
                  <a:defRPr b="1"/>
                </a:pPr>
                <a:endParaRPr lang="ru-RU"/>
              </a:p>
            </c:txPr>
            <c:showLegendKey val="0"/>
            <c:showVal val="1"/>
            <c:showCatName val="0"/>
            <c:showSerName val="0"/>
            <c:showPercent val="0"/>
            <c:showBubbleSize val="0"/>
            <c:showLeaderLines val="0"/>
          </c:dLbls>
          <c:cat>
            <c:strRef>
              <c:f>Лист1!$A$2:$A$7</c:f>
              <c:strCache>
                <c:ptCount val="6"/>
                <c:pt idx="0">
                  <c:v>არც ერთს/არ მიყვარს</c:v>
                </c:pt>
                <c:pt idx="1">
                  <c:v>მთავარია იყოს საინტერესო</c:v>
                </c:pt>
                <c:pt idx="2">
                  <c:v>მომწონს ნებისმიერი ფორმატის თოქ–შოუ</c:v>
                </c:pt>
                <c:pt idx="3">
                  <c:v>ორი ან სამი რესპონდენტი და წამყვანი</c:v>
                </c:pt>
                <c:pt idx="4">
                  <c:v>ერთი–ერთზე წამყვანი და სტუმარი</c:v>
                </c:pt>
                <c:pt idx="5">
                  <c:v>მასობრივი – ბევრი ხალხი სტუდიაში</c:v>
                </c:pt>
              </c:strCache>
            </c:strRef>
          </c:cat>
          <c:val>
            <c:numRef>
              <c:f>Лист1!$B$2:$B$7</c:f>
              <c:numCache>
                <c:formatCode>###0.0</c:formatCode>
                <c:ptCount val="6"/>
                <c:pt idx="0" formatCode="####.0">
                  <c:v>0.84663246113531254</c:v>
                </c:pt>
                <c:pt idx="1">
                  <c:v>1.126021550979444</c:v>
                </c:pt>
                <c:pt idx="2">
                  <c:v>10.533585524755637</c:v>
                </c:pt>
                <c:pt idx="3">
                  <c:v>17.048022326345119</c:v>
                </c:pt>
                <c:pt idx="4">
                  <c:v>23.049122623474886</c:v>
                </c:pt>
                <c:pt idx="5">
                  <c:v>47.3770436418286</c:v>
                </c:pt>
              </c:numCache>
            </c:numRef>
          </c:val>
        </c:ser>
        <c:dLbls>
          <c:showLegendKey val="0"/>
          <c:showVal val="1"/>
          <c:showCatName val="0"/>
          <c:showSerName val="0"/>
          <c:showPercent val="0"/>
          <c:showBubbleSize val="0"/>
        </c:dLbls>
        <c:gapWidth val="95"/>
        <c:gapDepth val="95"/>
        <c:shape val="box"/>
        <c:axId val="169508864"/>
        <c:axId val="169511552"/>
        <c:axId val="0"/>
      </c:bar3DChart>
      <c:catAx>
        <c:axId val="169508864"/>
        <c:scaling>
          <c:orientation val="minMax"/>
        </c:scaling>
        <c:delete val="0"/>
        <c:axPos val="l"/>
        <c:majorTickMark val="none"/>
        <c:minorTickMark val="none"/>
        <c:tickLblPos val="nextTo"/>
        <c:crossAx val="169511552"/>
        <c:crosses val="autoZero"/>
        <c:auto val="1"/>
        <c:lblAlgn val="ctr"/>
        <c:lblOffset val="100"/>
        <c:noMultiLvlLbl val="0"/>
      </c:catAx>
      <c:valAx>
        <c:axId val="169511552"/>
        <c:scaling>
          <c:orientation val="minMax"/>
        </c:scaling>
        <c:delete val="1"/>
        <c:axPos val="b"/>
        <c:numFmt formatCode="####.0" sourceLinked="1"/>
        <c:majorTickMark val="out"/>
        <c:minorTickMark val="none"/>
        <c:tickLblPos val="none"/>
        <c:crossAx val="169508864"/>
        <c:crosses val="autoZero"/>
        <c:crossBetween val="between"/>
      </c:valAx>
    </c:plotArea>
    <c:plotVisOnly val="1"/>
    <c:dispBlanksAs val="gap"/>
    <c:showDLblsOverMax val="0"/>
  </c:chart>
  <c:txPr>
    <a:bodyPr/>
    <a:lstStyle/>
    <a:p>
      <a:pPr>
        <a:defRPr sz="1400"/>
      </a:pPr>
      <a:endParaRPr lang="ru-RU"/>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1"/>
    </c:view3D>
    <c:floor>
      <c:thickness val="0"/>
    </c:floor>
    <c:sideWall>
      <c:thickness val="0"/>
    </c:sideWall>
    <c:backWall>
      <c:thickness val="0"/>
    </c:backWall>
    <c:plotArea>
      <c:layout/>
      <c:bar3DChart>
        <c:barDir val="bar"/>
        <c:grouping val="stacked"/>
        <c:varyColors val="0"/>
        <c:ser>
          <c:idx val="0"/>
          <c:order val="0"/>
          <c:tx>
            <c:strRef>
              <c:f>Лист1!$B$1</c:f>
              <c:strCache>
                <c:ptCount val="1"/>
                <c:pt idx="0">
                  <c:v>Ряд 1</c:v>
                </c:pt>
              </c:strCache>
            </c:strRef>
          </c:tx>
          <c:invertIfNegative val="0"/>
          <c:dLbls>
            <c:txPr>
              <a:bodyPr/>
              <a:lstStyle/>
              <a:p>
                <a:pPr>
                  <a:defRPr sz="1200" b="1"/>
                </a:pPr>
                <a:endParaRPr lang="ru-RU"/>
              </a:p>
            </c:txPr>
            <c:showLegendKey val="0"/>
            <c:showVal val="1"/>
            <c:showCatName val="0"/>
            <c:showSerName val="0"/>
            <c:showPercent val="0"/>
            <c:showBubbleSize val="0"/>
            <c:showLeaderLines val="0"/>
          </c:dLbls>
          <c:cat>
            <c:strRef>
              <c:f>Лист1!$A$2:$A$14</c:f>
              <c:strCache>
                <c:ptCount val="13"/>
                <c:pt idx="0">
                  <c:v>არ ვიცი</c:v>
                </c:pt>
                <c:pt idx="1">
                  <c:v>სხვა</c:v>
                </c:pt>
                <c:pt idx="2">
                  <c:v>ინფორმაციის გაშუქება არ ხდება ოპერატიულად</c:v>
                </c:pt>
                <c:pt idx="3">
                  <c:v> ხაზს უსვამს ხელისუფლების მიღწევებს, რაც გამოიხატება ხელისფულების დადებით  იმიჯზე ორიენტირებული არგუმენტების სიმრავლით</c:v>
                </c:pt>
                <c:pt idx="4">
                  <c:v>მომწონს/საინტერესოა აჭარის ტელევიზიის პოლიტიკური თოქშოუები</c:v>
                </c:pt>
                <c:pt idx="5">
                  <c:v> ცდილობენ რიგითი მოვლენებისგან შექმნან სენსაცია</c:v>
                </c:pt>
                <c:pt idx="6">
                  <c:v> კითხვებში ხშირად იგრძნობა მიკერძოება ამა თუ
 იმ მხარის მიმართ</c:v>
                </c:pt>
                <c:pt idx="7">
                  <c:v>ზედმეტად დაბალანსებულია, არ იკვეთება პოზიცია, 
რაც უინტერესოს ხდის საყურებლად</c:v>
                </c:pt>
                <c:pt idx="8">
                  <c:v> ამძაფრებს პოლიტიკურ მოვლენებს</c:v>
                </c:pt>
                <c:pt idx="9">
                  <c:v> იკვეთება ზერელე დამოკიდებულება სხვადასხვა 
თემების მიმართ</c:v>
                </c:pt>
                <c:pt idx="10">
                  <c:v>წამყვანები არ არიან სათანადოდ მომზადებულნი 
გადაცემისთვის</c:v>
                </c:pt>
                <c:pt idx="11">
                  <c:v> არ მომწონს სტუდია, არ იწვევს გადაცემის 
ყურების სურვილს</c:v>
                </c:pt>
                <c:pt idx="12">
                  <c:v>უღიმღამო გადაცემებია, აკლია ქარიზმა წამყვანებს და 
შესაბამისად სტუმრებსაც</c:v>
                </c:pt>
              </c:strCache>
            </c:strRef>
          </c:cat>
          <c:val>
            <c:numRef>
              <c:f>Лист1!$B$2:$B$14</c:f>
              <c:numCache>
                <c:formatCode>####.0%</c:formatCode>
                <c:ptCount val="13"/>
                <c:pt idx="0" formatCode="###0.0%">
                  <c:v>0.28646852329034433</c:v>
                </c:pt>
                <c:pt idx="1">
                  <c:v>6.000000000000001E-3</c:v>
                </c:pt>
                <c:pt idx="2" formatCode="###0.0%">
                  <c:v>2.1575788659203933E-2</c:v>
                </c:pt>
                <c:pt idx="3" formatCode="###0.0%">
                  <c:v>4.3502391003636433E-2</c:v>
                </c:pt>
                <c:pt idx="4" formatCode="###0.0%">
                  <c:v>5.6454547100474227E-2</c:v>
                </c:pt>
                <c:pt idx="5" formatCode="###0.0%">
                  <c:v>6.5687813966684369E-2</c:v>
                </c:pt>
                <c:pt idx="6" formatCode="###0.0%">
                  <c:v>8.6669584751661505E-2</c:v>
                </c:pt>
                <c:pt idx="7" formatCode="###0.0%">
                  <c:v>9.8282623230841262E-2</c:v>
                </c:pt>
                <c:pt idx="8" formatCode="###0.0%">
                  <c:v>0.10133484057190852</c:v>
                </c:pt>
                <c:pt idx="9" formatCode="###0.0%">
                  <c:v>0.11226255571424509</c:v>
                </c:pt>
                <c:pt idx="10" formatCode="###0.0%">
                  <c:v>0.12030429647093076</c:v>
                </c:pt>
                <c:pt idx="11" formatCode="###0.0%">
                  <c:v>0.14443094521998351</c:v>
                </c:pt>
                <c:pt idx="12" formatCode="###0.0%">
                  <c:v>0.1738658763053649</c:v>
                </c:pt>
              </c:numCache>
            </c:numRef>
          </c:val>
        </c:ser>
        <c:dLbls>
          <c:showLegendKey val="0"/>
          <c:showVal val="1"/>
          <c:showCatName val="0"/>
          <c:showSerName val="0"/>
          <c:showPercent val="0"/>
          <c:showBubbleSize val="0"/>
        </c:dLbls>
        <c:gapWidth val="95"/>
        <c:gapDepth val="95"/>
        <c:shape val="box"/>
        <c:axId val="187566336"/>
        <c:axId val="187585664"/>
        <c:axId val="0"/>
      </c:bar3DChart>
      <c:catAx>
        <c:axId val="187566336"/>
        <c:scaling>
          <c:orientation val="minMax"/>
        </c:scaling>
        <c:delete val="0"/>
        <c:axPos val="l"/>
        <c:majorTickMark val="none"/>
        <c:minorTickMark val="none"/>
        <c:tickLblPos val="nextTo"/>
        <c:txPr>
          <a:bodyPr/>
          <a:lstStyle/>
          <a:p>
            <a:pPr>
              <a:defRPr sz="800"/>
            </a:pPr>
            <a:endParaRPr lang="ru-RU"/>
          </a:p>
        </c:txPr>
        <c:crossAx val="187585664"/>
        <c:crosses val="autoZero"/>
        <c:auto val="1"/>
        <c:lblAlgn val="ctr"/>
        <c:lblOffset val="100"/>
        <c:noMultiLvlLbl val="0"/>
      </c:catAx>
      <c:valAx>
        <c:axId val="187585664"/>
        <c:scaling>
          <c:orientation val="minMax"/>
        </c:scaling>
        <c:delete val="1"/>
        <c:axPos val="b"/>
        <c:numFmt formatCode="###0.0%" sourceLinked="1"/>
        <c:majorTickMark val="out"/>
        <c:minorTickMark val="none"/>
        <c:tickLblPos val="none"/>
        <c:crossAx val="187566336"/>
        <c:crosses val="autoZero"/>
        <c:crossBetween val="between"/>
      </c:valAx>
    </c:plotArea>
    <c:plotVisOnly val="1"/>
    <c:dispBlanksAs val="gap"/>
    <c:showDLblsOverMax val="0"/>
  </c:chart>
  <c:txPr>
    <a:bodyPr/>
    <a:lstStyle/>
    <a:p>
      <a:pPr>
        <a:defRPr sz="1000"/>
      </a:pPr>
      <a:endParaRPr lang="ru-RU"/>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1"/>
    </c:view3D>
    <c:floor>
      <c:thickness val="0"/>
    </c:floor>
    <c:sideWall>
      <c:thickness val="0"/>
    </c:sideWall>
    <c:backWall>
      <c:thickness val="0"/>
    </c:backWall>
    <c:plotArea>
      <c:layout/>
      <c:bar3DChart>
        <c:barDir val="bar"/>
        <c:grouping val="stacked"/>
        <c:varyColors val="0"/>
        <c:ser>
          <c:idx val="0"/>
          <c:order val="0"/>
          <c:tx>
            <c:strRef>
              <c:f>Лист1!$B$1</c:f>
              <c:strCache>
                <c:ptCount val="1"/>
                <c:pt idx="0">
                  <c:v>N 1</c:v>
                </c:pt>
              </c:strCache>
            </c:strRef>
          </c:tx>
          <c:invertIfNegative val="0"/>
          <c:dLbls>
            <c:txPr>
              <a:bodyPr/>
              <a:lstStyle/>
              <a:p>
                <a:pPr>
                  <a:defRPr b="1"/>
                </a:pPr>
                <a:endParaRPr lang="ru-RU"/>
              </a:p>
            </c:txPr>
            <c:showLegendKey val="0"/>
            <c:showVal val="1"/>
            <c:showCatName val="0"/>
            <c:showSerName val="0"/>
            <c:showPercent val="0"/>
            <c:showBubbleSize val="0"/>
            <c:showLeaderLines val="0"/>
          </c:dLbls>
          <c:cat>
            <c:strRef>
              <c:f>Лист1!$A$2:$A$4</c:f>
              <c:strCache>
                <c:ptCount val="3"/>
                <c:pt idx="0">
                  <c:v> მიჭირს პასუხის გაცემა (არ წაუკითხოთ)</c:v>
                </c:pt>
                <c:pt idx="1">
                  <c:v>აჭარის ტელევიზია ვერ ახერხებს იყოს ქვეყანაში და აჭარაში მიმდინარე პროცესების ობიექტური გამშუქებელი, რადგან ხელისუფლების (ცენტრალური/რეგიონის) ინტერესების გამტარებელია</c:v>
                </c:pt>
                <c:pt idx="2">
                  <c:v>აჭარის ტელევიზია დამოუკიდებელი ტელევიზიაა, ის ობიექტურად აშუქებს და აფასებს ქვეყანაში და აჭარაში მიმდინარე პროცესებს და არ არის ხელისუფლების (ცენტრალური/რეგიონის) ინტერესების გამტარებელი</c:v>
                </c:pt>
              </c:strCache>
            </c:strRef>
          </c:cat>
          <c:val>
            <c:numRef>
              <c:f>Лист1!$B$2:$B$4</c:f>
              <c:numCache>
                <c:formatCode>###0.0</c:formatCode>
                <c:ptCount val="3"/>
                <c:pt idx="0">
                  <c:v>27.738370091462464</c:v>
                </c:pt>
                <c:pt idx="1">
                  <c:v>14.832650404087664</c:v>
                </c:pt>
                <c:pt idx="2">
                  <c:v>57.428979504449899</c:v>
                </c:pt>
              </c:numCache>
            </c:numRef>
          </c:val>
        </c:ser>
        <c:dLbls>
          <c:showLegendKey val="0"/>
          <c:showVal val="1"/>
          <c:showCatName val="0"/>
          <c:showSerName val="0"/>
          <c:showPercent val="0"/>
          <c:showBubbleSize val="0"/>
        </c:dLbls>
        <c:gapWidth val="95"/>
        <c:gapDepth val="95"/>
        <c:shape val="box"/>
        <c:axId val="187893248"/>
        <c:axId val="187900288"/>
        <c:axId val="0"/>
      </c:bar3DChart>
      <c:catAx>
        <c:axId val="187893248"/>
        <c:scaling>
          <c:orientation val="minMax"/>
        </c:scaling>
        <c:delete val="0"/>
        <c:axPos val="l"/>
        <c:majorTickMark val="none"/>
        <c:minorTickMark val="none"/>
        <c:tickLblPos val="nextTo"/>
        <c:txPr>
          <a:bodyPr/>
          <a:lstStyle/>
          <a:p>
            <a:pPr>
              <a:defRPr sz="1050"/>
            </a:pPr>
            <a:endParaRPr lang="ru-RU"/>
          </a:p>
        </c:txPr>
        <c:crossAx val="187900288"/>
        <c:crosses val="autoZero"/>
        <c:auto val="1"/>
        <c:lblAlgn val="ctr"/>
        <c:lblOffset val="100"/>
        <c:noMultiLvlLbl val="0"/>
      </c:catAx>
      <c:valAx>
        <c:axId val="187900288"/>
        <c:scaling>
          <c:orientation val="minMax"/>
        </c:scaling>
        <c:delete val="1"/>
        <c:axPos val="b"/>
        <c:numFmt formatCode="###0.0" sourceLinked="1"/>
        <c:majorTickMark val="out"/>
        <c:minorTickMark val="none"/>
        <c:tickLblPos val="none"/>
        <c:crossAx val="187893248"/>
        <c:crosses val="autoZero"/>
        <c:crossBetween val="between"/>
      </c:valAx>
    </c:plotArea>
    <c:legend>
      <c:legendPos val="t"/>
      <c:overlay val="0"/>
    </c:legend>
    <c:plotVisOnly val="1"/>
    <c:dispBlanksAs val="gap"/>
    <c:showDLblsOverMax val="0"/>
  </c:chart>
  <c:txPr>
    <a:bodyPr/>
    <a:lstStyle/>
    <a:p>
      <a:pPr>
        <a:defRPr sz="1200"/>
      </a:pPr>
      <a:endParaRPr lang="ru-RU"/>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view3D>
      <c:rotX val="15"/>
      <c:rotY val="20"/>
      <c:rAngAx val="1"/>
    </c:view3D>
    <c:floor>
      <c:thickness val="0"/>
    </c:floor>
    <c:sideWall>
      <c:thickness val="0"/>
    </c:sideWall>
    <c:backWall>
      <c:thickness val="0"/>
    </c:backWall>
    <c:plotArea>
      <c:layout/>
      <c:bar3DChart>
        <c:barDir val="bar"/>
        <c:grouping val="stacked"/>
        <c:varyColors val="0"/>
        <c:ser>
          <c:idx val="0"/>
          <c:order val="0"/>
          <c:tx>
            <c:strRef>
              <c:f>Лист1!$B$1</c:f>
              <c:strCache>
                <c:ptCount val="1"/>
                <c:pt idx="0">
                  <c:v>N 2</c:v>
                </c:pt>
              </c:strCache>
            </c:strRef>
          </c:tx>
          <c:invertIfNegative val="0"/>
          <c:dLbls>
            <c:txPr>
              <a:bodyPr/>
              <a:lstStyle/>
              <a:p>
                <a:pPr>
                  <a:defRPr sz="1200" b="1"/>
                </a:pPr>
                <a:endParaRPr lang="ru-RU"/>
              </a:p>
            </c:txPr>
            <c:showLegendKey val="0"/>
            <c:showVal val="1"/>
            <c:showCatName val="0"/>
            <c:showSerName val="0"/>
            <c:showPercent val="0"/>
            <c:showBubbleSize val="0"/>
            <c:showLeaderLines val="0"/>
          </c:dLbls>
          <c:cat>
            <c:strRef>
              <c:f>Лист1!$A$2:$A$4</c:f>
              <c:strCache>
                <c:ptCount val="3"/>
                <c:pt idx="0">
                  <c:v>მიჭირს პასუხის გაცემა</c:v>
                </c:pt>
                <c:pt idx="1">
                  <c:v>აჭარის ტელევიზია კომერციულ სარგებელზეა ორიენტირებული, არ ცდილობს გამოხატოს რეგიონში არსებული სხვადასხვა ჯგუფის ინტერესები, ასახოს მათი საჭიროებები და პრობლემები</c:v>
                </c:pt>
                <c:pt idx="2">
                  <c:v> აჭარის ტელევიზია, როგორც საზოგადოებრივი მაუწყებელი, გამოხატავს რეგიონში არსებული სხვადასხვა ჯგუფის ინტერესებს, ეხმაურება მათ საჭიროებებს, პრობლემებს  და არ არის მიმართული მხოლოდ კომერციული პროექტების განხორციელებაში</c:v>
                </c:pt>
              </c:strCache>
            </c:strRef>
          </c:cat>
          <c:val>
            <c:numRef>
              <c:f>Лист1!$B$2:$B$4</c:f>
              <c:numCache>
                <c:formatCode>###0.0</c:formatCode>
                <c:ptCount val="3"/>
                <c:pt idx="0">
                  <c:v>30.710880247211975</c:v>
                </c:pt>
                <c:pt idx="1">
                  <c:v>10.034531830529842</c:v>
                </c:pt>
                <c:pt idx="2">
                  <c:v>59.251113962528812</c:v>
                </c:pt>
              </c:numCache>
            </c:numRef>
          </c:val>
        </c:ser>
        <c:dLbls>
          <c:showLegendKey val="0"/>
          <c:showVal val="1"/>
          <c:showCatName val="0"/>
          <c:showSerName val="0"/>
          <c:showPercent val="0"/>
          <c:showBubbleSize val="0"/>
        </c:dLbls>
        <c:gapWidth val="95"/>
        <c:gapDepth val="95"/>
        <c:shape val="box"/>
        <c:axId val="187932672"/>
        <c:axId val="187935360"/>
        <c:axId val="0"/>
      </c:bar3DChart>
      <c:catAx>
        <c:axId val="187932672"/>
        <c:scaling>
          <c:orientation val="minMax"/>
        </c:scaling>
        <c:delete val="0"/>
        <c:axPos val="l"/>
        <c:majorTickMark val="none"/>
        <c:minorTickMark val="none"/>
        <c:tickLblPos val="nextTo"/>
        <c:crossAx val="187935360"/>
        <c:crosses val="autoZero"/>
        <c:auto val="1"/>
        <c:lblAlgn val="ctr"/>
        <c:lblOffset val="100"/>
        <c:noMultiLvlLbl val="0"/>
      </c:catAx>
      <c:valAx>
        <c:axId val="187935360"/>
        <c:scaling>
          <c:orientation val="minMax"/>
        </c:scaling>
        <c:delete val="1"/>
        <c:axPos val="b"/>
        <c:numFmt formatCode="###0.0" sourceLinked="1"/>
        <c:majorTickMark val="out"/>
        <c:minorTickMark val="none"/>
        <c:tickLblPos val="none"/>
        <c:crossAx val="187932672"/>
        <c:crosses val="autoZero"/>
        <c:crossBetween val="between"/>
      </c:valAx>
    </c:plotArea>
    <c:legend>
      <c:legendPos val="t"/>
      <c:overlay val="0"/>
    </c:legend>
    <c:plotVisOnly val="1"/>
    <c:dispBlanksAs val="gap"/>
    <c:showDLblsOverMax val="0"/>
  </c:chart>
  <c:txPr>
    <a:bodyPr/>
    <a:lstStyle/>
    <a:p>
      <a:pPr>
        <a:defRPr sz="1050"/>
      </a:pPr>
      <a:endParaRPr lang="ru-RU"/>
    </a:p>
  </c:txPr>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1"/>
    </c:view3D>
    <c:floor>
      <c:thickness val="0"/>
    </c:floor>
    <c:sideWall>
      <c:thickness val="0"/>
    </c:sideWall>
    <c:backWall>
      <c:thickness val="0"/>
    </c:backWall>
    <c:plotArea>
      <c:layout/>
      <c:bar3DChart>
        <c:barDir val="bar"/>
        <c:grouping val="stacked"/>
        <c:varyColors val="0"/>
        <c:ser>
          <c:idx val="0"/>
          <c:order val="0"/>
          <c:tx>
            <c:strRef>
              <c:f>Лист1!$B$1</c:f>
              <c:strCache>
                <c:ptCount val="1"/>
                <c:pt idx="0">
                  <c:v>Ряд 1</c:v>
                </c:pt>
              </c:strCache>
            </c:strRef>
          </c:tx>
          <c:invertIfNegative val="0"/>
          <c:dLbls>
            <c:txPr>
              <a:bodyPr/>
              <a:lstStyle/>
              <a:p>
                <a:pPr>
                  <a:defRPr b="1"/>
                </a:pPr>
                <a:endParaRPr lang="ru-RU"/>
              </a:p>
            </c:txPr>
            <c:showLegendKey val="0"/>
            <c:showVal val="1"/>
            <c:showCatName val="0"/>
            <c:showSerName val="0"/>
            <c:showPercent val="0"/>
            <c:showBubbleSize val="0"/>
            <c:showLeaderLines val="0"/>
          </c:dLbls>
          <c:cat>
            <c:strRef>
              <c:f>Лист1!$A$2:$A$22</c:f>
              <c:strCache>
                <c:ptCount val="21"/>
                <c:pt idx="0">
                  <c:v>სხვა</c:v>
                </c:pt>
                <c:pt idx="1">
                  <c:v>არ ვიცი</c:v>
                </c:pt>
                <c:pt idx="2">
                  <c:v>არხიდან ობიექტურად გაათავისუფლეს დირექტორი</c:v>
                </c:pt>
                <c:pt idx="3">
                  <c:v>გახდა ოპოზიციური  აზრის მატარებელი</c:v>
                </c:pt>
                <c:pt idx="4">
                  <c:v>ნაკლებად ემზადებიან გადაცემებისთვის</c:v>
                </c:pt>
                <c:pt idx="5">
                  <c:v>გახდა მეტად პოლიტიკური</c:v>
                </c:pt>
                <c:pt idx="6">
                  <c:v>გახდა მართვადი მთავრობისგან</c:v>
                </c:pt>
                <c:pt idx="7">
                  <c:v>გახდა ნაკლებად შემოქმედებითი</c:v>
                </c:pt>
                <c:pt idx="8">
                  <c:v>განთავისუფლდა პოლიტიკური გავლენებისგან</c:v>
                </c:pt>
                <c:pt idx="9">
                  <c:v>შემცირდა პროფესიონალი ჟურნალისტების რიცხვი</c:v>
                </c:pt>
                <c:pt idx="10">
                  <c:v>არხმა დაკარგა კარგი ლიდერი (დირექტორი)</c:v>
                </c:pt>
                <c:pt idx="11">
                  <c:v>მოდუნდა</c:v>
                </c:pt>
                <c:pt idx="12">
                  <c:v>გახდა სოციალურ პრობლემატიკაზე ორიენტირებული</c:v>
                </c:pt>
                <c:pt idx="13">
                  <c:v>არაფერი შეცვლილა</c:v>
                </c:pt>
                <c:pt idx="14">
                  <c:v>გახდა მეტად შემოქმედებითი </c:v>
                </c:pt>
                <c:pt idx="15">
                  <c:v>ჟურნალისტები მეტად ემზადებიან გადაცემებისთვის</c:v>
                </c:pt>
                <c:pt idx="16">
                  <c:v>გაიზარდა პროფესიონალი ჟურნალისტების რიცხვი</c:v>
                </c:pt>
                <c:pt idx="17">
                  <c:v>გადაცემების ხარისხი მნიშვნელოვნად გაუმჯობესდა</c:v>
                </c:pt>
                <c:pt idx="18">
                  <c:v>მოიპოვა ხალხის ნდობა</c:v>
                </c:pt>
                <c:pt idx="19">
                  <c:v>უფრო პოპულარულია</c:v>
                </c:pt>
                <c:pt idx="20">
                  <c:v>აქტიურად ვითარდება</c:v>
                </c:pt>
              </c:strCache>
            </c:strRef>
          </c:cat>
          <c:val>
            <c:numRef>
              <c:f>Лист1!$B$2:$B$22</c:f>
              <c:numCache>
                <c:formatCode>###0.0%</c:formatCode>
                <c:ptCount val="21"/>
                <c:pt idx="0" formatCode="####.0%">
                  <c:v>1.0999999999999998E-2</c:v>
                </c:pt>
                <c:pt idx="1">
                  <c:v>1.1301732258247942E-2</c:v>
                </c:pt>
                <c:pt idx="2">
                  <c:v>1.2815722775176258E-2</c:v>
                </c:pt>
                <c:pt idx="3">
                  <c:v>2.5400649601789588E-2</c:v>
                </c:pt>
                <c:pt idx="4">
                  <c:v>3.4722562084916093E-2</c:v>
                </c:pt>
                <c:pt idx="5">
                  <c:v>5.124616468988806E-2</c:v>
                </c:pt>
                <c:pt idx="6">
                  <c:v>5.2569638033367512E-2</c:v>
                </c:pt>
                <c:pt idx="7">
                  <c:v>6.2246282539254183E-2</c:v>
                </c:pt>
                <c:pt idx="8">
                  <c:v>6.8850526985685695E-2</c:v>
                </c:pt>
                <c:pt idx="9">
                  <c:v>7.9788039894276255E-2</c:v>
                </c:pt>
                <c:pt idx="10">
                  <c:v>8.8222140219175932E-2</c:v>
                </c:pt>
                <c:pt idx="11">
                  <c:v>9.8210582279610367E-2</c:v>
                </c:pt>
                <c:pt idx="12">
                  <c:v>0.10026432995464207</c:v>
                </c:pt>
                <c:pt idx="13">
                  <c:v>0.12151816421442982</c:v>
                </c:pt>
                <c:pt idx="14">
                  <c:v>0.14787012892409926</c:v>
                </c:pt>
                <c:pt idx="15">
                  <c:v>0.18475729269981725</c:v>
                </c:pt>
                <c:pt idx="16">
                  <c:v>0.22068104610273173</c:v>
                </c:pt>
                <c:pt idx="17">
                  <c:v>0.26316213848174386</c:v>
                </c:pt>
                <c:pt idx="18">
                  <c:v>0.27748329924268089</c:v>
                </c:pt>
                <c:pt idx="19">
                  <c:v>0.28892610993036705</c:v>
                </c:pt>
                <c:pt idx="20">
                  <c:v>0.48201745873767227</c:v>
                </c:pt>
              </c:numCache>
            </c:numRef>
          </c:val>
        </c:ser>
        <c:dLbls>
          <c:showLegendKey val="0"/>
          <c:showVal val="1"/>
          <c:showCatName val="0"/>
          <c:showSerName val="0"/>
          <c:showPercent val="0"/>
          <c:showBubbleSize val="0"/>
        </c:dLbls>
        <c:gapWidth val="95"/>
        <c:gapDepth val="95"/>
        <c:shape val="box"/>
        <c:axId val="144661504"/>
        <c:axId val="144672640"/>
        <c:axId val="0"/>
      </c:bar3DChart>
      <c:catAx>
        <c:axId val="144661504"/>
        <c:scaling>
          <c:orientation val="minMax"/>
        </c:scaling>
        <c:delete val="0"/>
        <c:axPos val="l"/>
        <c:majorTickMark val="none"/>
        <c:minorTickMark val="none"/>
        <c:tickLblPos val="nextTo"/>
        <c:crossAx val="144672640"/>
        <c:crosses val="autoZero"/>
        <c:auto val="1"/>
        <c:lblAlgn val="ctr"/>
        <c:lblOffset val="100"/>
        <c:noMultiLvlLbl val="0"/>
      </c:catAx>
      <c:valAx>
        <c:axId val="144672640"/>
        <c:scaling>
          <c:orientation val="minMax"/>
        </c:scaling>
        <c:delete val="1"/>
        <c:axPos val="b"/>
        <c:numFmt formatCode="####.0%" sourceLinked="1"/>
        <c:majorTickMark val="out"/>
        <c:minorTickMark val="none"/>
        <c:tickLblPos val="none"/>
        <c:crossAx val="144661504"/>
        <c:crosses val="autoZero"/>
        <c:crossBetween val="between"/>
      </c:valAx>
    </c:plotArea>
    <c:plotVisOnly val="1"/>
    <c:dispBlanksAs val="gap"/>
    <c:showDLblsOverMax val="0"/>
  </c:chart>
  <c:txPr>
    <a:bodyPr/>
    <a:lstStyle/>
    <a:p>
      <a:pPr>
        <a:defRPr sz="1100"/>
      </a:pPr>
      <a:endParaRPr lang="ru-RU"/>
    </a:p>
  </c:txPr>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1"/>
    </c:view3D>
    <c:floor>
      <c:thickness val="0"/>
    </c:floor>
    <c:sideWall>
      <c:thickness val="0"/>
    </c:sideWall>
    <c:backWall>
      <c:thickness val="0"/>
    </c:backWall>
    <c:plotArea>
      <c:layout/>
      <c:bar3DChart>
        <c:barDir val="bar"/>
        <c:grouping val="stacked"/>
        <c:varyColors val="0"/>
        <c:ser>
          <c:idx val="0"/>
          <c:order val="0"/>
          <c:tx>
            <c:strRef>
              <c:f>Лист1!$B$1</c:f>
              <c:strCache>
                <c:ptCount val="1"/>
                <c:pt idx="0">
                  <c:v>Ряд 1</c:v>
                </c:pt>
              </c:strCache>
            </c:strRef>
          </c:tx>
          <c:invertIfNegative val="0"/>
          <c:dLbls>
            <c:txPr>
              <a:bodyPr/>
              <a:lstStyle/>
              <a:p>
                <a:pPr>
                  <a:defRPr b="1"/>
                </a:pPr>
                <a:endParaRPr lang="ru-RU"/>
              </a:p>
            </c:txPr>
            <c:showLegendKey val="0"/>
            <c:showVal val="1"/>
            <c:showCatName val="0"/>
            <c:showSerName val="0"/>
            <c:showPercent val="0"/>
            <c:showBubbleSize val="0"/>
            <c:showLeaderLines val="0"/>
          </c:dLbls>
          <c:cat>
            <c:strRef>
              <c:f>Лист1!$A$2:$A$6</c:f>
              <c:strCache>
                <c:ptCount val="5"/>
                <c:pt idx="0">
                  <c:v> სრულიად არ ასრულებს</c:v>
                </c:pt>
                <c:pt idx="1">
                  <c:v> მეტ–ნაკლებად არ ასრულებს</c:v>
                </c:pt>
                <c:pt idx="2">
                  <c:v>თან ასრულებს, თან არ ასრულებს</c:v>
                </c:pt>
                <c:pt idx="3">
                  <c:v> მაქსიმალურად ასრულებს</c:v>
                </c:pt>
                <c:pt idx="4">
                  <c:v>მეტ–ნაკლებად ასრულებს</c:v>
                </c:pt>
              </c:strCache>
            </c:strRef>
          </c:cat>
          <c:val>
            <c:numRef>
              <c:f>Лист1!$B$2:$B$6</c:f>
              <c:numCache>
                <c:formatCode>###0.0</c:formatCode>
                <c:ptCount val="5"/>
                <c:pt idx="0" formatCode="####.0">
                  <c:v>0.13925046213698489</c:v>
                </c:pt>
                <c:pt idx="1">
                  <c:v>3.9144683413307377</c:v>
                </c:pt>
                <c:pt idx="2">
                  <c:v>10.378285028888461</c:v>
                </c:pt>
                <c:pt idx="3">
                  <c:v>29.309065656079419</c:v>
                </c:pt>
                <c:pt idx="4">
                  <c:v>56.258930511564408</c:v>
                </c:pt>
              </c:numCache>
            </c:numRef>
          </c:val>
        </c:ser>
        <c:dLbls>
          <c:showLegendKey val="0"/>
          <c:showVal val="1"/>
          <c:showCatName val="0"/>
          <c:showSerName val="0"/>
          <c:showPercent val="0"/>
          <c:showBubbleSize val="0"/>
        </c:dLbls>
        <c:gapWidth val="95"/>
        <c:gapDepth val="95"/>
        <c:shape val="box"/>
        <c:axId val="144741504"/>
        <c:axId val="144744448"/>
        <c:axId val="0"/>
      </c:bar3DChart>
      <c:catAx>
        <c:axId val="144741504"/>
        <c:scaling>
          <c:orientation val="minMax"/>
        </c:scaling>
        <c:delete val="0"/>
        <c:axPos val="l"/>
        <c:majorTickMark val="none"/>
        <c:minorTickMark val="none"/>
        <c:tickLblPos val="nextTo"/>
        <c:crossAx val="144744448"/>
        <c:crosses val="autoZero"/>
        <c:auto val="1"/>
        <c:lblAlgn val="ctr"/>
        <c:lblOffset val="100"/>
        <c:noMultiLvlLbl val="0"/>
      </c:catAx>
      <c:valAx>
        <c:axId val="144744448"/>
        <c:scaling>
          <c:orientation val="minMax"/>
        </c:scaling>
        <c:delete val="1"/>
        <c:axPos val="b"/>
        <c:numFmt formatCode="####.0" sourceLinked="1"/>
        <c:majorTickMark val="out"/>
        <c:minorTickMark val="none"/>
        <c:tickLblPos val="none"/>
        <c:crossAx val="144741504"/>
        <c:crosses val="autoZero"/>
        <c:crossBetween val="between"/>
      </c:valAx>
    </c:plotArea>
    <c:plotVisOnly val="1"/>
    <c:dispBlanksAs val="gap"/>
    <c:showDLblsOverMax val="0"/>
  </c:chart>
  <c:txPr>
    <a:bodyPr/>
    <a:lstStyle/>
    <a:p>
      <a:pPr>
        <a:defRPr sz="1400"/>
      </a:pPr>
      <a:endParaRPr lang="ru-RU"/>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0"/>
      <c:rAngAx val="0"/>
      <c:perspective val="30"/>
    </c:view3D>
    <c:floor>
      <c:thickness val="0"/>
    </c:floor>
    <c:sideWall>
      <c:thickness val="0"/>
    </c:sideWall>
    <c:backWall>
      <c:thickness val="0"/>
    </c:backWall>
    <c:plotArea>
      <c:layout/>
      <c:pie3DChart>
        <c:varyColors val="1"/>
        <c:ser>
          <c:idx val="0"/>
          <c:order val="0"/>
          <c:tx>
            <c:strRef>
              <c:f>Лист1!$B$1</c:f>
              <c:strCache>
                <c:ptCount val="1"/>
                <c:pt idx="0">
                  <c:v>Столбец2</c:v>
                </c:pt>
              </c:strCache>
            </c:strRef>
          </c:tx>
          <c:spPr>
            <a:ln w="28575">
              <a:noFill/>
            </a:ln>
          </c:spPr>
          <c:explosion val="25"/>
          <c:dLbls>
            <c:txPr>
              <a:bodyPr/>
              <a:lstStyle/>
              <a:p>
                <a:pPr>
                  <a:defRPr b="1"/>
                </a:pPr>
                <a:endParaRPr lang="ru-RU"/>
              </a:p>
            </c:txPr>
            <c:showLegendKey val="0"/>
            <c:showVal val="0"/>
            <c:showCatName val="0"/>
            <c:showSerName val="0"/>
            <c:showPercent val="1"/>
            <c:showBubbleSize val="0"/>
            <c:showLeaderLines val="0"/>
          </c:dLbls>
          <c:cat>
            <c:strRef>
              <c:f>Лист1!$A$2:$A$3</c:f>
              <c:strCache>
                <c:ptCount val="2"/>
                <c:pt idx="0">
                  <c:v> დიახ                   </c:v>
                </c:pt>
                <c:pt idx="1">
                  <c:v> არა   </c:v>
                </c:pt>
              </c:strCache>
            </c:strRef>
          </c:cat>
          <c:val>
            <c:numRef>
              <c:f>Лист1!$B$2:$B$3</c:f>
              <c:numCache>
                <c:formatCode>###0.0</c:formatCode>
                <c:ptCount val="2"/>
                <c:pt idx="0">
                  <c:v>17.1825806922139</c:v>
                </c:pt>
                <c:pt idx="1">
                  <c:v>82.817419307786082</c:v>
                </c:pt>
              </c:numCache>
            </c:numRef>
          </c:val>
        </c:ser>
        <c:dLbls>
          <c:showLegendKey val="0"/>
          <c:showVal val="0"/>
          <c:showCatName val="0"/>
          <c:showSerName val="0"/>
          <c:showPercent val="1"/>
          <c:showBubbleSize val="0"/>
          <c:showLeaderLines val="0"/>
        </c:dLbls>
      </c:pie3DChart>
    </c:plotArea>
    <c:legend>
      <c:legendPos val="t"/>
      <c:overlay val="0"/>
      <c:txPr>
        <a:bodyPr/>
        <a:lstStyle/>
        <a:p>
          <a:pPr>
            <a:defRPr lang="ru-RU"/>
          </a:pPr>
          <a:endParaRPr lang="ru-RU"/>
        </a:p>
      </c:txPr>
    </c:legend>
    <c:plotVisOnly val="1"/>
    <c:dispBlanksAs val="zero"/>
    <c:showDLblsOverMax val="0"/>
  </c:chart>
  <c:txPr>
    <a:bodyPr/>
    <a:lstStyle/>
    <a:p>
      <a:pPr>
        <a:defRPr sz="1800"/>
      </a:pPr>
      <a:endParaRPr lang="ru-RU"/>
    </a:p>
  </c:txPr>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view3D>
      <c:rotX val="15"/>
      <c:rotY val="20"/>
      <c:rAngAx val="1"/>
    </c:view3D>
    <c:floor>
      <c:thickness val="0"/>
    </c:floor>
    <c:sideWall>
      <c:thickness val="0"/>
    </c:sideWall>
    <c:backWall>
      <c:thickness val="0"/>
    </c:backWall>
    <c:plotArea>
      <c:layout/>
      <c:bar3DChart>
        <c:barDir val="bar"/>
        <c:grouping val="stacked"/>
        <c:varyColors val="0"/>
        <c:ser>
          <c:idx val="0"/>
          <c:order val="0"/>
          <c:tx>
            <c:strRef>
              <c:f>Лист1!$B$1</c:f>
              <c:strCache>
                <c:ptCount val="1"/>
                <c:pt idx="0">
                  <c:v>Ряд 1</c:v>
                </c:pt>
              </c:strCache>
            </c:strRef>
          </c:tx>
          <c:invertIfNegative val="0"/>
          <c:dLbls>
            <c:dLbl>
              <c:idx val="0"/>
              <c:layout>
                <c:manualLayout>
                  <c:x val="3.7281313819693226E-2"/>
                  <c:y val="-2.3833688148764292E-3"/>
                </c:manualLayout>
              </c:layout>
              <c:showLegendKey val="0"/>
              <c:showVal val="1"/>
              <c:showCatName val="0"/>
              <c:showSerName val="0"/>
              <c:showPercent val="0"/>
              <c:showBubbleSize val="0"/>
            </c:dLbl>
            <c:dLbl>
              <c:idx val="1"/>
              <c:layout>
                <c:manualLayout>
                  <c:x val="4.4450797246557192E-2"/>
                  <c:y val="-7.1501064446293791E-3"/>
                </c:manualLayout>
              </c:layout>
              <c:showLegendKey val="0"/>
              <c:showVal val="1"/>
              <c:showCatName val="0"/>
              <c:showSerName val="0"/>
              <c:showPercent val="0"/>
              <c:showBubbleSize val="0"/>
            </c:dLbl>
            <c:dLbl>
              <c:idx val="2"/>
              <c:layout>
                <c:manualLayout>
                  <c:x val="4.1583003875811493E-2"/>
                  <c:y val="-1.8766683581704207E-7"/>
                </c:manualLayout>
              </c:layout>
              <c:showLegendKey val="0"/>
              <c:showVal val="1"/>
              <c:showCatName val="0"/>
              <c:showSerName val="0"/>
              <c:showPercent val="0"/>
              <c:showBubbleSize val="0"/>
            </c:dLbl>
            <c:dLbl>
              <c:idx val="3"/>
              <c:layout>
                <c:manualLayout>
                  <c:x val="5.3054177358793919E-2"/>
                  <c:y val="-2.3833688148764292E-3"/>
                </c:manualLayout>
              </c:layout>
              <c:showLegendKey val="0"/>
              <c:showVal val="1"/>
              <c:showCatName val="0"/>
              <c:showSerName val="0"/>
              <c:showPercent val="0"/>
              <c:showBubbleSize val="0"/>
            </c:dLbl>
            <c:txPr>
              <a:bodyPr/>
              <a:lstStyle/>
              <a:p>
                <a:pPr>
                  <a:defRPr b="1"/>
                </a:pPr>
                <a:endParaRPr lang="ru-RU"/>
              </a:p>
            </c:txPr>
            <c:showLegendKey val="0"/>
            <c:showVal val="1"/>
            <c:showCatName val="0"/>
            <c:showSerName val="0"/>
            <c:showPercent val="0"/>
            <c:showBubbleSize val="0"/>
            <c:showLeaderLines val="0"/>
          </c:dLbls>
          <c:cat>
            <c:strRef>
              <c:f>Лист1!$A$2:$A$5</c:f>
              <c:strCache>
                <c:ptCount val="4"/>
                <c:pt idx="0">
                  <c:v>სამსახურში</c:v>
                </c:pt>
                <c:pt idx="1">
                  <c:v> ქუჩაში</c:v>
                </c:pt>
                <c:pt idx="2">
                  <c:v> სახლში</c:v>
                </c:pt>
                <c:pt idx="3">
                  <c:v> მანქანაში</c:v>
                </c:pt>
              </c:strCache>
            </c:strRef>
          </c:cat>
          <c:val>
            <c:numRef>
              <c:f>Лист1!$B$2:$B$5</c:f>
              <c:numCache>
                <c:formatCode>###0.0%</c:formatCode>
                <c:ptCount val="4"/>
                <c:pt idx="0">
                  <c:v>2.1462041383934077E-2</c:v>
                </c:pt>
                <c:pt idx="1">
                  <c:v>5.8565680327210427E-2</c:v>
                </c:pt>
                <c:pt idx="2">
                  <c:v>0.26116633522660926</c:v>
                </c:pt>
                <c:pt idx="3">
                  <c:v>0.76746364301041359</c:v>
                </c:pt>
              </c:numCache>
            </c:numRef>
          </c:val>
        </c:ser>
        <c:dLbls>
          <c:showLegendKey val="0"/>
          <c:showVal val="1"/>
          <c:showCatName val="0"/>
          <c:showSerName val="0"/>
          <c:showPercent val="0"/>
          <c:showBubbleSize val="0"/>
        </c:dLbls>
        <c:gapWidth val="95"/>
        <c:gapDepth val="95"/>
        <c:shape val="box"/>
        <c:axId val="144849920"/>
        <c:axId val="144861056"/>
        <c:axId val="0"/>
      </c:bar3DChart>
      <c:catAx>
        <c:axId val="144849920"/>
        <c:scaling>
          <c:orientation val="minMax"/>
        </c:scaling>
        <c:delete val="0"/>
        <c:axPos val="l"/>
        <c:majorTickMark val="none"/>
        <c:minorTickMark val="none"/>
        <c:tickLblPos val="nextTo"/>
        <c:crossAx val="144861056"/>
        <c:crosses val="autoZero"/>
        <c:auto val="1"/>
        <c:lblAlgn val="ctr"/>
        <c:lblOffset val="100"/>
        <c:noMultiLvlLbl val="0"/>
      </c:catAx>
      <c:valAx>
        <c:axId val="144861056"/>
        <c:scaling>
          <c:orientation val="minMax"/>
        </c:scaling>
        <c:delete val="1"/>
        <c:axPos val="b"/>
        <c:numFmt formatCode="###0.0%" sourceLinked="1"/>
        <c:majorTickMark val="out"/>
        <c:minorTickMark val="none"/>
        <c:tickLblPos val="none"/>
        <c:crossAx val="144849920"/>
        <c:crosses val="autoZero"/>
        <c:crossBetween val="between"/>
      </c:valAx>
    </c:plotArea>
    <c:plotVisOnly val="1"/>
    <c:dispBlanksAs val="gap"/>
    <c:showDLblsOverMax val="0"/>
  </c:chart>
  <c:txPr>
    <a:bodyPr/>
    <a:lstStyle/>
    <a:p>
      <a:pPr>
        <a:defRPr sz="1600"/>
      </a:pPr>
      <a:endParaRPr lang="ru-RU"/>
    </a:p>
  </c:txPr>
  <c:externalData r:id="rId1">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rAngAx val="0"/>
      <c:perspective val="30"/>
    </c:view3D>
    <c:floor>
      <c:thickness val="0"/>
    </c:floor>
    <c:sideWall>
      <c:thickness val="0"/>
    </c:sideWall>
    <c:backWall>
      <c:thickness val="0"/>
    </c:backWall>
    <c:plotArea>
      <c:layout/>
      <c:pie3DChart>
        <c:varyColors val="1"/>
        <c:ser>
          <c:idx val="0"/>
          <c:order val="0"/>
          <c:tx>
            <c:strRef>
              <c:f>Лист1!$B$1</c:f>
              <c:strCache>
                <c:ptCount val="1"/>
                <c:pt idx="0">
                  <c:v>Продажи</c:v>
                </c:pt>
              </c:strCache>
            </c:strRef>
          </c:tx>
          <c:explosion val="25"/>
          <c:dLbls>
            <c:txPr>
              <a:bodyPr/>
              <a:lstStyle/>
              <a:p>
                <a:pPr>
                  <a:defRPr b="1"/>
                </a:pPr>
                <a:endParaRPr lang="ru-RU"/>
              </a:p>
            </c:txPr>
            <c:showLegendKey val="0"/>
            <c:showVal val="0"/>
            <c:showCatName val="0"/>
            <c:showSerName val="0"/>
            <c:showPercent val="1"/>
            <c:showBubbleSize val="0"/>
            <c:showLeaderLines val="1"/>
          </c:dLbls>
          <c:cat>
            <c:strRef>
              <c:f>Лист1!$A$2:$A$3</c:f>
              <c:strCache>
                <c:ptCount val="2"/>
                <c:pt idx="0">
                  <c:v>დიახ</c:v>
                </c:pt>
                <c:pt idx="1">
                  <c:v> არა</c:v>
                </c:pt>
              </c:strCache>
            </c:strRef>
          </c:cat>
          <c:val>
            <c:numRef>
              <c:f>Лист1!$B$2:$B$3</c:f>
              <c:numCache>
                <c:formatCode>###0.0</c:formatCode>
                <c:ptCount val="2"/>
                <c:pt idx="0">
                  <c:v>78.539582445227467</c:v>
                </c:pt>
                <c:pt idx="1">
                  <c:v>21.460417554772537</c:v>
                </c:pt>
              </c:numCache>
            </c:numRef>
          </c:val>
        </c:ser>
        <c:dLbls>
          <c:showLegendKey val="0"/>
          <c:showVal val="0"/>
          <c:showCatName val="0"/>
          <c:showSerName val="0"/>
          <c:showPercent val="1"/>
          <c:showBubbleSize val="0"/>
          <c:showLeaderLines val="1"/>
        </c:dLbls>
      </c:pie3DChart>
    </c:plotArea>
    <c:legend>
      <c:legendPos val="t"/>
      <c:overlay val="0"/>
    </c:legend>
    <c:plotVisOnly val="1"/>
    <c:dispBlanksAs val="gap"/>
    <c:showDLblsOverMax val="0"/>
  </c:chart>
  <c:txPr>
    <a:bodyPr/>
    <a:lstStyle/>
    <a:p>
      <a:pPr>
        <a:defRPr sz="1800"/>
      </a:pPr>
      <a:endParaRPr lang="ru-RU"/>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1"/>
    </c:view3D>
    <c:floor>
      <c:thickness val="0"/>
    </c:floor>
    <c:sideWall>
      <c:thickness val="0"/>
    </c:sideWall>
    <c:backWall>
      <c:thickness val="0"/>
    </c:backWall>
    <c:plotArea>
      <c:layout/>
      <c:bar3DChart>
        <c:barDir val="bar"/>
        <c:grouping val="stacked"/>
        <c:varyColors val="0"/>
        <c:ser>
          <c:idx val="0"/>
          <c:order val="0"/>
          <c:tx>
            <c:strRef>
              <c:f>Лист1!$B$1</c:f>
              <c:strCache>
                <c:ptCount val="1"/>
                <c:pt idx="0">
                  <c:v>Ряд 1</c:v>
                </c:pt>
              </c:strCache>
            </c:strRef>
          </c:tx>
          <c:invertIfNegative val="0"/>
          <c:dLbls>
            <c:txPr>
              <a:bodyPr/>
              <a:lstStyle/>
              <a:p>
                <a:pPr>
                  <a:defRPr b="1"/>
                </a:pPr>
                <a:endParaRPr lang="ru-RU"/>
              </a:p>
            </c:txPr>
            <c:showLegendKey val="0"/>
            <c:showVal val="1"/>
            <c:showCatName val="0"/>
            <c:showSerName val="0"/>
            <c:showPercent val="0"/>
            <c:showBubbleSize val="0"/>
            <c:showLeaderLines val="0"/>
          </c:dLbls>
          <c:cat>
            <c:strRef>
              <c:f>Лист1!$A$2:$A$5</c:f>
              <c:strCache>
                <c:ptCount val="4"/>
                <c:pt idx="0">
                  <c:v>უფრო იშვიათად ვიდრე თვეში რამდენჯერმე</c:v>
                </c:pt>
                <c:pt idx="1">
                  <c:v> თვეში რამდენჯერმე </c:v>
                </c:pt>
                <c:pt idx="2">
                  <c:v>ყოველდღე </c:v>
                </c:pt>
                <c:pt idx="3">
                  <c:v>კვირაში  რამდენჯერმე </c:v>
                </c:pt>
              </c:strCache>
            </c:strRef>
          </c:cat>
          <c:val>
            <c:numRef>
              <c:f>Лист1!$B$2:$B$5</c:f>
              <c:numCache>
                <c:formatCode>###0.0</c:formatCode>
                <c:ptCount val="4"/>
                <c:pt idx="0">
                  <c:v>3.0963455941363267</c:v>
                </c:pt>
                <c:pt idx="1">
                  <c:v>20.448443768491916</c:v>
                </c:pt>
                <c:pt idx="2">
                  <c:v>27.00596980379693</c:v>
                </c:pt>
                <c:pt idx="3">
                  <c:v>49.449240833574542</c:v>
                </c:pt>
              </c:numCache>
            </c:numRef>
          </c:val>
        </c:ser>
        <c:dLbls>
          <c:showLegendKey val="0"/>
          <c:showVal val="0"/>
          <c:showCatName val="0"/>
          <c:showSerName val="0"/>
          <c:showPercent val="0"/>
          <c:showBubbleSize val="0"/>
        </c:dLbls>
        <c:gapWidth val="150"/>
        <c:shape val="box"/>
        <c:axId val="144022528"/>
        <c:axId val="144040704"/>
        <c:axId val="0"/>
      </c:bar3DChart>
      <c:catAx>
        <c:axId val="144022528"/>
        <c:scaling>
          <c:orientation val="minMax"/>
        </c:scaling>
        <c:delete val="0"/>
        <c:axPos val="l"/>
        <c:majorTickMark val="out"/>
        <c:minorTickMark val="none"/>
        <c:tickLblPos val="nextTo"/>
        <c:crossAx val="144040704"/>
        <c:crosses val="autoZero"/>
        <c:auto val="1"/>
        <c:lblAlgn val="ctr"/>
        <c:lblOffset val="100"/>
        <c:noMultiLvlLbl val="0"/>
      </c:catAx>
      <c:valAx>
        <c:axId val="144040704"/>
        <c:scaling>
          <c:orientation val="minMax"/>
        </c:scaling>
        <c:delete val="1"/>
        <c:axPos val="b"/>
        <c:majorGridlines/>
        <c:numFmt formatCode="###0.0" sourceLinked="1"/>
        <c:majorTickMark val="out"/>
        <c:minorTickMark val="none"/>
        <c:tickLblPos val="none"/>
        <c:crossAx val="144022528"/>
        <c:crosses val="autoZero"/>
        <c:crossBetween val="between"/>
      </c:valAx>
    </c:plotArea>
    <c:plotVisOnly val="1"/>
    <c:dispBlanksAs val="gap"/>
    <c:showDLblsOverMax val="0"/>
  </c:chart>
  <c:txPr>
    <a:bodyPr/>
    <a:lstStyle/>
    <a:p>
      <a:pPr>
        <a:defRPr sz="1400"/>
      </a:pPr>
      <a:endParaRPr lang="ru-RU"/>
    </a:p>
  </c:tx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view3D>
      <c:rotX val="15"/>
      <c:rotY val="20"/>
      <c:rAngAx val="1"/>
    </c:view3D>
    <c:floor>
      <c:thickness val="0"/>
    </c:floor>
    <c:sideWall>
      <c:thickness val="0"/>
    </c:sideWall>
    <c:backWall>
      <c:thickness val="0"/>
    </c:backWall>
    <c:plotArea>
      <c:layout/>
      <c:bar3DChart>
        <c:barDir val="bar"/>
        <c:grouping val="stacked"/>
        <c:varyColors val="0"/>
        <c:ser>
          <c:idx val="0"/>
          <c:order val="0"/>
          <c:tx>
            <c:strRef>
              <c:f>Лист1!$B$1</c:f>
              <c:strCache>
                <c:ptCount val="1"/>
                <c:pt idx="0">
                  <c:v>Ряд 1</c:v>
                </c:pt>
              </c:strCache>
            </c:strRef>
          </c:tx>
          <c:invertIfNegative val="0"/>
          <c:dLbls>
            <c:dLbl>
              <c:idx val="0"/>
              <c:layout>
                <c:manualLayout>
                  <c:x val="3.7281313819693254E-2"/>
                  <c:y val="-2.3833688148764292E-3"/>
                </c:manualLayout>
              </c:layout>
              <c:showLegendKey val="0"/>
              <c:showVal val="1"/>
              <c:showCatName val="0"/>
              <c:showSerName val="0"/>
              <c:showPercent val="0"/>
              <c:showBubbleSize val="0"/>
            </c:dLbl>
            <c:dLbl>
              <c:idx val="1"/>
              <c:layout>
                <c:manualLayout>
                  <c:x val="4.4450797246557205E-2"/>
                  <c:y val="-7.1501064446293809E-3"/>
                </c:manualLayout>
              </c:layout>
              <c:showLegendKey val="0"/>
              <c:showVal val="1"/>
              <c:showCatName val="0"/>
              <c:showSerName val="0"/>
              <c:showPercent val="0"/>
              <c:showBubbleSize val="0"/>
            </c:dLbl>
            <c:dLbl>
              <c:idx val="2"/>
              <c:layout>
                <c:manualLayout>
                  <c:x val="4.1583003875811493E-2"/>
                  <c:y val="-1.8766683581704218E-7"/>
                </c:manualLayout>
              </c:layout>
              <c:showLegendKey val="0"/>
              <c:showVal val="1"/>
              <c:showCatName val="0"/>
              <c:showSerName val="0"/>
              <c:showPercent val="0"/>
              <c:showBubbleSize val="0"/>
            </c:dLbl>
            <c:dLbl>
              <c:idx val="3"/>
              <c:layout>
                <c:manualLayout>
                  <c:x val="5.3054177358793919E-2"/>
                  <c:y val="-2.3833688148764292E-3"/>
                </c:manualLayout>
              </c:layout>
              <c:showLegendKey val="0"/>
              <c:showVal val="1"/>
              <c:showCatName val="0"/>
              <c:showSerName val="0"/>
              <c:showPercent val="0"/>
              <c:showBubbleSize val="0"/>
            </c:dLbl>
            <c:txPr>
              <a:bodyPr/>
              <a:lstStyle/>
              <a:p>
                <a:pPr>
                  <a:defRPr b="1"/>
                </a:pPr>
                <a:endParaRPr lang="ru-RU"/>
              </a:p>
            </c:txPr>
            <c:showLegendKey val="0"/>
            <c:showVal val="1"/>
            <c:showCatName val="0"/>
            <c:showSerName val="0"/>
            <c:showPercent val="0"/>
            <c:showBubbleSize val="0"/>
            <c:showLeaderLines val="0"/>
          </c:dLbls>
          <c:cat>
            <c:strRef>
              <c:f>Лист1!$A$2:$A$5</c:f>
              <c:strCache>
                <c:ptCount val="4"/>
                <c:pt idx="0">
                  <c:v>გართობის მიზნით</c:v>
                </c:pt>
                <c:pt idx="1">
                  <c:v> საზოგადოებრივ-პოლიტიკური გადაცემები</c:v>
                </c:pt>
                <c:pt idx="2">
                  <c:v>ინფორმაციის მიღების მიზნით</c:v>
                </c:pt>
                <c:pt idx="3">
                  <c:v>მოვუსმინო სასურველ მუსიკას</c:v>
                </c:pt>
              </c:strCache>
            </c:strRef>
          </c:cat>
          <c:val>
            <c:numRef>
              <c:f>Лист1!$B$2:$B$5</c:f>
              <c:numCache>
                <c:formatCode>###0.0</c:formatCode>
                <c:ptCount val="4"/>
                <c:pt idx="0" formatCode="####.0">
                  <c:v>6.6951131641665121E-2</c:v>
                </c:pt>
                <c:pt idx="1">
                  <c:v>1.0746884910750931</c:v>
                </c:pt>
                <c:pt idx="2">
                  <c:v>40.614419507677503</c:v>
                </c:pt>
                <c:pt idx="3">
                  <c:v>58.226946973005411</c:v>
                </c:pt>
              </c:numCache>
            </c:numRef>
          </c:val>
        </c:ser>
        <c:dLbls>
          <c:showLegendKey val="0"/>
          <c:showVal val="1"/>
          <c:showCatName val="0"/>
          <c:showSerName val="0"/>
          <c:showPercent val="0"/>
          <c:showBubbleSize val="0"/>
        </c:dLbls>
        <c:gapWidth val="95"/>
        <c:gapDepth val="95"/>
        <c:shape val="box"/>
        <c:axId val="188023552"/>
        <c:axId val="188026240"/>
        <c:axId val="0"/>
      </c:bar3DChart>
      <c:catAx>
        <c:axId val="188023552"/>
        <c:scaling>
          <c:orientation val="minMax"/>
        </c:scaling>
        <c:delete val="0"/>
        <c:axPos val="l"/>
        <c:majorTickMark val="none"/>
        <c:minorTickMark val="none"/>
        <c:tickLblPos val="nextTo"/>
        <c:crossAx val="188026240"/>
        <c:crosses val="autoZero"/>
        <c:auto val="1"/>
        <c:lblAlgn val="ctr"/>
        <c:lblOffset val="100"/>
        <c:noMultiLvlLbl val="0"/>
      </c:catAx>
      <c:valAx>
        <c:axId val="188026240"/>
        <c:scaling>
          <c:orientation val="minMax"/>
        </c:scaling>
        <c:delete val="1"/>
        <c:axPos val="b"/>
        <c:numFmt formatCode="####.0" sourceLinked="1"/>
        <c:majorTickMark val="out"/>
        <c:minorTickMark val="none"/>
        <c:tickLblPos val="none"/>
        <c:crossAx val="188023552"/>
        <c:crosses val="autoZero"/>
        <c:crossBetween val="between"/>
      </c:valAx>
    </c:plotArea>
    <c:plotVisOnly val="1"/>
    <c:dispBlanksAs val="gap"/>
    <c:showDLblsOverMax val="0"/>
  </c:chart>
  <c:txPr>
    <a:bodyPr/>
    <a:lstStyle/>
    <a:p>
      <a:pPr>
        <a:defRPr sz="1600"/>
      </a:pPr>
      <a:endParaRPr lang="ru-RU"/>
    </a:p>
  </c:txPr>
  <c:externalData r:id="rId1">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1"/>
    </c:view3D>
    <c:floor>
      <c:thickness val="0"/>
    </c:floor>
    <c:sideWall>
      <c:thickness val="0"/>
    </c:sideWall>
    <c:backWall>
      <c:thickness val="0"/>
    </c:backWall>
    <c:plotArea>
      <c:layout/>
      <c:bar3DChart>
        <c:barDir val="bar"/>
        <c:grouping val="percentStacked"/>
        <c:varyColors val="0"/>
        <c:ser>
          <c:idx val="0"/>
          <c:order val="0"/>
          <c:tx>
            <c:strRef>
              <c:f>Лист1!$B$1</c:f>
              <c:strCache>
                <c:ptCount val="1"/>
                <c:pt idx="0">
                  <c:v>დადებითად</c:v>
                </c:pt>
              </c:strCache>
            </c:strRef>
          </c:tx>
          <c:invertIfNegative val="0"/>
          <c:dLbls>
            <c:txPr>
              <a:bodyPr/>
              <a:lstStyle/>
              <a:p>
                <a:pPr>
                  <a:defRPr b="1"/>
                </a:pPr>
                <a:endParaRPr lang="ru-RU"/>
              </a:p>
            </c:txPr>
            <c:showLegendKey val="0"/>
            <c:showVal val="1"/>
            <c:showCatName val="0"/>
            <c:showSerName val="0"/>
            <c:showPercent val="0"/>
            <c:showBubbleSize val="0"/>
            <c:showLeaderLines val="0"/>
          </c:dLbls>
          <c:cat>
            <c:strRef>
              <c:f>Лист1!$A$2:$A$9</c:f>
              <c:strCache>
                <c:ptCount val="8"/>
                <c:pt idx="0">
                  <c:v>რადიოვიზია</c:v>
                </c:pt>
                <c:pt idx="1">
                  <c:v>კონტაქტი</c:v>
                </c:pt>
                <c:pt idx="2">
                  <c:v>ღია ეთერი </c:v>
                </c:pt>
                <c:pt idx="3">
                  <c:v>საინფორმაციო გამოშვებები</c:v>
                </c:pt>
                <c:pt idx="4">
                  <c:v>საღამო მშვიდობისა</c:v>
                </c:pt>
                <c:pt idx="5">
                  <c:v>სპორტი</c:v>
                </c:pt>
                <c:pt idx="6">
                  <c:v>ეკოსამყარო</c:v>
                </c:pt>
                <c:pt idx="7">
                  <c:v>ჩვენ და თვითმმართველობა</c:v>
                </c:pt>
              </c:strCache>
            </c:strRef>
          </c:cat>
          <c:val>
            <c:numRef>
              <c:f>Лист1!$B$2:$B$9</c:f>
              <c:numCache>
                <c:formatCode>###0.0</c:formatCode>
                <c:ptCount val="8"/>
                <c:pt idx="0">
                  <c:v>50.073222338222052</c:v>
                </c:pt>
                <c:pt idx="1">
                  <c:v>20.081301714421119</c:v>
                </c:pt>
                <c:pt idx="2" formatCode="General">
                  <c:v>31.5</c:v>
                </c:pt>
                <c:pt idx="3">
                  <c:v>75.424070074610341</c:v>
                </c:pt>
                <c:pt idx="4">
                  <c:v>36.242335956689217</c:v>
                </c:pt>
                <c:pt idx="5">
                  <c:v>26.87205570478671</c:v>
                </c:pt>
                <c:pt idx="6">
                  <c:v>14.975709319613122</c:v>
                </c:pt>
                <c:pt idx="7">
                  <c:v>11.85517947308373</c:v>
                </c:pt>
              </c:numCache>
            </c:numRef>
          </c:val>
        </c:ser>
        <c:ser>
          <c:idx val="1"/>
          <c:order val="1"/>
          <c:tx>
            <c:strRef>
              <c:f>Лист1!$C$1</c:f>
              <c:strCache>
                <c:ptCount val="1"/>
                <c:pt idx="0">
                  <c:v>უარყოფითად</c:v>
                </c:pt>
              </c:strCache>
            </c:strRef>
          </c:tx>
          <c:invertIfNegative val="0"/>
          <c:dLbls>
            <c:txPr>
              <a:bodyPr/>
              <a:lstStyle/>
              <a:p>
                <a:pPr>
                  <a:defRPr b="1"/>
                </a:pPr>
                <a:endParaRPr lang="ru-RU"/>
              </a:p>
            </c:txPr>
            <c:showLegendKey val="0"/>
            <c:showVal val="1"/>
            <c:showCatName val="0"/>
            <c:showSerName val="0"/>
            <c:showPercent val="0"/>
            <c:showBubbleSize val="0"/>
            <c:showLeaderLines val="0"/>
          </c:dLbls>
          <c:cat>
            <c:strRef>
              <c:f>Лист1!$A$2:$A$9</c:f>
              <c:strCache>
                <c:ptCount val="8"/>
                <c:pt idx="0">
                  <c:v>რადიოვიზია</c:v>
                </c:pt>
                <c:pt idx="1">
                  <c:v>კონტაქტი</c:v>
                </c:pt>
                <c:pt idx="2">
                  <c:v>ღია ეთერი </c:v>
                </c:pt>
                <c:pt idx="3">
                  <c:v>საინფორმაციო გამოშვებები</c:v>
                </c:pt>
                <c:pt idx="4">
                  <c:v>საღამო მშვიდობისა</c:v>
                </c:pt>
                <c:pt idx="5">
                  <c:v>სპორტი</c:v>
                </c:pt>
                <c:pt idx="6">
                  <c:v>ეკოსამყარო</c:v>
                </c:pt>
                <c:pt idx="7">
                  <c:v>ჩვენ და თვითმმართველობა</c:v>
                </c:pt>
              </c:strCache>
            </c:strRef>
          </c:cat>
          <c:val>
            <c:numRef>
              <c:f>Лист1!$C$2:$C$9</c:f>
              <c:numCache>
                <c:formatCode>General</c:formatCode>
                <c:ptCount val="8"/>
                <c:pt idx="3" formatCode="###0.0">
                  <c:v>4.7272692349212271</c:v>
                </c:pt>
              </c:numCache>
            </c:numRef>
          </c:val>
        </c:ser>
        <c:ser>
          <c:idx val="2"/>
          <c:order val="2"/>
          <c:tx>
            <c:strRef>
              <c:f>Лист1!$D$1</c:f>
              <c:strCache>
                <c:ptCount val="1"/>
                <c:pt idx="0">
                  <c:v>არ მსმენია </c:v>
                </c:pt>
              </c:strCache>
            </c:strRef>
          </c:tx>
          <c:invertIfNegative val="0"/>
          <c:dLbls>
            <c:txPr>
              <a:bodyPr/>
              <a:lstStyle/>
              <a:p>
                <a:pPr>
                  <a:defRPr b="1"/>
                </a:pPr>
                <a:endParaRPr lang="ru-RU"/>
              </a:p>
            </c:txPr>
            <c:showLegendKey val="0"/>
            <c:showVal val="1"/>
            <c:showCatName val="0"/>
            <c:showSerName val="0"/>
            <c:showPercent val="0"/>
            <c:showBubbleSize val="0"/>
            <c:showLeaderLines val="0"/>
          </c:dLbls>
          <c:cat>
            <c:strRef>
              <c:f>Лист1!$A$2:$A$9</c:f>
              <c:strCache>
                <c:ptCount val="8"/>
                <c:pt idx="0">
                  <c:v>რადიოვიზია</c:v>
                </c:pt>
                <c:pt idx="1">
                  <c:v>კონტაქტი</c:v>
                </c:pt>
                <c:pt idx="2">
                  <c:v>ღია ეთერი </c:v>
                </c:pt>
                <c:pt idx="3">
                  <c:v>საინფორმაციო გამოშვებები</c:v>
                </c:pt>
                <c:pt idx="4">
                  <c:v>საღამო მშვიდობისა</c:v>
                </c:pt>
                <c:pt idx="5">
                  <c:v>სპორტი</c:v>
                </c:pt>
                <c:pt idx="6">
                  <c:v>ეკოსამყარო</c:v>
                </c:pt>
                <c:pt idx="7">
                  <c:v>ჩვენ და თვითმმართველობა</c:v>
                </c:pt>
              </c:strCache>
            </c:strRef>
          </c:cat>
          <c:val>
            <c:numRef>
              <c:f>Лист1!$D$2:$D$9</c:f>
              <c:numCache>
                <c:formatCode>###0.0</c:formatCode>
                <c:ptCount val="8"/>
                <c:pt idx="0">
                  <c:v>42.906334783890614</c:v>
                </c:pt>
                <c:pt idx="1">
                  <c:v>62.736081822218559</c:v>
                </c:pt>
                <c:pt idx="2" formatCode="General">
                  <c:v>46.4</c:v>
                </c:pt>
                <c:pt idx="3">
                  <c:v>8.0102653315230299</c:v>
                </c:pt>
                <c:pt idx="4">
                  <c:v>43.857205717207087</c:v>
                </c:pt>
                <c:pt idx="5">
                  <c:v>50.687397367148641</c:v>
                </c:pt>
                <c:pt idx="6">
                  <c:v>66.314522933565939</c:v>
                </c:pt>
                <c:pt idx="7">
                  <c:v>69.28613675863555</c:v>
                </c:pt>
              </c:numCache>
            </c:numRef>
          </c:val>
        </c:ser>
        <c:ser>
          <c:idx val="3"/>
          <c:order val="3"/>
          <c:tx>
            <c:strRef>
              <c:f>Лист1!$E$1</c:f>
              <c:strCache>
                <c:ptCount val="1"/>
                <c:pt idx="0">
                  <c:v>არ ვიცი</c:v>
                </c:pt>
              </c:strCache>
            </c:strRef>
          </c:tx>
          <c:invertIfNegative val="0"/>
          <c:dLbls>
            <c:txPr>
              <a:bodyPr/>
              <a:lstStyle/>
              <a:p>
                <a:pPr>
                  <a:defRPr b="1"/>
                </a:pPr>
                <a:endParaRPr lang="ru-RU"/>
              </a:p>
            </c:txPr>
            <c:showLegendKey val="0"/>
            <c:showVal val="1"/>
            <c:showCatName val="0"/>
            <c:showSerName val="0"/>
            <c:showPercent val="0"/>
            <c:showBubbleSize val="0"/>
            <c:showLeaderLines val="0"/>
          </c:dLbls>
          <c:cat>
            <c:strRef>
              <c:f>Лист1!$A$2:$A$9</c:f>
              <c:strCache>
                <c:ptCount val="8"/>
                <c:pt idx="0">
                  <c:v>რადიოვიზია</c:v>
                </c:pt>
                <c:pt idx="1">
                  <c:v>კონტაქტი</c:v>
                </c:pt>
                <c:pt idx="2">
                  <c:v>ღია ეთერი </c:v>
                </c:pt>
                <c:pt idx="3">
                  <c:v>საინფორმაციო გამოშვებები</c:v>
                </c:pt>
                <c:pt idx="4">
                  <c:v>საღამო მშვიდობისა</c:v>
                </c:pt>
                <c:pt idx="5">
                  <c:v>სპორტი</c:v>
                </c:pt>
                <c:pt idx="6">
                  <c:v>ეკოსამყარო</c:v>
                </c:pt>
                <c:pt idx="7">
                  <c:v>ჩვენ და თვითმმართველობა</c:v>
                </c:pt>
              </c:strCache>
            </c:strRef>
          </c:cat>
          <c:val>
            <c:numRef>
              <c:f>Лист1!$E$2:$E$9</c:f>
              <c:numCache>
                <c:formatCode>###0.0</c:formatCode>
                <c:ptCount val="8"/>
                <c:pt idx="0">
                  <c:v>7.0034489812870158</c:v>
                </c:pt>
                <c:pt idx="1">
                  <c:v>17.182616463360294</c:v>
                </c:pt>
                <c:pt idx="2" formatCode="General">
                  <c:v>22</c:v>
                </c:pt>
                <c:pt idx="3">
                  <c:v>11.838395358945407</c:v>
                </c:pt>
                <c:pt idx="4">
                  <c:v>19.88346442950338</c:v>
                </c:pt>
                <c:pt idx="5">
                  <c:v>22.440546928064624</c:v>
                </c:pt>
                <c:pt idx="6">
                  <c:v>18.677949387228875</c:v>
                </c:pt>
                <c:pt idx="7">
                  <c:v>18.84168987168038</c:v>
                </c:pt>
              </c:numCache>
            </c:numRef>
          </c:val>
        </c:ser>
        <c:dLbls>
          <c:showLegendKey val="0"/>
          <c:showVal val="1"/>
          <c:showCatName val="0"/>
          <c:showSerName val="0"/>
          <c:showPercent val="0"/>
          <c:showBubbleSize val="0"/>
        </c:dLbls>
        <c:gapWidth val="95"/>
        <c:gapDepth val="95"/>
        <c:shape val="box"/>
        <c:axId val="188080128"/>
        <c:axId val="188081664"/>
        <c:axId val="0"/>
      </c:bar3DChart>
      <c:catAx>
        <c:axId val="188080128"/>
        <c:scaling>
          <c:orientation val="minMax"/>
        </c:scaling>
        <c:delete val="0"/>
        <c:axPos val="l"/>
        <c:majorTickMark val="none"/>
        <c:minorTickMark val="none"/>
        <c:tickLblPos val="nextTo"/>
        <c:crossAx val="188081664"/>
        <c:crosses val="autoZero"/>
        <c:auto val="1"/>
        <c:lblAlgn val="ctr"/>
        <c:lblOffset val="100"/>
        <c:noMultiLvlLbl val="0"/>
      </c:catAx>
      <c:valAx>
        <c:axId val="188081664"/>
        <c:scaling>
          <c:orientation val="minMax"/>
        </c:scaling>
        <c:delete val="1"/>
        <c:axPos val="b"/>
        <c:numFmt formatCode="0%" sourceLinked="1"/>
        <c:majorTickMark val="out"/>
        <c:minorTickMark val="none"/>
        <c:tickLblPos val="none"/>
        <c:crossAx val="188080128"/>
        <c:crosses val="autoZero"/>
        <c:crossBetween val="between"/>
      </c:valAx>
    </c:plotArea>
    <c:legend>
      <c:legendPos val="t"/>
      <c:overlay val="0"/>
    </c:legend>
    <c:plotVisOnly val="1"/>
    <c:dispBlanksAs val="gap"/>
    <c:showDLblsOverMax val="0"/>
  </c:chart>
  <c:txPr>
    <a:bodyPr/>
    <a:lstStyle/>
    <a:p>
      <a:pPr>
        <a:defRPr sz="1200"/>
      </a:pPr>
      <a:endParaRPr lang="ru-RU"/>
    </a:p>
  </c:txPr>
  <c:externalData r:id="rId1">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view3D>
      <c:rotX val="15"/>
      <c:rotY val="20"/>
      <c:rAngAx val="1"/>
    </c:view3D>
    <c:floor>
      <c:thickness val="0"/>
    </c:floor>
    <c:sideWall>
      <c:thickness val="0"/>
    </c:sideWall>
    <c:backWall>
      <c:thickness val="0"/>
    </c:backWall>
    <c:plotArea>
      <c:layout/>
      <c:bar3DChart>
        <c:barDir val="bar"/>
        <c:grouping val="percentStacked"/>
        <c:varyColors val="0"/>
        <c:ser>
          <c:idx val="0"/>
          <c:order val="0"/>
          <c:tx>
            <c:strRef>
              <c:f>Лист1!$B$1</c:f>
              <c:strCache>
                <c:ptCount val="1"/>
                <c:pt idx="0">
                  <c:v>1 მნიშვნელობა</c:v>
                </c:pt>
              </c:strCache>
            </c:strRef>
          </c:tx>
          <c:invertIfNegative val="0"/>
          <c:dLbls>
            <c:dLbl>
              <c:idx val="0"/>
              <c:layout>
                <c:manualLayout>
                  <c:x val="3.7281313819693254E-2"/>
                  <c:y val="-2.3833688148764292E-3"/>
                </c:manualLayout>
              </c:layout>
              <c:showLegendKey val="0"/>
              <c:showVal val="1"/>
              <c:showCatName val="0"/>
              <c:showSerName val="0"/>
              <c:showPercent val="0"/>
              <c:showBubbleSize val="0"/>
            </c:dLbl>
            <c:dLbl>
              <c:idx val="1"/>
              <c:layout>
                <c:manualLayout>
                  <c:x val="4.4450797246557205E-2"/>
                  <c:y val="-7.1501064446293809E-3"/>
                </c:manualLayout>
              </c:layout>
              <c:showLegendKey val="0"/>
              <c:showVal val="1"/>
              <c:showCatName val="0"/>
              <c:showSerName val="0"/>
              <c:showPercent val="0"/>
              <c:showBubbleSize val="0"/>
            </c:dLbl>
            <c:dLbl>
              <c:idx val="2"/>
              <c:layout>
                <c:manualLayout>
                  <c:x val="4.1583003875811493E-2"/>
                  <c:y val="-1.8766683581704218E-7"/>
                </c:manualLayout>
              </c:layout>
              <c:showLegendKey val="0"/>
              <c:showVal val="1"/>
              <c:showCatName val="0"/>
              <c:showSerName val="0"/>
              <c:showPercent val="0"/>
              <c:showBubbleSize val="0"/>
            </c:dLbl>
            <c:dLbl>
              <c:idx val="3"/>
              <c:layout>
                <c:manualLayout>
                  <c:x val="5.3054177358793919E-2"/>
                  <c:y val="-2.3833688148764292E-3"/>
                </c:manualLayout>
              </c:layout>
              <c:showLegendKey val="0"/>
              <c:showVal val="1"/>
              <c:showCatName val="0"/>
              <c:showSerName val="0"/>
              <c:showPercent val="0"/>
              <c:showBubbleSize val="0"/>
            </c:dLbl>
            <c:txPr>
              <a:bodyPr/>
              <a:lstStyle/>
              <a:p>
                <a:pPr>
                  <a:defRPr b="1"/>
                </a:pPr>
                <a:endParaRPr lang="ru-RU"/>
              </a:p>
            </c:txPr>
            <c:showLegendKey val="0"/>
            <c:showVal val="1"/>
            <c:showCatName val="0"/>
            <c:showSerName val="0"/>
            <c:showPercent val="0"/>
            <c:showBubbleSize val="0"/>
            <c:showLeaderLines val="0"/>
          </c:dLbls>
          <c:cat>
            <c:strRef>
              <c:f>Лист1!$A$3:$A$11</c:f>
              <c:strCache>
                <c:ptCount val="9"/>
                <c:pt idx="0">
                  <c:v>არ ვიცი</c:v>
                </c:pt>
                <c:pt idx="1">
                  <c:v>საინფორმაციო</c:v>
                </c:pt>
                <c:pt idx="2">
                  <c:v>საინფორმაციო ანალიტიკური</c:v>
                </c:pt>
                <c:pt idx="3">
                  <c:v>სპორტული</c:v>
                </c:pt>
                <c:pt idx="4">
                  <c:v>შემეცნებითი</c:v>
                </c:pt>
                <c:pt idx="5">
                  <c:v>იუმორისტულ–გასართობი</c:v>
                </c:pt>
                <c:pt idx="6">
                  <c:v>თოქ–შოუ მსმენელთან</c:v>
                </c:pt>
                <c:pt idx="7">
                  <c:v>თოქ–შოუ სტუმართან –ინტერაქტივი</c:v>
                </c:pt>
                <c:pt idx="8">
                  <c:v>მუსიკალური გადაცემა</c:v>
                </c:pt>
              </c:strCache>
            </c:strRef>
          </c:cat>
          <c:val>
            <c:numRef>
              <c:f>Лист1!$B$3:$B$11</c:f>
              <c:numCache>
                <c:formatCode>###0.0</c:formatCode>
                <c:ptCount val="9"/>
                <c:pt idx="1">
                  <c:v>58.220219318971935</c:v>
                </c:pt>
                <c:pt idx="2">
                  <c:v>3.6809051652164118</c:v>
                </c:pt>
                <c:pt idx="3">
                  <c:v>4.7914741390980966</c:v>
                </c:pt>
                <c:pt idx="4">
                  <c:v>1.37035889606793</c:v>
                </c:pt>
                <c:pt idx="8">
                  <c:v>31.937042480645669</c:v>
                </c:pt>
              </c:numCache>
            </c:numRef>
          </c:val>
        </c:ser>
        <c:ser>
          <c:idx val="1"/>
          <c:order val="1"/>
          <c:tx>
            <c:strRef>
              <c:f>Лист1!$C$1</c:f>
              <c:strCache>
                <c:ptCount val="1"/>
                <c:pt idx="0">
                  <c:v>2 მნიშვნელობა</c:v>
                </c:pt>
              </c:strCache>
            </c:strRef>
          </c:tx>
          <c:invertIfNegative val="0"/>
          <c:dLbls>
            <c:txPr>
              <a:bodyPr/>
              <a:lstStyle/>
              <a:p>
                <a:pPr>
                  <a:defRPr b="1"/>
                </a:pPr>
                <a:endParaRPr lang="ru-RU"/>
              </a:p>
            </c:txPr>
            <c:showLegendKey val="0"/>
            <c:showVal val="1"/>
            <c:showCatName val="0"/>
            <c:showSerName val="0"/>
            <c:showPercent val="0"/>
            <c:showBubbleSize val="0"/>
            <c:showLeaderLines val="0"/>
          </c:dLbls>
          <c:cat>
            <c:strRef>
              <c:f>Лист1!$A$3:$A$11</c:f>
              <c:strCache>
                <c:ptCount val="9"/>
                <c:pt idx="0">
                  <c:v>არ ვიცი</c:v>
                </c:pt>
                <c:pt idx="1">
                  <c:v>საინფორმაციო</c:v>
                </c:pt>
                <c:pt idx="2">
                  <c:v>საინფორმაციო ანალიტიკური</c:v>
                </c:pt>
                <c:pt idx="3">
                  <c:v>სპორტული</c:v>
                </c:pt>
                <c:pt idx="4">
                  <c:v>შემეცნებითი</c:v>
                </c:pt>
                <c:pt idx="5">
                  <c:v>იუმორისტულ–გასართობი</c:v>
                </c:pt>
                <c:pt idx="6">
                  <c:v>თოქ–შოუ მსმენელთან</c:v>
                </c:pt>
                <c:pt idx="7">
                  <c:v>თოქ–შოუ სტუმართან –ინტერაქტივი</c:v>
                </c:pt>
                <c:pt idx="8">
                  <c:v>მუსიკალური გადაცემა</c:v>
                </c:pt>
              </c:strCache>
            </c:strRef>
          </c:cat>
          <c:val>
            <c:numRef>
              <c:f>Лист1!$C$3:$C$11</c:f>
              <c:numCache>
                <c:formatCode>###0.0</c:formatCode>
                <c:ptCount val="9"/>
                <c:pt idx="0">
                  <c:v>5.989619380870276</c:v>
                </c:pt>
                <c:pt idx="1">
                  <c:v>27.889307936572322</c:v>
                </c:pt>
                <c:pt idx="2">
                  <c:v>17.019239685044806</c:v>
                </c:pt>
                <c:pt idx="3">
                  <c:v>1.3826071566495397</c:v>
                </c:pt>
                <c:pt idx="4">
                  <c:v>2.2495580231599543</c:v>
                </c:pt>
                <c:pt idx="5">
                  <c:v>6.1738464776675106E-2</c:v>
                </c:pt>
                <c:pt idx="6">
                  <c:v>2.0647842635288112</c:v>
                </c:pt>
                <c:pt idx="7">
                  <c:v>2.1287366410422552</c:v>
                </c:pt>
                <c:pt idx="8">
                  <c:v>40.145444142559839</c:v>
                </c:pt>
              </c:numCache>
            </c:numRef>
          </c:val>
        </c:ser>
        <c:dLbls>
          <c:showLegendKey val="0"/>
          <c:showVal val="1"/>
          <c:showCatName val="0"/>
          <c:showSerName val="0"/>
          <c:showPercent val="0"/>
          <c:showBubbleSize val="0"/>
        </c:dLbls>
        <c:gapWidth val="95"/>
        <c:gapDepth val="95"/>
        <c:shape val="box"/>
        <c:axId val="188092800"/>
        <c:axId val="188413440"/>
        <c:axId val="0"/>
      </c:bar3DChart>
      <c:catAx>
        <c:axId val="188092800"/>
        <c:scaling>
          <c:orientation val="minMax"/>
        </c:scaling>
        <c:delete val="0"/>
        <c:axPos val="l"/>
        <c:majorTickMark val="none"/>
        <c:minorTickMark val="none"/>
        <c:tickLblPos val="nextTo"/>
        <c:crossAx val="188413440"/>
        <c:crosses val="autoZero"/>
        <c:auto val="1"/>
        <c:lblAlgn val="ctr"/>
        <c:lblOffset val="100"/>
        <c:noMultiLvlLbl val="0"/>
      </c:catAx>
      <c:valAx>
        <c:axId val="188413440"/>
        <c:scaling>
          <c:orientation val="minMax"/>
        </c:scaling>
        <c:delete val="1"/>
        <c:axPos val="b"/>
        <c:numFmt formatCode="0%" sourceLinked="1"/>
        <c:majorTickMark val="out"/>
        <c:minorTickMark val="none"/>
        <c:tickLblPos val="none"/>
        <c:crossAx val="188092800"/>
        <c:crosses val="autoZero"/>
        <c:crossBetween val="between"/>
      </c:valAx>
    </c:plotArea>
    <c:plotVisOnly val="1"/>
    <c:dispBlanksAs val="gap"/>
    <c:showDLblsOverMax val="0"/>
  </c:chart>
  <c:txPr>
    <a:bodyPr/>
    <a:lstStyle/>
    <a:p>
      <a:pPr>
        <a:defRPr sz="1200"/>
      </a:pPr>
      <a:endParaRPr lang="ru-RU"/>
    </a:p>
  </c:txPr>
  <c:externalData r:id="rId1">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view3D>
      <c:rotX val="15"/>
      <c:rotY val="20"/>
      <c:rAngAx val="1"/>
    </c:view3D>
    <c:floor>
      <c:thickness val="0"/>
    </c:floor>
    <c:sideWall>
      <c:thickness val="0"/>
    </c:sideWall>
    <c:backWall>
      <c:thickness val="0"/>
    </c:backWall>
    <c:plotArea>
      <c:layout/>
      <c:bar3DChart>
        <c:barDir val="bar"/>
        <c:grouping val="stacked"/>
        <c:varyColors val="0"/>
        <c:ser>
          <c:idx val="0"/>
          <c:order val="0"/>
          <c:tx>
            <c:strRef>
              <c:f>Лист1!$B$1</c:f>
              <c:strCache>
                <c:ptCount val="1"/>
                <c:pt idx="0">
                  <c:v>Ряд 1</c:v>
                </c:pt>
              </c:strCache>
            </c:strRef>
          </c:tx>
          <c:invertIfNegative val="0"/>
          <c:dLbls>
            <c:dLbl>
              <c:idx val="0"/>
              <c:layout>
                <c:manualLayout>
                  <c:x val="3.7281313819693226E-2"/>
                  <c:y val="-2.3833688148764292E-3"/>
                </c:manualLayout>
              </c:layout>
              <c:showLegendKey val="0"/>
              <c:showVal val="1"/>
              <c:showCatName val="0"/>
              <c:showSerName val="0"/>
              <c:showPercent val="0"/>
              <c:showBubbleSize val="0"/>
            </c:dLbl>
            <c:dLbl>
              <c:idx val="1"/>
              <c:layout>
                <c:manualLayout>
                  <c:x val="4.4450797246557192E-2"/>
                  <c:y val="-7.1501064446293791E-3"/>
                </c:manualLayout>
              </c:layout>
              <c:showLegendKey val="0"/>
              <c:showVal val="1"/>
              <c:showCatName val="0"/>
              <c:showSerName val="0"/>
              <c:showPercent val="0"/>
              <c:showBubbleSize val="0"/>
            </c:dLbl>
            <c:dLbl>
              <c:idx val="2"/>
              <c:layout>
                <c:manualLayout>
                  <c:x val="3.2767592033223512E-2"/>
                  <c:y val="-1.8418621373557652E-7"/>
                </c:manualLayout>
              </c:layout>
              <c:showLegendKey val="0"/>
              <c:showVal val="1"/>
              <c:showCatName val="0"/>
              <c:showSerName val="0"/>
              <c:showPercent val="0"/>
              <c:showBubbleSize val="0"/>
            </c:dLbl>
            <c:dLbl>
              <c:idx val="3"/>
              <c:layout>
                <c:manualLayout>
                  <c:x val="3.8361878380814077E-2"/>
                  <c:y val="-2.383553791952096E-3"/>
                </c:manualLayout>
              </c:layout>
              <c:showLegendKey val="0"/>
              <c:showVal val="1"/>
              <c:showCatName val="0"/>
              <c:showSerName val="0"/>
              <c:showPercent val="0"/>
              <c:showBubbleSize val="0"/>
            </c:dLbl>
            <c:txPr>
              <a:bodyPr/>
              <a:lstStyle/>
              <a:p>
                <a:pPr>
                  <a:defRPr b="1"/>
                </a:pPr>
                <a:endParaRPr lang="ru-RU"/>
              </a:p>
            </c:txPr>
            <c:showLegendKey val="0"/>
            <c:showVal val="1"/>
            <c:showCatName val="0"/>
            <c:showSerName val="0"/>
            <c:showPercent val="0"/>
            <c:showBubbleSize val="0"/>
            <c:showLeaderLines val="0"/>
          </c:dLbls>
          <c:cat>
            <c:strRef>
              <c:f>Лист1!$A$2:$A$13</c:f>
              <c:strCache>
                <c:ptCount val="12"/>
                <c:pt idx="0">
                  <c:v>არ ვიცი</c:v>
                </c:pt>
                <c:pt idx="1">
                  <c:v>გახდა უკეთესი, მრავალფეროვანი და დამოუკიდებელი მაუწყებელი</c:v>
                </c:pt>
                <c:pt idx="2">
                  <c:v>ყავთ კარგი ჟურნალისტები/წამყვანები</c:v>
                </c:pt>
                <c:pt idx="3">
                  <c:v>ვუყურებ საინფორმაციო გადაცემებს/ამომწურავ, ოპერატიულ ინფორმაციას ვიღებთ ქვეყანაში მიმდინარე მოვლენებთან დაკავშირებით</c:v>
                </c:pt>
                <c:pt idx="4">
                  <c:v>აიმაღლონ პროფესიონალიზმის დონე(პასუხისმგებლობა, თავმდაბლობა)</c:v>
                </c:pt>
                <c:pt idx="5">
                  <c:v>გადის მრავალფეროვანი და საინტერესო გადაცემები</c:v>
                </c:pt>
                <c:pt idx="6">
                  <c:v>არ გადის მრავალფეროვანი და საინტერესო გადაცემები</c:v>
                </c:pt>
                <c:pt idx="7">
                  <c:v>მომწონს/საინტერესო არხია</c:v>
                </c:pt>
                <c:pt idx="8">
                  <c:v>უფრო აქტიურად და ოპერატიულად გააშუქონ ქვეყანაში/აჭარაში მიმდინარე მოვლენები</c:v>
                </c:pt>
                <c:pt idx="9">
                  <c:v>ობიექტურობა/ნდობის ფაქტორი</c:v>
                </c:pt>
                <c:pt idx="10">
                  <c:v>მაუწყებელი უნდა იყოს დამოუკიდებელი/ობიექტური და არა ტენდენციური</c:v>
                </c:pt>
                <c:pt idx="11">
                  <c:v>რეგიონალური/ჩვენი ტელევიზიაა/უფრო დაწვრილებით გადმოსცემს ადგილობრივ ამბებს/სიახლეებს</c:v>
                </c:pt>
              </c:strCache>
            </c:strRef>
          </c:cat>
          <c:val>
            <c:numRef>
              <c:f>Лист1!$B$2:$B$13</c:f>
              <c:numCache>
                <c:formatCode>####.0%</c:formatCode>
                <c:ptCount val="12"/>
                <c:pt idx="0" formatCode="###0.0%">
                  <c:v>0.48914837853270432</c:v>
                </c:pt>
                <c:pt idx="1">
                  <c:v>0.10299999999999998</c:v>
                </c:pt>
                <c:pt idx="2" formatCode="###0.0%">
                  <c:v>1.1783442914316294E-2</c:v>
                </c:pt>
                <c:pt idx="3" formatCode="###0.0%">
                  <c:v>1.7615993149003542E-2</c:v>
                </c:pt>
                <c:pt idx="4" formatCode="###0.0%">
                  <c:v>2.0510125658635608E-2</c:v>
                </c:pt>
                <c:pt idx="5" formatCode="###0.0%">
                  <c:v>3.0319042569058954E-2</c:v>
                </c:pt>
                <c:pt idx="6" formatCode="###0.0%">
                  <c:v>3.4041603261748141E-2</c:v>
                </c:pt>
                <c:pt idx="7" formatCode="###0.0%">
                  <c:v>4.2713978814190472E-2</c:v>
                </c:pt>
                <c:pt idx="8" formatCode="###0.0%">
                  <c:v>5.0251089586947122E-2</c:v>
                </c:pt>
                <c:pt idx="9" formatCode="###0.0%">
                  <c:v>6.4373928596697383E-2</c:v>
                </c:pt>
                <c:pt idx="10" formatCode="###0.0%">
                  <c:v>6.7902834285627045E-2</c:v>
                </c:pt>
                <c:pt idx="11" formatCode="###0.0%">
                  <c:v>0.12800277861019438</c:v>
                </c:pt>
              </c:numCache>
            </c:numRef>
          </c:val>
        </c:ser>
        <c:dLbls>
          <c:showLegendKey val="0"/>
          <c:showVal val="1"/>
          <c:showCatName val="0"/>
          <c:showSerName val="0"/>
          <c:showPercent val="0"/>
          <c:showBubbleSize val="0"/>
        </c:dLbls>
        <c:gapWidth val="95"/>
        <c:gapDepth val="95"/>
        <c:shape val="box"/>
        <c:axId val="188418304"/>
        <c:axId val="188458112"/>
        <c:axId val="0"/>
      </c:bar3DChart>
      <c:catAx>
        <c:axId val="188418304"/>
        <c:scaling>
          <c:orientation val="minMax"/>
        </c:scaling>
        <c:delete val="0"/>
        <c:axPos val="l"/>
        <c:majorTickMark val="none"/>
        <c:minorTickMark val="none"/>
        <c:tickLblPos val="nextTo"/>
        <c:txPr>
          <a:bodyPr/>
          <a:lstStyle/>
          <a:p>
            <a:pPr>
              <a:defRPr sz="1000"/>
            </a:pPr>
            <a:endParaRPr lang="ru-RU"/>
          </a:p>
        </c:txPr>
        <c:crossAx val="188458112"/>
        <c:crosses val="autoZero"/>
        <c:auto val="1"/>
        <c:lblAlgn val="ctr"/>
        <c:lblOffset val="100"/>
        <c:noMultiLvlLbl val="0"/>
      </c:catAx>
      <c:valAx>
        <c:axId val="188458112"/>
        <c:scaling>
          <c:orientation val="minMax"/>
        </c:scaling>
        <c:delete val="1"/>
        <c:axPos val="b"/>
        <c:numFmt formatCode="###0.0%" sourceLinked="1"/>
        <c:majorTickMark val="out"/>
        <c:minorTickMark val="none"/>
        <c:tickLblPos val="none"/>
        <c:crossAx val="188418304"/>
        <c:crosses val="autoZero"/>
        <c:crossBetween val="between"/>
      </c:valAx>
    </c:plotArea>
    <c:plotVisOnly val="1"/>
    <c:dispBlanksAs val="gap"/>
    <c:showDLblsOverMax val="0"/>
  </c:chart>
  <c:txPr>
    <a:bodyPr/>
    <a:lstStyle/>
    <a:p>
      <a:pPr>
        <a:defRPr sz="1200"/>
      </a:pPr>
      <a:endParaRPr lang="ru-RU"/>
    </a:p>
  </c:txPr>
  <c:externalData r:id="rId1">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rAngAx val="0"/>
      <c:perspective val="30"/>
    </c:view3D>
    <c:floor>
      <c:thickness val="0"/>
    </c:floor>
    <c:sideWall>
      <c:thickness val="0"/>
    </c:sideWall>
    <c:backWall>
      <c:thickness val="0"/>
    </c:backWall>
    <c:plotArea>
      <c:layout/>
      <c:pie3DChart>
        <c:varyColors val="1"/>
        <c:ser>
          <c:idx val="0"/>
          <c:order val="0"/>
          <c:tx>
            <c:strRef>
              <c:f>Лист1!$B$1</c:f>
              <c:strCache>
                <c:ptCount val="1"/>
                <c:pt idx="0">
                  <c:v>Продажи</c:v>
                </c:pt>
              </c:strCache>
            </c:strRef>
          </c:tx>
          <c:explosion val="25"/>
          <c:dLbls>
            <c:txPr>
              <a:bodyPr/>
              <a:lstStyle/>
              <a:p>
                <a:pPr>
                  <a:defRPr b="1"/>
                </a:pPr>
                <a:endParaRPr lang="ru-RU"/>
              </a:p>
            </c:txPr>
            <c:showLegendKey val="0"/>
            <c:showVal val="0"/>
            <c:showCatName val="0"/>
            <c:showSerName val="0"/>
            <c:showPercent val="1"/>
            <c:showBubbleSize val="0"/>
            <c:showLeaderLines val="1"/>
          </c:dLbls>
          <c:cat>
            <c:strRef>
              <c:f>Лист1!$A$2:$A$3</c:f>
              <c:strCache>
                <c:ptCount val="2"/>
                <c:pt idx="0">
                  <c:v> კი</c:v>
                </c:pt>
                <c:pt idx="1">
                  <c:v>არა</c:v>
                </c:pt>
              </c:strCache>
            </c:strRef>
          </c:cat>
          <c:val>
            <c:numRef>
              <c:f>Лист1!$B$2:$B$3</c:f>
              <c:numCache>
                <c:formatCode>###0.0</c:formatCode>
                <c:ptCount val="2"/>
                <c:pt idx="0">
                  <c:v>86.987438644575931</c:v>
                </c:pt>
                <c:pt idx="1">
                  <c:v>13.012561355424072</c:v>
                </c:pt>
              </c:numCache>
            </c:numRef>
          </c:val>
        </c:ser>
        <c:dLbls>
          <c:showLegendKey val="0"/>
          <c:showVal val="0"/>
          <c:showCatName val="0"/>
          <c:showSerName val="0"/>
          <c:showPercent val="1"/>
          <c:showBubbleSize val="0"/>
          <c:showLeaderLines val="1"/>
        </c:dLbls>
      </c:pie3DChart>
    </c:plotArea>
    <c:legend>
      <c:legendPos val="t"/>
      <c:overlay val="0"/>
    </c:legend>
    <c:plotVisOnly val="1"/>
    <c:dispBlanksAs val="gap"/>
    <c:showDLblsOverMax val="0"/>
  </c:chart>
  <c:txPr>
    <a:bodyPr/>
    <a:lstStyle/>
    <a:p>
      <a:pPr>
        <a:defRPr sz="1800"/>
      </a:pPr>
      <a:endParaRPr lang="ru-RU"/>
    </a:p>
  </c:txPr>
  <c:externalData r:id="rId1">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1"/>
    </c:view3D>
    <c:floor>
      <c:thickness val="0"/>
    </c:floor>
    <c:sideWall>
      <c:thickness val="0"/>
    </c:sideWall>
    <c:backWall>
      <c:thickness val="0"/>
    </c:backWall>
    <c:plotArea>
      <c:layout/>
      <c:bar3DChart>
        <c:barDir val="bar"/>
        <c:grouping val="stacked"/>
        <c:varyColors val="0"/>
        <c:ser>
          <c:idx val="0"/>
          <c:order val="0"/>
          <c:tx>
            <c:strRef>
              <c:f>Лист1!$B$1</c:f>
              <c:strCache>
                <c:ptCount val="1"/>
                <c:pt idx="0">
                  <c:v>Ряд 1</c:v>
                </c:pt>
              </c:strCache>
            </c:strRef>
          </c:tx>
          <c:invertIfNegative val="0"/>
          <c:dLbls>
            <c:txPr>
              <a:bodyPr/>
              <a:lstStyle/>
              <a:p>
                <a:pPr>
                  <a:defRPr b="1"/>
                </a:pPr>
                <a:endParaRPr lang="ru-RU"/>
              </a:p>
            </c:txPr>
            <c:showLegendKey val="0"/>
            <c:showVal val="1"/>
            <c:showCatName val="0"/>
            <c:showSerName val="0"/>
            <c:showPercent val="0"/>
            <c:showBubbleSize val="0"/>
            <c:showLeaderLines val="0"/>
          </c:dLbls>
          <c:cat>
            <c:strRef>
              <c:f>Лист1!$A$2:$A$5</c:f>
              <c:strCache>
                <c:ptCount val="4"/>
                <c:pt idx="0">
                  <c:v>აიპადი</c:v>
                </c:pt>
                <c:pt idx="1">
                  <c:v>ლეპტოპი</c:v>
                </c:pt>
                <c:pt idx="2">
                  <c:v> პერსონალური კომპიუტერი</c:v>
                </c:pt>
                <c:pt idx="3">
                  <c:v>მობილური ტელეფონი</c:v>
                </c:pt>
              </c:strCache>
            </c:strRef>
          </c:cat>
          <c:val>
            <c:numRef>
              <c:f>Лист1!$B$2:$B$5</c:f>
              <c:numCache>
                <c:formatCode>###0.0%</c:formatCode>
                <c:ptCount val="4"/>
                <c:pt idx="0">
                  <c:v>4.6626880003726154E-2</c:v>
                </c:pt>
                <c:pt idx="1">
                  <c:v>0.30119710968160285</c:v>
                </c:pt>
                <c:pt idx="2">
                  <c:v>0.34206527532068526</c:v>
                </c:pt>
                <c:pt idx="3">
                  <c:v>0.91843811791471608</c:v>
                </c:pt>
              </c:numCache>
            </c:numRef>
          </c:val>
        </c:ser>
        <c:dLbls>
          <c:showLegendKey val="0"/>
          <c:showVal val="1"/>
          <c:showCatName val="0"/>
          <c:showSerName val="0"/>
          <c:showPercent val="0"/>
          <c:showBubbleSize val="0"/>
        </c:dLbls>
        <c:gapWidth val="95"/>
        <c:gapDepth val="95"/>
        <c:shape val="box"/>
        <c:axId val="188567936"/>
        <c:axId val="188570624"/>
        <c:axId val="0"/>
      </c:bar3DChart>
      <c:catAx>
        <c:axId val="188567936"/>
        <c:scaling>
          <c:orientation val="minMax"/>
        </c:scaling>
        <c:delete val="0"/>
        <c:axPos val="l"/>
        <c:majorTickMark val="none"/>
        <c:minorTickMark val="none"/>
        <c:tickLblPos val="nextTo"/>
        <c:crossAx val="188570624"/>
        <c:crosses val="autoZero"/>
        <c:auto val="1"/>
        <c:lblAlgn val="ctr"/>
        <c:lblOffset val="100"/>
        <c:noMultiLvlLbl val="0"/>
      </c:catAx>
      <c:valAx>
        <c:axId val="188570624"/>
        <c:scaling>
          <c:orientation val="minMax"/>
        </c:scaling>
        <c:delete val="1"/>
        <c:axPos val="b"/>
        <c:numFmt formatCode="###0.0%" sourceLinked="1"/>
        <c:majorTickMark val="out"/>
        <c:minorTickMark val="none"/>
        <c:tickLblPos val="none"/>
        <c:crossAx val="188567936"/>
        <c:crosses val="autoZero"/>
        <c:crossBetween val="between"/>
      </c:valAx>
    </c:plotArea>
    <c:plotVisOnly val="1"/>
    <c:dispBlanksAs val="gap"/>
    <c:showDLblsOverMax val="0"/>
  </c:chart>
  <c:txPr>
    <a:bodyPr/>
    <a:lstStyle/>
    <a:p>
      <a:pPr>
        <a:defRPr sz="1400"/>
      </a:pPr>
      <a:endParaRPr lang="ru-RU"/>
    </a:p>
  </c:txPr>
  <c:externalData r:id="rId1">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view3D>
      <c:rotX val="15"/>
      <c:rotY val="20"/>
      <c:rAngAx val="1"/>
    </c:view3D>
    <c:floor>
      <c:thickness val="0"/>
    </c:floor>
    <c:sideWall>
      <c:thickness val="0"/>
    </c:sideWall>
    <c:backWall>
      <c:thickness val="0"/>
    </c:backWall>
    <c:plotArea>
      <c:layout/>
      <c:bar3DChart>
        <c:barDir val="bar"/>
        <c:grouping val="stacked"/>
        <c:varyColors val="0"/>
        <c:ser>
          <c:idx val="0"/>
          <c:order val="0"/>
          <c:tx>
            <c:strRef>
              <c:f>Лист1!$B$1</c:f>
              <c:strCache>
                <c:ptCount val="1"/>
                <c:pt idx="0">
                  <c:v>Ряд 1</c:v>
                </c:pt>
              </c:strCache>
            </c:strRef>
          </c:tx>
          <c:invertIfNegative val="0"/>
          <c:dLbls>
            <c:dLbl>
              <c:idx val="0"/>
              <c:tx>
                <c:rich>
                  <a:bodyPr/>
                  <a:lstStyle/>
                  <a:p>
                    <a:r>
                      <a:rPr lang="en-US" smtClean="0"/>
                      <a:t>0,2</a:t>
                    </a:r>
                    <a:endParaRPr lang="en-US"/>
                  </a:p>
                </c:rich>
              </c:tx>
              <c:showLegendKey val="0"/>
              <c:showVal val="1"/>
              <c:showCatName val="0"/>
              <c:showSerName val="0"/>
              <c:showPercent val="0"/>
              <c:showBubbleSize val="0"/>
            </c:dLbl>
            <c:dLbl>
              <c:idx val="1"/>
              <c:tx>
                <c:rich>
                  <a:bodyPr/>
                  <a:lstStyle/>
                  <a:p>
                    <a:r>
                      <a:rPr lang="en-US" smtClean="0"/>
                      <a:t>0,7</a:t>
                    </a:r>
                    <a:endParaRPr lang="en-US"/>
                  </a:p>
                </c:rich>
              </c:tx>
              <c:showLegendKey val="0"/>
              <c:showVal val="1"/>
              <c:showCatName val="0"/>
              <c:showSerName val="0"/>
              <c:showPercent val="0"/>
              <c:showBubbleSize val="0"/>
            </c:dLbl>
            <c:txPr>
              <a:bodyPr/>
              <a:lstStyle/>
              <a:p>
                <a:pPr>
                  <a:defRPr b="1"/>
                </a:pPr>
                <a:endParaRPr lang="ru-RU"/>
              </a:p>
            </c:txPr>
            <c:showLegendKey val="0"/>
            <c:showVal val="1"/>
            <c:showCatName val="0"/>
            <c:showSerName val="0"/>
            <c:showPercent val="0"/>
            <c:showBubbleSize val="0"/>
            <c:showLeaderLines val="0"/>
          </c:dLbls>
          <c:cat>
            <c:strRef>
              <c:f>Лист1!$A$2:$A$5</c:f>
              <c:strCache>
                <c:ptCount val="4"/>
                <c:pt idx="0">
                  <c:v>თვეში 2-3 ჯერ</c:v>
                </c:pt>
                <c:pt idx="1">
                  <c:v>კვირაში 2-3 დღე</c:v>
                </c:pt>
                <c:pt idx="2">
                  <c:v> დღეში ერთხელ</c:v>
                </c:pt>
                <c:pt idx="3">
                  <c:v> დღეში რამდენჯერმე</c:v>
                </c:pt>
              </c:strCache>
            </c:strRef>
          </c:cat>
          <c:val>
            <c:numRef>
              <c:f>Лист1!$B$2:$B$5</c:f>
              <c:numCache>
                <c:formatCode>###0.0</c:formatCode>
                <c:ptCount val="4"/>
                <c:pt idx="0" formatCode="####.0">
                  <c:v>0.23110700367993275</c:v>
                </c:pt>
                <c:pt idx="1">
                  <c:v>1.9039577852274099</c:v>
                </c:pt>
                <c:pt idx="2">
                  <c:v>5.8601537197980482</c:v>
                </c:pt>
                <c:pt idx="3">
                  <c:v>92.004781491294608</c:v>
                </c:pt>
              </c:numCache>
            </c:numRef>
          </c:val>
        </c:ser>
        <c:dLbls>
          <c:showLegendKey val="0"/>
          <c:showVal val="1"/>
          <c:showCatName val="0"/>
          <c:showSerName val="0"/>
          <c:showPercent val="0"/>
          <c:showBubbleSize val="0"/>
        </c:dLbls>
        <c:gapWidth val="95"/>
        <c:gapDepth val="95"/>
        <c:shape val="box"/>
        <c:axId val="188603008"/>
        <c:axId val="188610048"/>
        <c:axId val="0"/>
      </c:bar3DChart>
      <c:catAx>
        <c:axId val="188603008"/>
        <c:scaling>
          <c:orientation val="minMax"/>
        </c:scaling>
        <c:delete val="0"/>
        <c:axPos val="l"/>
        <c:majorTickMark val="none"/>
        <c:minorTickMark val="none"/>
        <c:tickLblPos val="nextTo"/>
        <c:crossAx val="188610048"/>
        <c:crosses val="autoZero"/>
        <c:auto val="1"/>
        <c:lblAlgn val="ctr"/>
        <c:lblOffset val="100"/>
        <c:noMultiLvlLbl val="0"/>
      </c:catAx>
      <c:valAx>
        <c:axId val="188610048"/>
        <c:scaling>
          <c:orientation val="minMax"/>
        </c:scaling>
        <c:delete val="1"/>
        <c:axPos val="b"/>
        <c:numFmt formatCode="####.0" sourceLinked="1"/>
        <c:majorTickMark val="out"/>
        <c:minorTickMark val="none"/>
        <c:tickLblPos val="none"/>
        <c:crossAx val="18860300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view3D>
      <c:rotX val="15"/>
      <c:rotY val="20"/>
      <c:rAngAx val="1"/>
    </c:view3D>
    <c:floor>
      <c:thickness val="0"/>
    </c:floor>
    <c:sideWall>
      <c:thickness val="0"/>
    </c:sideWall>
    <c:backWall>
      <c:thickness val="0"/>
    </c:backWall>
    <c:plotArea>
      <c:layout/>
      <c:bar3DChart>
        <c:barDir val="bar"/>
        <c:grouping val="stacked"/>
        <c:varyColors val="0"/>
        <c:ser>
          <c:idx val="0"/>
          <c:order val="0"/>
          <c:tx>
            <c:strRef>
              <c:f>Лист1!$B$1</c:f>
              <c:strCache>
                <c:ptCount val="1"/>
                <c:pt idx="0">
                  <c:v>Ряд 1</c:v>
                </c:pt>
              </c:strCache>
            </c:strRef>
          </c:tx>
          <c:invertIfNegative val="0"/>
          <c:dLbls>
            <c:txPr>
              <a:bodyPr/>
              <a:lstStyle/>
              <a:p>
                <a:pPr>
                  <a:defRPr b="1"/>
                </a:pPr>
                <a:endParaRPr lang="ru-RU"/>
              </a:p>
            </c:txPr>
            <c:showLegendKey val="0"/>
            <c:showVal val="1"/>
            <c:showCatName val="0"/>
            <c:showSerName val="0"/>
            <c:showPercent val="0"/>
            <c:showBubbleSize val="0"/>
            <c:showLeaderLines val="0"/>
          </c:dLbls>
          <c:cat>
            <c:strRef>
              <c:f>Лист1!$A$2:$A$9</c:f>
              <c:strCache>
                <c:ptCount val="8"/>
                <c:pt idx="0">
                  <c:v>სხვა </c:v>
                </c:pt>
                <c:pt idx="1">
                  <c:v>სპორტული გვერდები</c:v>
                </c:pt>
                <c:pt idx="2">
                  <c:v>შემეცნებითი გვერდები</c:v>
                </c:pt>
                <c:pt idx="3">
                  <c:v>გასართობი გვერდები</c:v>
                </c:pt>
                <c:pt idx="4">
                  <c:v> ონლაინ თამაშები</c:v>
                </c:pt>
                <c:pt idx="5">
                  <c:v>ელექტრონული ფოსტა</c:v>
                </c:pt>
                <c:pt idx="6">
                  <c:v>საინფორმაციო გვერდები</c:v>
                </c:pt>
                <c:pt idx="7">
                  <c:v> სოციალური ქსელები</c:v>
                </c:pt>
              </c:strCache>
            </c:strRef>
          </c:cat>
          <c:val>
            <c:numRef>
              <c:f>Лист1!$B$2:$B$9</c:f>
              <c:numCache>
                <c:formatCode>###0.0</c:formatCode>
                <c:ptCount val="8"/>
                <c:pt idx="0">
                  <c:v>0.9</c:v>
                </c:pt>
                <c:pt idx="1">
                  <c:v>1.5823173966373081</c:v>
                </c:pt>
                <c:pt idx="2">
                  <c:v>1.9661362522958854</c:v>
                </c:pt>
                <c:pt idx="3">
                  <c:v>2.8332394168904962</c:v>
                </c:pt>
                <c:pt idx="4">
                  <c:v>3.0312123936370616</c:v>
                </c:pt>
                <c:pt idx="5">
                  <c:v>3.5734532065616356</c:v>
                </c:pt>
                <c:pt idx="6">
                  <c:v>9.1269294571181057</c:v>
                </c:pt>
                <c:pt idx="7">
                  <c:v>77.009916692500411</c:v>
                </c:pt>
              </c:numCache>
            </c:numRef>
          </c:val>
        </c:ser>
        <c:dLbls>
          <c:showLegendKey val="0"/>
          <c:showVal val="1"/>
          <c:showCatName val="0"/>
          <c:showSerName val="0"/>
          <c:showPercent val="0"/>
          <c:showBubbleSize val="0"/>
        </c:dLbls>
        <c:gapWidth val="95"/>
        <c:gapDepth val="95"/>
        <c:shape val="box"/>
        <c:axId val="188679296"/>
        <c:axId val="188682240"/>
        <c:axId val="0"/>
      </c:bar3DChart>
      <c:catAx>
        <c:axId val="188679296"/>
        <c:scaling>
          <c:orientation val="minMax"/>
        </c:scaling>
        <c:delete val="0"/>
        <c:axPos val="l"/>
        <c:majorTickMark val="none"/>
        <c:minorTickMark val="none"/>
        <c:tickLblPos val="nextTo"/>
        <c:txPr>
          <a:bodyPr/>
          <a:lstStyle/>
          <a:p>
            <a:pPr>
              <a:defRPr sz="1400"/>
            </a:pPr>
            <a:endParaRPr lang="ru-RU"/>
          </a:p>
        </c:txPr>
        <c:crossAx val="188682240"/>
        <c:crosses val="autoZero"/>
        <c:auto val="1"/>
        <c:lblAlgn val="ctr"/>
        <c:lblOffset val="100"/>
        <c:noMultiLvlLbl val="0"/>
      </c:catAx>
      <c:valAx>
        <c:axId val="188682240"/>
        <c:scaling>
          <c:orientation val="minMax"/>
        </c:scaling>
        <c:delete val="1"/>
        <c:axPos val="b"/>
        <c:numFmt formatCode="###0.0" sourceLinked="1"/>
        <c:majorTickMark val="out"/>
        <c:minorTickMark val="none"/>
        <c:tickLblPos val="none"/>
        <c:crossAx val="18867929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view3D>
      <c:rotX val="15"/>
      <c:rotY val="20"/>
      <c:rAngAx val="1"/>
    </c:view3D>
    <c:floor>
      <c:thickness val="0"/>
    </c:floor>
    <c:sideWall>
      <c:thickness val="0"/>
    </c:sideWall>
    <c:backWall>
      <c:thickness val="0"/>
    </c:backWall>
    <c:plotArea>
      <c:layout/>
      <c:bar3DChart>
        <c:barDir val="bar"/>
        <c:grouping val="stacked"/>
        <c:varyColors val="0"/>
        <c:ser>
          <c:idx val="0"/>
          <c:order val="0"/>
          <c:tx>
            <c:strRef>
              <c:f>Лист1!$B$1</c:f>
              <c:strCache>
                <c:ptCount val="1"/>
                <c:pt idx="0">
                  <c:v>Ряд 1</c:v>
                </c:pt>
              </c:strCache>
            </c:strRef>
          </c:tx>
          <c:invertIfNegative val="0"/>
          <c:dLbls>
            <c:txPr>
              <a:bodyPr/>
              <a:lstStyle/>
              <a:p>
                <a:pPr>
                  <a:defRPr b="1"/>
                </a:pPr>
                <a:endParaRPr lang="ru-RU"/>
              </a:p>
            </c:txPr>
            <c:showLegendKey val="0"/>
            <c:showVal val="1"/>
            <c:showCatName val="0"/>
            <c:showSerName val="0"/>
            <c:showPercent val="0"/>
            <c:showBubbleSize val="0"/>
            <c:showLeaderLines val="0"/>
          </c:dLbls>
          <c:cat>
            <c:strRef>
              <c:f>Лист1!$A$2:$A$5</c:f>
              <c:strCache>
                <c:ptCount val="4"/>
                <c:pt idx="0">
                  <c:v>საკმაოდ ხშირად</c:v>
                </c:pt>
                <c:pt idx="1">
                  <c:v> ხშირად</c:v>
                </c:pt>
                <c:pt idx="2">
                  <c:v> არც ისე ხშირად</c:v>
                </c:pt>
                <c:pt idx="3">
                  <c:v> არასოდეს</c:v>
                </c:pt>
              </c:strCache>
            </c:strRef>
          </c:cat>
          <c:val>
            <c:numRef>
              <c:f>Лист1!$B$2:$B$5</c:f>
              <c:numCache>
                <c:formatCode>###0.0</c:formatCode>
                <c:ptCount val="4"/>
                <c:pt idx="0">
                  <c:v>5.5546797366490885</c:v>
                </c:pt>
                <c:pt idx="1">
                  <c:v>13.899138958533767</c:v>
                </c:pt>
                <c:pt idx="2">
                  <c:v>18.192942191374492</c:v>
                </c:pt>
                <c:pt idx="3">
                  <c:v>62.353239113442626</c:v>
                </c:pt>
              </c:numCache>
            </c:numRef>
          </c:val>
        </c:ser>
        <c:dLbls>
          <c:showLegendKey val="0"/>
          <c:showVal val="1"/>
          <c:showCatName val="0"/>
          <c:showSerName val="0"/>
          <c:showPercent val="0"/>
          <c:showBubbleSize val="0"/>
        </c:dLbls>
        <c:gapWidth val="95"/>
        <c:gapDepth val="95"/>
        <c:shape val="box"/>
        <c:axId val="188697984"/>
        <c:axId val="188725504"/>
        <c:axId val="0"/>
      </c:bar3DChart>
      <c:catAx>
        <c:axId val="188697984"/>
        <c:scaling>
          <c:orientation val="minMax"/>
        </c:scaling>
        <c:delete val="0"/>
        <c:axPos val="l"/>
        <c:majorTickMark val="none"/>
        <c:minorTickMark val="none"/>
        <c:tickLblPos val="nextTo"/>
        <c:txPr>
          <a:bodyPr/>
          <a:lstStyle/>
          <a:p>
            <a:pPr>
              <a:defRPr sz="1400"/>
            </a:pPr>
            <a:endParaRPr lang="ru-RU"/>
          </a:p>
        </c:txPr>
        <c:crossAx val="188725504"/>
        <c:crosses val="autoZero"/>
        <c:auto val="1"/>
        <c:lblAlgn val="ctr"/>
        <c:lblOffset val="100"/>
        <c:noMultiLvlLbl val="0"/>
      </c:catAx>
      <c:valAx>
        <c:axId val="188725504"/>
        <c:scaling>
          <c:orientation val="minMax"/>
        </c:scaling>
        <c:delete val="1"/>
        <c:axPos val="b"/>
        <c:numFmt formatCode="###0.0" sourceLinked="1"/>
        <c:majorTickMark val="out"/>
        <c:minorTickMark val="none"/>
        <c:tickLblPos val="none"/>
        <c:crossAx val="18869798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rAngAx val="0"/>
      <c:perspective val="30"/>
    </c:view3D>
    <c:floor>
      <c:thickness val="0"/>
    </c:floor>
    <c:sideWall>
      <c:thickness val="0"/>
    </c:sideWall>
    <c:backWall>
      <c:thickness val="0"/>
    </c:backWall>
    <c:plotArea>
      <c:layout/>
      <c:pie3DChart>
        <c:varyColors val="1"/>
        <c:ser>
          <c:idx val="0"/>
          <c:order val="0"/>
          <c:tx>
            <c:strRef>
              <c:f>Лист1!$B$1</c:f>
              <c:strCache>
                <c:ptCount val="1"/>
                <c:pt idx="0">
                  <c:v>Продажи</c:v>
                </c:pt>
              </c:strCache>
            </c:strRef>
          </c:tx>
          <c:explosion val="25"/>
          <c:dLbls>
            <c:txPr>
              <a:bodyPr/>
              <a:lstStyle/>
              <a:p>
                <a:pPr>
                  <a:defRPr b="1"/>
                </a:pPr>
                <a:endParaRPr lang="ru-RU"/>
              </a:p>
            </c:txPr>
            <c:showLegendKey val="0"/>
            <c:showVal val="0"/>
            <c:showCatName val="0"/>
            <c:showSerName val="0"/>
            <c:showPercent val="1"/>
            <c:showBubbleSize val="0"/>
            <c:showLeaderLines val="1"/>
          </c:dLbls>
          <c:cat>
            <c:strRef>
              <c:f>Лист1!$A$2:$A$4</c:f>
              <c:strCache>
                <c:ptCount val="3"/>
                <c:pt idx="0">
                  <c:v>დიახ</c:v>
                </c:pt>
                <c:pt idx="1">
                  <c:v>არა</c:v>
                </c:pt>
                <c:pt idx="2">
                  <c:v> არ ვიცოდი ამ გვერდის შესახებ</c:v>
                </c:pt>
              </c:strCache>
            </c:strRef>
          </c:cat>
          <c:val>
            <c:numRef>
              <c:f>Лист1!$B$2:$B$4</c:f>
              <c:numCache>
                <c:formatCode>###0.0</c:formatCode>
                <c:ptCount val="3"/>
                <c:pt idx="0">
                  <c:v>16.75192684391634</c:v>
                </c:pt>
                <c:pt idx="1">
                  <c:v>72.346472069074309</c:v>
                </c:pt>
                <c:pt idx="2">
                  <c:v>10.90160108700932</c:v>
                </c:pt>
              </c:numCache>
            </c:numRef>
          </c:val>
        </c:ser>
        <c:dLbls>
          <c:showLegendKey val="0"/>
          <c:showVal val="0"/>
          <c:showCatName val="0"/>
          <c:showSerName val="0"/>
          <c:showPercent val="1"/>
          <c:showBubbleSize val="0"/>
          <c:showLeaderLines val="1"/>
        </c:dLbls>
      </c:pie3DChart>
    </c:plotArea>
    <c:legend>
      <c:legendPos val="t"/>
      <c:overlay val="0"/>
    </c:legend>
    <c:plotVisOnly val="1"/>
    <c:dispBlanksAs val="gap"/>
    <c:showDLblsOverMax val="0"/>
  </c:chart>
  <c:txPr>
    <a:bodyPr/>
    <a:lstStyle/>
    <a:p>
      <a:pPr>
        <a:defRPr sz="1800"/>
      </a:pPr>
      <a:endParaRPr lang="ru-RU"/>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1"/>
    </c:view3D>
    <c:floor>
      <c:thickness val="0"/>
    </c:floor>
    <c:sideWall>
      <c:thickness val="0"/>
    </c:sideWall>
    <c:backWall>
      <c:thickness val="0"/>
    </c:backWall>
    <c:plotArea>
      <c:layout/>
      <c:bar3DChart>
        <c:barDir val="bar"/>
        <c:grouping val="stacked"/>
        <c:varyColors val="0"/>
        <c:ser>
          <c:idx val="0"/>
          <c:order val="0"/>
          <c:tx>
            <c:strRef>
              <c:f>Лист1!$B$1</c:f>
              <c:strCache>
                <c:ptCount val="1"/>
                <c:pt idx="0">
                  <c:v>Ряд 1</c:v>
                </c:pt>
              </c:strCache>
            </c:strRef>
          </c:tx>
          <c:invertIfNegative val="0"/>
          <c:dLbls>
            <c:txPr>
              <a:bodyPr/>
              <a:lstStyle/>
              <a:p>
                <a:pPr>
                  <a:defRPr sz="1200" b="1"/>
                </a:pPr>
                <a:endParaRPr lang="ru-RU"/>
              </a:p>
            </c:txPr>
            <c:showLegendKey val="0"/>
            <c:showVal val="1"/>
            <c:showCatName val="0"/>
            <c:showSerName val="0"/>
            <c:showPercent val="0"/>
            <c:showBubbleSize val="0"/>
            <c:showLeaderLines val="0"/>
          </c:dLbls>
          <c:cat>
            <c:strRef>
              <c:f>Лист1!$A$2:$A$21</c:f>
              <c:strCache>
                <c:ptCount val="20"/>
                <c:pt idx="0">
                  <c:v>არ ვიცი</c:v>
                </c:pt>
                <c:pt idx="1">
                  <c:v>ვსარგებლობ ინტერნეტით/საოციალური ქსელით </c:v>
                </c:pt>
                <c:pt idx="2">
                  <c:v>გადაცემის ხარისხი აქვს დაბალი/ხმა არ აქვს</c:v>
                </c:pt>
                <c:pt idx="3">
                  <c:v>  არ გადის საინტერესო  სერიალები </c:v>
                </c:pt>
                <c:pt idx="4">
                  <c:v> არ აქვს ყველაზე ხარისხიანი გამოსახულება, მკაფიო და
 მკვეთრი ფერები</c:v>
                </c:pt>
                <c:pt idx="5">
                  <c:v>არ გადის კარგი ფილმები</c:v>
                </c:pt>
                <c:pt idx="6">
                  <c:v>არ გადის სპორტული გადაცემები</c:v>
                </c:pt>
                <c:pt idx="7">
                  <c:v>  ამ არხს არ აქვს საშუალება ყველა მოვლენასთან 
დაკავშირებით პირველმა მოიპოვოს ინფორმაცია</c:v>
                </c:pt>
                <c:pt idx="8">
                  <c:v>სხვა არხები უფრო მომწონს/დაბალი დონის ტელევიზიაა</c:v>
                </c:pt>
                <c:pt idx="9">
                  <c:v>არ გადის საინტერესო გადაცემები</c:v>
                </c:pt>
                <c:pt idx="10">
                  <c:v> არ არის ოპერატიული არხი</c:v>
                </c:pt>
                <c:pt idx="11">
                  <c:v>  არხი მიკერძოებულია</c:v>
                </c:pt>
                <c:pt idx="12">
                  <c:v>არ მიყვარს ტელევიზორის ყურება/იშვიათად ვუყურებ ტელევიზორს</c:v>
                </c:pt>
                <c:pt idx="13">
                  <c:v> არ გადის კარგი შემეცნებითი გადაცემები </c:v>
                </c:pt>
                <c:pt idx="14">
                  <c:v> არ გადმოსცემს სრულყოფილ ინფორმაციას</c:v>
                </c:pt>
                <c:pt idx="15">
                  <c:v> არ არის ობიექტური არხი, არ გადმოსცემს სიმართლეს და დაზუსტებულ ინფორმაციას</c:v>
                </c:pt>
                <c:pt idx="16">
                  <c:v>არ გადის კარგი გასართობი გადაცემები </c:v>
                </c:pt>
                <c:pt idx="17">
                  <c:v> არ აქვს მრავალფეროვანი/სხვადასხვა მიმართულებაზე ორიენტირებული გადაცემები </c:v>
                </c:pt>
                <c:pt idx="18">
                  <c:v>დროის დეფიციტის გამო</c:v>
                </c:pt>
                <c:pt idx="19">
                  <c:v> არ მაქვს ჩვევაში ამ არხის ყურება</c:v>
                </c:pt>
              </c:strCache>
            </c:strRef>
          </c:cat>
          <c:val>
            <c:numRef>
              <c:f>Лист1!$B$2:$B$21</c:f>
              <c:numCache>
                <c:formatCode>####.0%</c:formatCode>
                <c:ptCount val="20"/>
                <c:pt idx="0" formatCode="###0.0%">
                  <c:v>1.2286433937230511E-2</c:v>
                </c:pt>
                <c:pt idx="1">
                  <c:v>1.5585413203648899E-3</c:v>
                </c:pt>
                <c:pt idx="2">
                  <c:v>7.1548132880599946E-3</c:v>
                </c:pt>
                <c:pt idx="3" formatCode="###0.0%">
                  <c:v>1.023730739351048E-2</c:v>
                </c:pt>
                <c:pt idx="4" formatCode="###0.0%">
                  <c:v>1.2666991957510462E-2</c:v>
                </c:pt>
                <c:pt idx="5" formatCode="###0.0%">
                  <c:v>1.9430355548379453E-2</c:v>
                </c:pt>
                <c:pt idx="6" formatCode="###0.0%">
                  <c:v>1.9852839452249561E-2</c:v>
                </c:pt>
                <c:pt idx="7" formatCode="###0.0%">
                  <c:v>2.0016816860224995E-2</c:v>
                </c:pt>
                <c:pt idx="8" formatCode="###0.0%">
                  <c:v>2.3451729220830473E-2</c:v>
                </c:pt>
                <c:pt idx="9" formatCode="###0.0%">
                  <c:v>2.5745937483327389E-2</c:v>
                </c:pt>
                <c:pt idx="10" formatCode="###0.0%">
                  <c:v>3.9032799782139221E-2</c:v>
                </c:pt>
                <c:pt idx="11" formatCode="###0.0%">
                  <c:v>4.2107625655682032E-2</c:v>
                </c:pt>
                <c:pt idx="12" formatCode="###0.0%">
                  <c:v>4.2148701838702236E-2</c:v>
                </c:pt>
                <c:pt idx="13" formatCode="###0.0%">
                  <c:v>5.3389562427602726E-2</c:v>
                </c:pt>
                <c:pt idx="14" formatCode="###0.0%">
                  <c:v>5.3803129956377406E-2</c:v>
                </c:pt>
                <c:pt idx="15" formatCode="###0.0%">
                  <c:v>8.1946103806300519E-2</c:v>
                </c:pt>
                <c:pt idx="16" formatCode="###0.0%">
                  <c:v>8.8635809466978258E-2</c:v>
                </c:pt>
                <c:pt idx="17" formatCode="###0.0%">
                  <c:v>0.121292328354153</c:v>
                </c:pt>
                <c:pt idx="18" formatCode="###0.0%">
                  <c:v>0.17993585322963898</c:v>
                </c:pt>
                <c:pt idx="19" formatCode="###0.0%">
                  <c:v>0.3977848096972863</c:v>
                </c:pt>
              </c:numCache>
            </c:numRef>
          </c:val>
        </c:ser>
        <c:dLbls>
          <c:showLegendKey val="0"/>
          <c:showVal val="0"/>
          <c:showCatName val="0"/>
          <c:showSerName val="0"/>
          <c:showPercent val="0"/>
          <c:showBubbleSize val="0"/>
        </c:dLbls>
        <c:gapWidth val="150"/>
        <c:shape val="box"/>
        <c:axId val="142947840"/>
        <c:axId val="142949376"/>
        <c:axId val="0"/>
      </c:bar3DChart>
      <c:catAx>
        <c:axId val="142947840"/>
        <c:scaling>
          <c:orientation val="minMax"/>
        </c:scaling>
        <c:delete val="0"/>
        <c:axPos val="l"/>
        <c:majorTickMark val="out"/>
        <c:minorTickMark val="none"/>
        <c:tickLblPos val="nextTo"/>
        <c:txPr>
          <a:bodyPr/>
          <a:lstStyle/>
          <a:p>
            <a:pPr>
              <a:defRPr sz="800"/>
            </a:pPr>
            <a:endParaRPr lang="ru-RU"/>
          </a:p>
        </c:txPr>
        <c:crossAx val="142949376"/>
        <c:crosses val="autoZero"/>
        <c:auto val="1"/>
        <c:lblAlgn val="ctr"/>
        <c:lblOffset val="100"/>
        <c:noMultiLvlLbl val="0"/>
      </c:catAx>
      <c:valAx>
        <c:axId val="142949376"/>
        <c:scaling>
          <c:orientation val="minMax"/>
        </c:scaling>
        <c:delete val="1"/>
        <c:axPos val="b"/>
        <c:majorGridlines/>
        <c:numFmt formatCode="###0.0%" sourceLinked="1"/>
        <c:majorTickMark val="out"/>
        <c:minorTickMark val="none"/>
        <c:tickLblPos val="none"/>
        <c:crossAx val="142947840"/>
        <c:crosses val="autoZero"/>
        <c:crossBetween val="between"/>
      </c:valAx>
    </c:plotArea>
    <c:plotVisOnly val="1"/>
    <c:dispBlanksAs val="gap"/>
    <c:showDLblsOverMax val="0"/>
  </c:chart>
  <c:txPr>
    <a:bodyPr/>
    <a:lstStyle/>
    <a:p>
      <a:pPr>
        <a:defRPr sz="1100"/>
      </a:pPr>
      <a:endParaRPr lang="ru-RU"/>
    </a:p>
  </c:txPr>
  <c:externalData r:id="rId1">
    <c:autoUpdate val="0"/>
  </c:externalData>
  <c:userShapes r:id="rId2"/>
</c:chartSpace>
</file>

<file path=ppt/charts/chart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1"/>
    </c:view3D>
    <c:floor>
      <c:thickness val="0"/>
    </c:floor>
    <c:sideWall>
      <c:thickness val="0"/>
    </c:sideWall>
    <c:backWall>
      <c:thickness val="0"/>
    </c:backWall>
    <c:plotArea>
      <c:layout/>
      <c:bar3DChart>
        <c:barDir val="bar"/>
        <c:grouping val="stacked"/>
        <c:varyColors val="0"/>
        <c:ser>
          <c:idx val="0"/>
          <c:order val="0"/>
          <c:tx>
            <c:strRef>
              <c:f>Лист1!$B$1</c:f>
              <c:strCache>
                <c:ptCount val="1"/>
                <c:pt idx="0">
                  <c:v>Ряд 1</c:v>
                </c:pt>
              </c:strCache>
            </c:strRef>
          </c:tx>
          <c:invertIfNegative val="0"/>
          <c:dLbls>
            <c:txPr>
              <a:bodyPr/>
              <a:lstStyle/>
              <a:p>
                <a:pPr>
                  <a:defRPr b="1"/>
                </a:pPr>
                <a:endParaRPr lang="ru-RU"/>
              </a:p>
            </c:txPr>
            <c:showLegendKey val="0"/>
            <c:showVal val="1"/>
            <c:showCatName val="0"/>
            <c:showSerName val="0"/>
            <c:showPercent val="0"/>
            <c:showBubbleSize val="0"/>
            <c:showLeaderLines val="0"/>
          </c:dLbls>
          <c:cat>
            <c:strRef>
              <c:f>Лист1!$A$2:$A$4</c:f>
              <c:strCache>
                <c:ptCount val="3"/>
                <c:pt idx="0">
                  <c:v>ცუდი ხარისხით </c:v>
                </c:pt>
                <c:pt idx="1">
                  <c:v> საშუალო ხარისხით </c:v>
                </c:pt>
                <c:pt idx="2">
                  <c:v> კარგი ხარისხით</c:v>
                </c:pt>
              </c:strCache>
            </c:strRef>
          </c:cat>
          <c:val>
            <c:numRef>
              <c:f>Лист1!$B$2:$B$4</c:f>
              <c:numCache>
                <c:formatCode>###0.0</c:formatCode>
                <c:ptCount val="3"/>
                <c:pt idx="0">
                  <c:v>1.0996837150856162</c:v>
                </c:pt>
                <c:pt idx="1">
                  <c:v>9.1795406093773568</c:v>
                </c:pt>
                <c:pt idx="2">
                  <c:v>89.720775675536828</c:v>
                </c:pt>
              </c:numCache>
            </c:numRef>
          </c:val>
        </c:ser>
        <c:dLbls>
          <c:showLegendKey val="0"/>
          <c:showVal val="0"/>
          <c:showCatName val="0"/>
          <c:showSerName val="0"/>
          <c:showPercent val="0"/>
          <c:showBubbleSize val="0"/>
        </c:dLbls>
        <c:gapWidth val="150"/>
        <c:shape val="box"/>
        <c:axId val="143028992"/>
        <c:axId val="143030528"/>
        <c:axId val="0"/>
      </c:bar3DChart>
      <c:catAx>
        <c:axId val="143028992"/>
        <c:scaling>
          <c:orientation val="minMax"/>
        </c:scaling>
        <c:delete val="0"/>
        <c:axPos val="l"/>
        <c:majorTickMark val="out"/>
        <c:minorTickMark val="none"/>
        <c:tickLblPos val="nextTo"/>
        <c:crossAx val="143030528"/>
        <c:crosses val="autoZero"/>
        <c:auto val="1"/>
        <c:lblAlgn val="ctr"/>
        <c:lblOffset val="100"/>
        <c:noMultiLvlLbl val="0"/>
      </c:catAx>
      <c:valAx>
        <c:axId val="143030528"/>
        <c:scaling>
          <c:orientation val="minMax"/>
        </c:scaling>
        <c:delete val="1"/>
        <c:axPos val="b"/>
        <c:majorGridlines/>
        <c:numFmt formatCode="###0.0" sourceLinked="1"/>
        <c:majorTickMark val="out"/>
        <c:minorTickMark val="none"/>
        <c:tickLblPos val="none"/>
        <c:crossAx val="143028992"/>
        <c:crosses val="autoZero"/>
        <c:crossBetween val="between"/>
      </c:valAx>
    </c:plotArea>
    <c:plotVisOnly val="1"/>
    <c:dispBlanksAs val="gap"/>
    <c:showDLblsOverMax val="0"/>
  </c:chart>
  <c:txPr>
    <a:bodyPr/>
    <a:lstStyle/>
    <a:p>
      <a:pPr>
        <a:defRPr sz="1400"/>
      </a:pPr>
      <a:endParaRPr lang="ru-RU"/>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1"/>
    </c:view3D>
    <c:floor>
      <c:thickness val="0"/>
    </c:floor>
    <c:sideWall>
      <c:thickness val="0"/>
    </c:sideWall>
    <c:backWall>
      <c:thickness val="0"/>
    </c:backWall>
    <c:plotArea>
      <c:layout/>
      <c:bar3DChart>
        <c:barDir val="bar"/>
        <c:grouping val="stacked"/>
        <c:varyColors val="0"/>
        <c:ser>
          <c:idx val="0"/>
          <c:order val="0"/>
          <c:tx>
            <c:strRef>
              <c:f>Лист1!$B$1</c:f>
              <c:strCache>
                <c:ptCount val="1"/>
                <c:pt idx="0">
                  <c:v>Ряд 1</c:v>
                </c:pt>
              </c:strCache>
            </c:strRef>
          </c:tx>
          <c:invertIfNegative val="0"/>
          <c:dLbls>
            <c:txPr>
              <a:bodyPr/>
              <a:lstStyle/>
              <a:p>
                <a:pPr>
                  <a:defRPr b="1"/>
                </a:pPr>
                <a:endParaRPr lang="ru-RU"/>
              </a:p>
            </c:txPr>
            <c:showLegendKey val="0"/>
            <c:showVal val="1"/>
            <c:showCatName val="0"/>
            <c:showSerName val="0"/>
            <c:showPercent val="0"/>
            <c:showBubbleSize val="0"/>
            <c:showLeaderLines val="0"/>
          </c:dLbls>
          <c:cat>
            <c:strRef>
              <c:f>Лист1!$A$2:$A$27</c:f>
              <c:strCache>
                <c:ptCount val="26"/>
                <c:pt idx="0">
                  <c:v>მატყუარა</c:v>
                </c:pt>
                <c:pt idx="1">
                  <c:v>დამცინავი, ცინიკური, ირონიული </c:v>
                </c:pt>
                <c:pt idx="2">
                  <c:v>არის ოპოზიციისგან მართვადი</c:v>
                </c:pt>
                <c:pt idx="3">
                  <c:v>ჩამორჩენილი და ძველმოდური</c:v>
                </c:pt>
                <c:pt idx="4">
                  <c:v>სკანდალური </c:v>
                </c:pt>
                <c:pt idx="5">
                  <c:v>არის მთავრობისგან მართვადი</c:v>
                </c:pt>
                <c:pt idx="6">
                  <c:v>ამბიციური</c:v>
                </c:pt>
                <c:pt idx="7">
                  <c:v>ლიდერი</c:v>
                </c:pt>
                <c:pt idx="8">
                  <c:v>ნოვატორი</c:v>
                </c:pt>
                <c:pt idx="9">
                  <c:v>ტენდენციური </c:v>
                </c:pt>
                <c:pt idx="10">
                  <c:v>პოპულარული</c:v>
                </c:pt>
                <c:pt idx="11">
                  <c:v>ჩემი ოჯახის ტელევიზია</c:v>
                </c:pt>
                <c:pt idx="12">
                  <c:v>აკადემიური</c:v>
                </c:pt>
                <c:pt idx="13">
                  <c:v>ინტელექტუალური</c:v>
                </c:pt>
                <c:pt idx="14">
                  <c:v>ხალხის ტელევიზია</c:v>
                </c:pt>
                <c:pt idx="15">
                  <c:v>პროფესიონალი</c:v>
                </c:pt>
                <c:pt idx="16">
                  <c:v>აქტიური</c:v>
                </c:pt>
                <c:pt idx="17">
                  <c:v>გემოვნებიანი</c:v>
                </c:pt>
                <c:pt idx="18">
                  <c:v>სოციალურ პრობლემატიკაზე ორიენტირებული </c:v>
                </c:pt>
                <c:pt idx="19">
                  <c:v>ერთგული</c:v>
                </c:pt>
                <c:pt idx="20">
                  <c:v>შემოქმედებითი</c:v>
                </c:pt>
                <c:pt idx="21">
                  <c:v>მრავალფეროვანი </c:v>
                </c:pt>
                <c:pt idx="22">
                  <c:v>მეგობრული</c:v>
                </c:pt>
                <c:pt idx="23">
                  <c:v>ოპერატიული</c:v>
                </c:pt>
                <c:pt idx="24">
                  <c:v>თავისუფალი </c:v>
                </c:pt>
                <c:pt idx="25">
                  <c:v>ობიექტური</c:v>
                </c:pt>
              </c:strCache>
            </c:strRef>
          </c:cat>
          <c:val>
            <c:numRef>
              <c:f>Лист1!$B$2:$B$27</c:f>
              <c:numCache>
                <c:formatCode>###0.00</c:formatCode>
                <c:ptCount val="26"/>
                <c:pt idx="0">
                  <c:v>1.5465704433590359</c:v>
                </c:pt>
                <c:pt idx="1">
                  <c:v>1.6076917379482356</c:v>
                </c:pt>
                <c:pt idx="2">
                  <c:v>1.7143632590988558</c:v>
                </c:pt>
                <c:pt idx="3">
                  <c:v>1.8993439955754019</c:v>
                </c:pt>
                <c:pt idx="4">
                  <c:v>1.9222039308942511</c:v>
                </c:pt>
                <c:pt idx="5">
                  <c:v>2.6405863799301512</c:v>
                </c:pt>
                <c:pt idx="6">
                  <c:v>2.9137495129575202</c:v>
                </c:pt>
                <c:pt idx="7">
                  <c:v>3.0308734358158897</c:v>
                </c:pt>
                <c:pt idx="8">
                  <c:v>3.2996310644014746</c:v>
                </c:pt>
                <c:pt idx="9">
                  <c:v>3.3623549815149878</c:v>
                </c:pt>
                <c:pt idx="10">
                  <c:v>3.4355574611316566</c:v>
                </c:pt>
                <c:pt idx="11">
                  <c:v>3.4443576099247117</c:v>
                </c:pt>
                <c:pt idx="12">
                  <c:v>3.4717836663258597</c:v>
                </c:pt>
                <c:pt idx="13">
                  <c:v>3.583817084067312</c:v>
                </c:pt>
                <c:pt idx="14">
                  <c:v>3.6893340334523095</c:v>
                </c:pt>
                <c:pt idx="15">
                  <c:v>3.6976597605813364</c:v>
                </c:pt>
                <c:pt idx="16">
                  <c:v>3.7249731098873409</c:v>
                </c:pt>
                <c:pt idx="17">
                  <c:v>3.763131621230912</c:v>
                </c:pt>
                <c:pt idx="18">
                  <c:v>3.7688854038315647</c:v>
                </c:pt>
                <c:pt idx="19">
                  <c:v>3.7862291083570381</c:v>
                </c:pt>
                <c:pt idx="20">
                  <c:v>3.7927376149500271</c:v>
                </c:pt>
                <c:pt idx="21">
                  <c:v>3.8015086163116965</c:v>
                </c:pt>
                <c:pt idx="22">
                  <c:v>3.8466573109645688</c:v>
                </c:pt>
                <c:pt idx="23">
                  <c:v>3.8719874997095061</c:v>
                </c:pt>
                <c:pt idx="24">
                  <c:v>3.9578915835440021</c:v>
                </c:pt>
                <c:pt idx="25">
                  <c:v>4.1565324329356965</c:v>
                </c:pt>
              </c:numCache>
            </c:numRef>
          </c:val>
        </c:ser>
        <c:dLbls>
          <c:showLegendKey val="0"/>
          <c:showVal val="1"/>
          <c:showCatName val="0"/>
          <c:showSerName val="0"/>
          <c:showPercent val="0"/>
          <c:showBubbleSize val="0"/>
        </c:dLbls>
        <c:gapWidth val="95"/>
        <c:gapDepth val="95"/>
        <c:shape val="box"/>
        <c:axId val="143058816"/>
        <c:axId val="143155968"/>
        <c:axId val="0"/>
      </c:bar3DChart>
      <c:catAx>
        <c:axId val="143058816"/>
        <c:scaling>
          <c:orientation val="minMax"/>
        </c:scaling>
        <c:delete val="0"/>
        <c:axPos val="l"/>
        <c:majorTickMark val="none"/>
        <c:minorTickMark val="none"/>
        <c:tickLblPos val="nextTo"/>
        <c:crossAx val="143155968"/>
        <c:crosses val="autoZero"/>
        <c:auto val="1"/>
        <c:lblAlgn val="ctr"/>
        <c:lblOffset val="100"/>
        <c:noMultiLvlLbl val="0"/>
      </c:catAx>
      <c:valAx>
        <c:axId val="143155968"/>
        <c:scaling>
          <c:orientation val="minMax"/>
        </c:scaling>
        <c:delete val="1"/>
        <c:axPos val="b"/>
        <c:numFmt formatCode="###0.00" sourceLinked="1"/>
        <c:majorTickMark val="out"/>
        <c:minorTickMark val="none"/>
        <c:tickLblPos val="none"/>
        <c:crossAx val="143058816"/>
        <c:crosses val="autoZero"/>
        <c:crossBetween val="between"/>
      </c:valAx>
    </c:plotArea>
    <c:plotVisOnly val="1"/>
    <c:dispBlanksAs val="gap"/>
    <c:showDLblsOverMax val="0"/>
  </c:chart>
  <c:txPr>
    <a:bodyPr/>
    <a:lstStyle/>
    <a:p>
      <a:pPr>
        <a:defRPr sz="1000"/>
      </a:pPr>
      <a:endParaRPr lang="ru-RU"/>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1"/>
    </c:view3D>
    <c:floor>
      <c:thickness val="0"/>
    </c:floor>
    <c:sideWall>
      <c:thickness val="0"/>
    </c:sideWall>
    <c:backWall>
      <c:thickness val="0"/>
    </c:backWall>
    <c:plotArea>
      <c:layout/>
      <c:bar3DChart>
        <c:barDir val="bar"/>
        <c:grouping val="stacked"/>
        <c:varyColors val="0"/>
        <c:ser>
          <c:idx val="0"/>
          <c:order val="0"/>
          <c:tx>
            <c:strRef>
              <c:f>Лист1!$B$1</c:f>
              <c:strCache>
                <c:ptCount val="1"/>
                <c:pt idx="0">
                  <c:v>Ряд 1</c:v>
                </c:pt>
              </c:strCache>
            </c:strRef>
          </c:tx>
          <c:invertIfNegative val="0"/>
          <c:dLbls>
            <c:txPr>
              <a:bodyPr/>
              <a:lstStyle/>
              <a:p>
                <a:pPr>
                  <a:defRPr sz="1200" b="1"/>
                </a:pPr>
                <a:endParaRPr lang="ru-RU"/>
              </a:p>
            </c:txPr>
            <c:showLegendKey val="0"/>
            <c:showVal val="1"/>
            <c:showCatName val="0"/>
            <c:showSerName val="0"/>
            <c:showPercent val="0"/>
            <c:showBubbleSize val="0"/>
            <c:showLeaderLines val="0"/>
          </c:dLbls>
          <c:cat>
            <c:strRef>
              <c:f>Лист1!$A$2:$A$27</c:f>
              <c:strCache>
                <c:ptCount val="26"/>
                <c:pt idx="0">
                  <c:v>არ ვიცი</c:v>
                </c:pt>
                <c:pt idx="1">
                  <c:v>არტ-ექსპერტი (ხათუნა მანაგაძე)</c:v>
                </c:pt>
                <c:pt idx="2">
                  <c:v>სათქმელი (ირინა ყურუა)</c:v>
                </c:pt>
                <c:pt idx="3">
                  <c:v>აკვარიუმი (პ. ძიძიგური)</c:v>
                </c:pt>
                <c:pt idx="4">
                  <c:v>თეთრი კვადრატი </c:v>
                </c:pt>
                <c:pt idx="5">
                  <c:v>ანარეკლები</c:v>
                </c:pt>
                <c:pt idx="6">
                  <c:v>მრავალკუთხედი აჭარაში (1 გ.თვეში)</c:v>
                </c:pt>
                <c:pt idx="7">
                  <c:v>თვითმართველობის მიმართულებით</c:v>
                </c:pt>
                <c:pt idx="8">
                  <c:v>თეატრალური  ანტრაქტი</c:v>
                </c:pt>
                <c:pt idx="9">
                  <c:v>რადიოვიზია (თ.ზედანია, ი.შავიშილი)</c:v>
                </c:pt>
                <c:pt idx="10">
                  <c:v>ვემსახურები საქართველოს </c:v>
                </c:pt>
                <c:pt idx="11">
                  <c:v>ბიბლიოთეკა</c:v>
                </c:pt>
                <c:pt idx="12">
                  <c:v>სცენა</c:v>
                </c:pt>
                <c:pt idx="13">
                  <c:v>პროექცია</c:v>
                </c:pt>
                <c:pt idx="14">
                  <c:v>უცხო სუნელი </c:v>
                </c:pt>
                <c:pt idx="15">
                  <c:v>ბუნების კანონი</c:v>
                </c:pt>
                <c:pt idx="16">
                  <c:v>ჰეშთეგი (იცვლებიან წამუვანები)</c:v>
                </c:pt>
                <c:pt idx="17">
                  <c:v>ეთნოფორი</c:v>
                </c:pt>
                <c:pt idx="18">
                  <c:v>იმპულსი  (ი.ფარულავა, ლ.ჯაფარიძე. დ.საფაროვა)</c:v>
                </c:pt>
                <c:pt idx="19">
                  <c:v>სპორტკლუბი (ბესო ჩიბურდანიძე)</c:v>
                </c:pt>
                <c:pt idx="20">
                  <c:v>კვირის მთავარი (ლ.ზარგინავა)</c:v>
                </c:pt>
                <c:pt idx="21">
                  <c:v>მთავარი აჭარაში (ლ.ზარგინავა)</c:v>
                </c:pt>
                <c:pt idx="22">
                  <c:v>მე ვარ ფერმერი</c:v>
                </c:pt>
                <c:pt idx="23">
                  <c:v>დილის ტალღა (გ.ჯიჯავაძე, მ.მჟავანაძე)</c:v>
                </c:pt>
                <c:pt idx="24">
                  <c:v>ერთი დღე სოფელში</c:v>
                </c:pt>
                <c:pt idx="25">
                  <c:v>საინფორმაციო გამოშვება</c:v>
                </c:pt>
              </c:strCache>
            </c:strRef>
          </c:cat>
          <c:val>
            <c:numRef>
              <c:f>Лист1!$B$2:$B$27</c:f>
              <c:numCache>
                <c:formatCode>###0.0%</c:formatCode>
                <c:ptCount val="26"/>
                <c:pt idx="0" formatCode="####.0%">
                  <c:v>5.0000000000000036E-3</c:v>
                </c:pt>
                <c:pt idx="1">
                  <c:v>1.8749999999999999E-2</c:v>
                </c:pt>
                <c:pt idx="2">
                  <c:v>2.6250000000000002E-2</c:v>
                </c:pt>
                <c:pt idx="3">
                  <c:v>3.3750000000000002E-2</c:v>
                </c:pt>
                <c:pt idx="4">
                  <c:v>3.875E-2</c:v>
                </c:pt>
                <c:pt idx="5">
                  <c:v>4.1249999999999967E-2</c:v>
                </c:pt>
                <c:pt idx="6">
                  <c:v>5.2500000000000012E-2</c:v>
                </c:pt>
                <c:pt idx="7">
                  <c:v>5.624999999999996E-2</c:v>
                </c:pt>
                <c:pt idx="8">
                  <c:v>6.5000000000000002E-2</c:v>
                </c:pt>
                <c:pt idx="9">
                  <c:v>8.6250000000000007E-2</c:v>
                </c:pt>
                <c:pt idx="10">
                  <c:v>0.10249999999999998</c:v>
                </c:pt>
                <c:pt idx="11">
                  <c:v>0.12125000000000002</c:v>
                </c:pt>
                <c:pt idx="12">
                  <c:v>0.125</c:v>
                </c:pt>
                <c:pt idx="13">
                  <c:v>0.13250000000000001</c:v>
                </c:pt>
                <c:pt idx="14">
                  <c:v>0.1475000000000001</c:v>
                </c:pt>
                <c:pt idx="15">
                  <c:v>0.16125</c:v>
                </c:pt>
                <c:pt idx="16">
                  <c:v>0.18250000000000011</c:v>
                </c:pt>
                <c:pt idx="17">
                  <c:v>0.19125</c:v>
                </c:pt>
                <c:pt idx="18">
                  <c:v>0.19625000000000001</c:v>
                </c:pt>
                <c:pt idx="19">
                  <c:v>0.20625000000000004</c:v>
                </c:pt>
                <c:pt idx="20">
                  <c:v>0.23375000000000001</c:v>
                </c:pt>
                <c:pt idx="21">
                  <c:v>0.25124999999999997</c:v>
                </c:pt>
                <c:pt idx="22">
                  <c:v>0.27125000000000005</c:v>
                </c:pt>
                <c:pt idx="23">
                  <c:v>0.45375000000000004</c:v>
                </c:pt>
                <c:pt idx="24">
                  <c:v>0.84000000000000041</c:v>
                </c:pt>
                <c:pt idx="25">
                  <c:v>0.89749999999999996</c:v>
                </c:pt>
              </c:numCache>
            </c:numRef>
          </c:val>
        </c:ser>
        <c:dLbls>
          <c:showLegendKey val="0"/>
          <c:showVal val="0"/>
          <c:showCatName val="0"/>
          <c:showSerName val="0"/>
          <c:showPercent val="0"/>
          <c:showBubbleSize val="0"/>
        </c:dLbls>
        <c:gapWidth val="150"/>
        <c:shape val="box"/>
        <c:axId val="144068608"/>
        <c:axId val="144070144"/>
        <c:axId val="0"/>
      </c:bar3DChart>
      <c:catAx>
        <c:axId val="144068608"/>
        <c:scaling>
          <c:orientation val="minMax"/>
        </c:scaling>
        <c:delete val="0"/>
        <c:axPos val="l"/>
        <c:majorTickMark val="out"/>
        <c:minorTickMark val="none"/>
        <c:tickLblPos val="nextTo"/>
        <c:crossAx val="144070144"/>
        <c:crosses val="autoZero"/>
        <c:auto val="1"/>
        <c:lblAlgn val="ctr"/>
        <c:lblOffset val="100"/>
        <c:noMultiLvlLbl val="0"/>
      </c:catAx>
      <c:valAx>
        <c:axId val="144070144"/>
        <c:scaling>
          <c:orientation val="minMax"/>
        </c:scaling>
        <c:delete val="1"/>
        <c:axPos val="b"/>
        <c:majorGridlines/>
        <c:numFmt formatCode="####.0%" sourceLinked="1"/>
        <c:majorTickMark val="out"/>
        <c:minorTickMark val="none"/>
        <c:tickLblPos val="none"/>
        <c:crossAx val="144068608"/>
        <c:crosses val="autoZero"/>
        <c:crossBetween val="between"/>
      </c:valAx>
    </c:plotArea>
    <c:plotVisOnly val="1"/>
    <c:dispBlanksAs val="gap"/>
    <c:showDLblsOverMax val="0"/>
  </c:chart>
  <c:txPr>
    <a:bodyPr/>
    <a:lstStyle/>
    <a:p>
      <a:pPr>
        <a:defRPr sz="1000"/>
      </a:pPr>
      <a:endParaRPr lang="ru-RU"/>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1"/>
    </c:view3D>
    <c:floor>
      <c:thickness val="0"/>
    </c:floor>
    <c:sideWall>
      <c:thickness val="0"/>
    </c:sideWall>
    <c:backWall>
      <c:thickness val="0"/>
    </c:backWall>
    <c:plotArea>
      <c:layout/>
      <c:bar3DChart>
        <c:barDir val="bar"/>
        <c:grouping val="stacked"/>
        <c:varyColors val="0"/>
        <c:ser>
          <c:idx val="0"/>
          <c:order val="0"/>
          <c:tx>
            <c:strRef>
              <c:f>Лист1!$B$1</c:f>
              <c:strCache>
                <c:ptCount val="1"/>
                <c:pt idx="0">
                  <c:v>Ряд 1</c:v>
                </c:pt>
              </c:strCache>
            </c:strRef>
          </c:tx>
          <c:invertIfNegative val="0"/>
          <c:dLbls>
            <c:txPr>
              <a:bodyPr/>
              <a:lstStyle/>
              <a:p>
                <a:pPr>
                  <a:defRPr sz="1200" b="1"/>
                </a:pPr>
                <a:endParaRPr lang="ru-RU"/>
              </a:p>
            </c:txPr>
            <c:showLegendKey val="0"/>
            <c:showVal val="1"/>
            <c:showCatName val="0"/>
            <c:showSerName val="0"/>
            <c:showPercent val="0"/>
            <c:showBubbleSize val="0"/>
            <c:showLeaderLines val="0"/>
          </c:dLbls>
          <c:cat>
            <c:strRef>
              <c:f>Лист1!$A$2:$A$28</c:f>
              <c:strCache>
                <c:ptCount val="27"/>
                <c:pt idx="0">
                  <c:v>არც ერთი</c:v>
                </c:pt>
                <c:pt idx="1">
                  <c:v>არტეოგრამა</c:v>
                </c:pt>
                <c:pt idx="2">
                  <c:v>თეთრი კვადრატი</c:v>
                </c:pt>
                <c:pt idx="3">
                  <c:v>ინფო ტური</c:v>
                </c:pt>
                <c:pt idx="4">
                  <c:v>პროექცია</c:v>
                </c:pt>
                <c:pt idx="5">
                  <c:v>პარადიგმა</c:v>
                </c:pt>
                <c:pt idx="6">
                  <c:v>ეკონომისტი</c:v>
                </c:pt>
                <c:pt idx="7">
                  <c:v>ადვოკატის რჩევები</c:v>
                </c:pt>
                <c:pt idx="8">
                  <c:v>პირისპირ</c:v>
                </c:pt>
                <c:pt idx="9">
                  <c:v>ფაქტორი</c:v>
                </c:pt>
                <c:pt idx="10">
                  <c:v>ეკომიგრანტები</c:v>
                </c:pt>
                <c:pt idx="11">
                  <c:v>კინო ქალაქი</c:v>
                </c:pt>
                <c:pt idx="12">
                  <c:v>სპეციალური რეპორტაჟი</c:v>
                </c:pt>
                <c:pt idx="13">
                  <c:v>აგრობიზნესი</c:v>
                </c:pt>
                <c:pt idx="14">
                  <c:v>იმპულსი</c:v>
                </c:pt>
                <c:pt idx="15">
                  <c:v>ეთნოფორი</c:v>
                </c:pt>
                <c:pt idx="16">
                  <c:v>ბიბლიოთეკა</c:v>
                </c:pt>
                <c:pt idx="17">
                  <c:v>ბუნების კანონი</c:v>
                </c:pt>
                <c:pt idx="18">
                  <c:v>სცენა</c:v>
                </c:pt>
                <c:pt idx="19">
                  <c:v>აგრორჩევები</c:v>
                </c:pt>
                <c:pt idx="20">
                  <c:v>სპორტი</c:v>
                </c:pt>
                <c:pt idx="21">
                  <c:v>სახლი ბათუმში</c:v>
                </c:pt>
                <c:pt idx="22">
                  <c:v>აჭარის ტელევიზიის მიერ წარმოებული დოკუმენტ</c:v>
                </c:pt>
                <c:pt idx="23">
                  <c:v>მე ვარ ფერმერი</c:v>
                </c:pt>
                <c:pt idx="24">
                  <c:v>დილა</c:v>
                </c:pt>
                <c:pt idx="25">
                  <c:v>ერთი დღე სოფელში</c:v>
                </c:pt>
                <c:pt idx="26">
                  <c:v>საინფორმაციო გამოშვება</c:v>
                </c:pt>
              </c:strCache>
            </c:strRef>
          </c:cat>
          <c:val>
            <c:numRef>
              <c:f>Лист1!$B$2:$B$28</c:f>
              <c:numCache>
                <c:formatCode>###0.0%</c:formatCode>
                <c:ptCount val="27"/>
                <c:pt idx="0">
                  <c:v>6.9921343767026106E-2</c:v>
                </c:pt>
                <c:pt idx="1">
                  <c:v>1.0350176528415401E-2</c:v>
                </c:pt>
                <c:pt idx="2">
                  <c:v>1.1666987420568101E-2</c:v>
                </c:pt>
                <c:pt idx="3">
                  <c:v>1.885448618494839E-2</c:v>
                </c:pt>
                <c:pt idx="4">
                  <c:v>1.9466465158812684E-2</c:v>
                </c:pt>
                <c:pt idx="5">
                  <c:v>2.0131195233118512E-2</c:v>
                </c:pt>
                <c:pt idx="6">
                  <c:v>2.463117134233575E-2</c:v>
                </c:pt>
                <c:pt idx="7">
                  <c:v>2.5551740575199412E-2</c:v>
                </c:pt>
                <c:pt idx="8">
                  <c:v>2.9101318244911651E-2</c:v>
                </c:pt>
                <c:pt idx="9">
                  <c:v>3.06604166062346E-2</c:v>
                </c:pt>
                <c:pt idx="10">
                  <c:v>3.7155539160680102E-2</c:v>
                </c:pt>
                <c:pt idx="11">
                  <c:v>3.8513249511416811E-2</c:v>
                </c:pt>
                <c:pt idx="12">
                  <c:v>4.1803316759018432E-2</c:v>
                </c:pt>
                <c:pt idx="13">
                  <c:v>4.4187737969774904E-2</c:v>
                </c:pt>
                <c:pt idx="14">
                  <c:v>4.6390958948843951E-2</c:v>
                </c:pt>
                <c:pt idx="15">
                  <c:v>4.6592172402129726E-2</c:v>
                </c:pt>
                <c:pt idx="16">
                  <c:v>5.4119914026574033E-2</c:v>
                </c:pt>
                <c:pt idx="17">
                  <c:v>6.2125668080079216E-2</c:v>
                </c:pt>
                <c:pt idx="18">
                  <c:v>6.4068506520858881E-2</c:v>
                </c:pt>
                <c:pt idx="19">
                  <c:v>6.413595427642782E-2</c:v>
                </c:pt>
                <c:pt idx="20">
                  <c:v>6.8281000259941813E-2</c:v>
                </c:pt>
                <c:pt idx="21">
                  <c:v>8.2355730176817743E-2</c:v>
                </c:pt>
                <c:pt idx="22">
                  <c:v>8.243918641968391E-2</c:v>
                </c:pt>
                <c:pt idx="23">
                  <c:v>0.11935199407289288</c:v>
                </c:pt>
                <c:pt idx="24">
                  <c:v>0.37685893460949577</c:v>
                </c:pt>
                <c:pt idx="25">
                  <c:v>0.47527719989932948</c:v>
                </c:pt>
                <c:pt idx="26">
                  <c:v>0.78014516878102758</c:v>
                </c:pt>
              </c:numCache>
            </c:numRef>
          </c:val>
        </c:ser>
        <c:dLbls>
          <c:showLegendKey val="0"/>
          <c:showVal val="1"/>
          <c:showCatName val="0"/>
          <c:showSerName val="0"/>
          <c:showPercent val="0"/>
          <c:showBubbleSize val="0"/>
        </c:dLbls>
        <c:gapWidth val="95"/>
        <c:gapDepth val="95"/>
        <c:shape val="box"/>
        <c:axId val="144107008"/>
        <c:axId val="144122240"/>
        <c:axId val="0"/>
      </c:bar3DChart>
      <c:catAx>
        <c:axId val="144107008"/>
        <c:scaling>
          <c:orientation val="minMax"/>
        </c:scaling>
        <c:delete val="0"/>
        <c:axPos val="l"/>
        <c:majorTickMark val="none"/>
        <c:minorTickMark val="none"/>
        <c:tickLblPos val="nextTo"/>
        <c:txPr>
          <a:bodyPr/>
          <a:lstStyle/>
          <a:p>
            <a:pPr>
              <a:defRPr sz="800"/>
            </a:pPr>
            <a:endParaRPr lang="ru-RU"/>
          </a:p>
        </c:txPr>
        <c:crossAx val="144122240"/>
        <c:crosses val="autoZero"/>
        <c:auto val="1"/>
        <c:lblAlgn val="ctr"/>
        <c:lblOffset val="100"/>
        <c:noMultiLvlLbl val="0"/>
      </c:catAx>
      <c:valAx>
        <c:axId val="144122240"/>
        <c:scaling>
          <c:orientation val="minMax"/>
        </c:scaling>
        <c:delete val="1"/>
        <c:axPos val="b"/>
        <c:numFmt formatCode="###0.0%" sourceLinked="1"/>
        <c:majorTickMark val="out"/>
        <c:minorTickMark val="none"/>
        <c:tickLblPos val="none"/>
        <c:crossAx val="144107008"/>
        <c:crosses val="autoZero"/>
        <c:crossBetween val="between"/>
      </c:valAx>
    </c:plotArea>
    <c:plotVisOnly val="1"/>
    <c:dispBlanksAs val="gap"/>
    <c:showDLblsOverMax val="0"/>
  </c:chart>
  <c:txPr>
    <a:bodyPr/>
    <a:lstStyle/>
    <a:p>
      <a:pPr>
        <a:defRPr sz="1000"/>
      </a:pPr>
      <a:endParaRPr lang="ru-RU"/>
    </a:p>
  </c:txPr>
  <c:externalData r:id="rId1">
    <c:autoUpdate val="0"/>
  </c:externalData>
  <c:userShapes r:id="rId2"/>
</c:chartSpace>
</file>

<file path=ppt/charts/chart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1"/>
    </c:view3D>
    <c:floor>
      <c:thickness val="0"/>
    </c:floor>
    <c:sideWall>
      <c:thickness val="0"/>
    </c:sideWall>
    <c:backWall>
      <c:thickness val="0"/>
    </c:backWall>
    <c:plotArea>
      <c:layout/>
      <c:bar3DChart>
        <c:barDir val="bar"/>
        <c:grouping val="stacked"/>
        <c:varyColors val="0"/>
        <c:ser>
          <c:idx val="0"/>
          <c:order val="0"/>
          <c:tx>
            <c:strRef>
              <c:f>'Лист1'!$B$1</c:f>
              <c:strCache>
                <c:ptCount val="1"/>
                <c:pt idx="0">
                  <c:v>Ряд 1</c:v>
                </c:pt>
              </c:strCache>
            </c:strRef>
          </c:tx>
          <c:invertIfNegative val="0"/>
          <c:dLbls>
            <c:txPr>
              <a:bodyPr/>
              <a:lstStyle/>
              <a:p>
                <a:pPr>
                  <a:defRPr sz="1200" b="1"/>
                </a:pPr>
                <a:endParaRPr lang="ru-RU"/>
              </a:p>
            </c:txPr>
            <c:showLegendKey val="0"/>
            <c:showVal val="1"/>
            <c:showCatName val="0"/>
            <c:showSerName val="0"/>
            <c:showPercent val="0"/>
            <c:showBubbleSize val="0"/>
            <c:showLeaderLines val="0"/>
          </c:dLbls>
          <c:cat>
            <c:strRef>
              <c:f>'Лист1'!$A$2:$A$20</c:f>
              <c:strCache>
                <c:ptCount val="19"/>
                <c:pt idx="0">
                  <c:v>თეთრიკვადრატი</c:v>
                </c:pt>
                <c:pt idx="1">
                  <c:v>"არტექსპერტი"</c:v>
                </c:pt>
                <c:pt idx="2">
                  <c:v>ტელესპექტაკლი</c:v>
                </c:pt>
                <c:pt idx="3">
                  <c:v>ოქროსფონდი</c:v>
                </c:pt>
                <c:pt idx="4">
                  <c:v>რჩეულიფრაგმენტები</c:v>
                </c:pt>
                <c:pt idx="5">
                  <c:v>პროექცია</c:v>
                </c:pt>
                <c:pt idx="6">
                  <c:v>ფაქტორი</c:v>
                </c:pt>
                <c:pt idx="7">
                  <c:v>საღამოსტოქ-შოუ  "#ჰეშტეგი"</c:v>
                </c:pt>
                <c:pt idx="8">
                  <c:v>სცენა</c:v>
                </c:pt>
                <c:pt idx="9">
                  <c:v>იმპულსი</c:v>
                </c:pt>
                <c:pt idx="10">
                  <c:v>უცხოსუნელი</c:v>
                </c:pt>
                <c:pt idx="11">
                  <c:v>სპორტი</c:v>
                </c:pt>
                <c:pt idx="12">
                  <c:v>ბუნებისკანონი</c:v>
                </c:pt>
                <c:pt idx="13">
                  <c:v>საავტოროდოკ.ფილმი</c:v>
                </c:pt>
                <c:pt idx="14">
                  <c:v>ეთნოფორი</c:v>
                </c:pt>
                <c:pt idx="15">
                  <c:v>მევარფერმერი</c:v>
                </c:pt>
                <c:pt idx="16">
                  <c:v>დილისტალღა</c:v>
                </c:pt>
                <c:pt idx="17">
                  <c:v>საინფორმაციოგამოშვება</c:v>
                </c:pt>
                <c:pt idx="18">
                  <c:v>ერთიდღესოფელში</c:v>
                </c:pt>
              </c:strCache>
            </c:strRef>
          </c:cat>
          <c:val>
            <c:numRef>
              <c:f>'Лист1'!$B$2:$B$20</c:f>
              <c:numCache>
                <c:formatCode>###0.0%</c:formatCode>
                <c:ptCount val="19"/>
                <c:pt idx="0">
                  <c:v>7.7876106194690264E-2</c:v>
                </c:pt>
                <c:pt idx="1">
                  <c:v>8.6725663716814352E-2</c:v>
                </c:pt>
                <c:pt idx="2">
                  <c:v>0.13451327433628321</c:v>
                </c:pt>
                <c:pt idx="3">
                  <c:v>0.13451327433628321</c:v>
                </c:pt>
                <c:pt idx="4">
                  <c:v>0.14513274336283191</c:v>
                </c:pt>
                <c:pt idx="5">
                  <c:v>0.18053097345132774</c:v>
                </c:pt>
                <c:pt idx="6">
                  <c:v>0.19646017699115045</c:v>
                </c:pt>
                <c:pt idx="7">
                  <c:v>0.19823008849557541</c:v>
                </c:pt>
                <c:pt idx="8">
                  <c:v>0.20530973451327444</c:v>
                </c:pt>
                <c:pt idx="9">
                  <c:v>0.22300884955752243</c:v>
                </c:pt>
                <c:pt idx="10">
                  <c:v>0.22654867256637196</c:v>
                </c:pt>
                <c:pt idx="11">
                  <c:v>0.23893805309734556</c:v>
                </c:pt>
                <c:pt idx="12">
                  <c:v>0.24424778761061949</c:v>
                </c:pt>
                <c:pt idx="13">
                  <c:v>0.25309734513274335</c:v>
                </c:pt>
                <c:pt idx="14">
                  <c:v>0.28318584070796482</c:v>
                </c:pt>
                <c:pt idx="15">
                  <c:v>0.36991150442477888</c:v>
                </c:pt>
                <c:pt idx="16">
                  <c:v>0.60000000000000064</c:v>
                </c:pt>
                <c:pt idx="17">
                  <c:v>0.82123893805309822</c:v>
                </c:pt>
                <c:pt idx="18">
                  <c:v>0.84424778761061969</c:v>
                </c:pt>
              </c:numCache>
            </c:numRef>
          </c:val>
        </c:ser>
        <c:dLbls>
          <c:showLegendKey val="0"/>
          <c:showVal val="1"/>
          <c:showCatName val="0"/>
          <c:showSerName val="0"/>
          <c:showPercent val="0"/>
          <c:showBubbleSize val="0"/>
        </c:dLbls>
        <c:gapWidth val="95"/>
        <c:gapDepth val="95"/>
        <c:shape val="box"/>
        <c:axId val="144129024"/>
        <c:axId val="144185216"/>
        <c:axId val="0"/>
      </c:bar3DChart>
      <c:catAx>
        <c:axId val="144129024"/>
        <c:scaling>
          <c:orientation val="minMax"/>
        </c:scaling>
        <c:delete val="0"/>
        <c:axPos val="l"/>
        <c:majorTickMark val="none"/>
        <c:minorTickMark val="none"/>
        <c:tickLblPos val="nextTo"/>
        <c:txPr>
          <a:bodyPr/>
          <a:lstStyle/>
          <a:p>
            <a:pPr>
              <a:defRPr sz="800"/>
            </a:pPr>
            <a:endParaRPr lang="ru-RU"/>
          </a:p>
        </c:txPr>
        <c:crossAx val="144185216"/>
        <c:crosses val="autoZero"/>
        <c:auto val="1"/>
        <c:lblAlgn val="ctr"/>
        <c:lblOffset val="100"/>
        <c:noMultiLvlLbl val="0"/>
      </c:catAx>
      <c:valAx>
        <c:axId val="144185216"/>
        <c:scaling>
          <c:orientation val="minMax"/>
        </c:scaling>
        <c:delete val="1"/>
        <c:axPos val="b"/>
        <c:numFmt formatCode="###0.0%" sourceLinked="1"/>
        <c:majorTickMark val="out"/>
        <c:minorTickMark val="none"/>
        <c:tickLblPos val="none"/>
        <c:crossAx val="144129024"/>
        <c:crosses val="autoZero"/>
        <c:crossBetween val="between"/>
      </c:valAx>
    </c:plotArea>
    <c:plotVisOnly val="1"/>
    <c:dispBlanksAs val="gap"/>
    <c:showDLblsOverMax val="0"/>
  </c:chart>
  <c:txPr>
    <a:bodyPr/>
    <a:lstStyle/>
    <a:p>
      <a:pPr>
        <a:defRPr sz="1000"/>
      </a:pPr>
      <a:endParaRPr lang="ru-RU"/>
    </a:p>
  </c:txPr>
  <c:externalData r:id="rId1">
    <c:autoUpdate val="0"/>
  </c:externalData>
  <c:userShapes r:id="rId2"/>
</c:chartSpace>
</file>

<file path=ppt/diagrams/_rels/data1.xml.rels><?xml version="1.0" encoding="UTF-8" standalone="yes"?>
<Relationships xmlns="http://schemas.openxmlformats.org/package/2006/relationships"><Relationship Id="rId1" Type="http://schemas.openxmlformats.org/officeDocument/2006/relationships/image" Target="../media/image5.jpeg"/></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32AB297-2DB8-4574-A4FE-707EC5550615}" type="doc">
      <dgm:prSet loTypeId="urn:microsoft.com/office/officeart/2005/8/layout/vList3#5" loCatId="picture" qsTypeId="urn:microsoft.com/office/officeart/2005/8/quickstyle/simple1" qsCatId="simple" csTypeId="urn:microsoft.com/office/officeart/2005/8/colors/accent1_4" csCatId="accent1" phldr="1"/>
      <dgm:spPr/>
    </dgm:pt>
    <dgm:pt modelId="{B591F6C6-9E9E-4039-8D98-E0CE5DEAFCF9}">
      <dgm:prSet phldrT="[Text]" custT="1"/>
      <dgm:spPr/>
      <dgm:t>
        <a:bodyPr/>
        <a:lstStyle/>
        <a:p>
          <a:r>
            <a:rPr lang="af-ZA" sz="1600" b="1" dirty="0" smtClean="0"/>
            <a:t>K5. </a:t>
          </a:r>
          <a:r>
            <a:rPr lang="ka-GE" sz="1600" b="1" dirty="0" smtClean="0"/>
            <a:t>გთხოვთ მითხრათ, დღეში საშუალოდ რამდენ საათს სარგებლობთ ინტერნეტით? </a:t>
          </a:r>
          <a:endParaRPr lang="en-US" sz="1600" b="1" dirty="0"/>
        </a:p>
      </dgm:t>
    </dgm:pt>
    <dgm:pt modelId="{70D88CA0-553B-4C12-95B9-A3D8B3134D20}" type="parTrans" cxnId="{DC91232F-B84C-4819-B89E-76DB5085EA9F}">
      <dgm:prSet/>
      <dgm:spPr/>
      <dgm:t>
        <a:bodyPr/>
        <a:lstStyle/>
        <a:p>
          <a:endParaRPr lang="en-US" b="1"/>
        </a:p>
      </dgm:t>
    </dgm:pt>
    <dgm:pt modelId="{2F558A42-66EC-404A-9F1A-3135E40DA19F}" type="sibTrans" cxnId="{DC91232F-B84C-4819-B89E-76DB5085EA9F}">
      <dgm:prSet/>
      <dgm:spPr/>
      <dgm:t>
        <a:bodyPr/>
        <a:lstStyle/>
        <a:p>
          <a:endParaRPr lang="en-US" b="1"/>
        </a:p>
      </dgm:t>
    </dgm:pt>
    <dgm:pt modelId="{ED6851A8-B51D-48B6-826E-3AC84C6B5D68}" type="pres">
      <dgm:prSet presAssocID="{332AB297-2DB8-4574-A4FE-707EC5550615}" presName="linearFlow" presStyleCnt="0">
        <dgm:presLayoutVars>
          <dgm:dir/>
          <dgm:resizeHandles val="exact"/>
        </dgm:presLayoutVars>
      </dgm:prSet>
      <dgm:spPr/>
    </dgm:pt>
    <dgm:pt modelId="{8664449D-5371-438F-B564-77E90E4C1215}" type="pres">
      <dgm:prSet presAssocID="{B591F6C6-9E9E-4039-8D98-E0CE5DEAFCF9}" presName="composite" presStyleCnt="0"/>
      <dgm:spPr/>
    </dgm:pt>
    <dgm:pt modelId="{AB31AB6D-EDF0-4804-B5EC-F420481C2CAC}" type="pres">
      <dgm:prSet presAssocID="{B591F6C6-9E9E-4039-8D98-E0CE5DEAFCF9}" presName="imgShp" presStyleLbl="fgImgPlace1" presStyleIdx="0" presStyleCnt="1"/>
      <dgm:spPr>
        <a:blipFill>
          <a:blip xmlns:r="http://schemas.openxmlformats.org/officeDocument/2006/relationships" r:embed="rId1"/>
          <a:srcRect/>
          <a:stretch>
            <a:fillRect l="-25000" r="-25000"/>
          </a:stretch>
        </a:blipFill>
      </dgm:spPr>
    </dgm:pt>
    <dgm:pt modelId="{7E65B09F-CA56-44C4-B250-37E08C7E5C4C}" type="pres">
      <dgm:prSet presAssocID="{B591F6C6-9E9E-4039-8D98-E0CE5DEAFCF9}" presName="txShp" presStyleLbl="node1" presStyleIdx="0" presStyleCnt="1" custLinFactY="34694" custLinFactNeighborX="-1935" custLinFactNeighborY="100000">
        <dgm:presLayoutVars>
          <dgm:bulletEnabled val="1"/>
        </dgm:presLayoutVars>
      </dgm:prSet>
      <dgm:spPr/>
      <dgm:t>
        <a:bodyPr/>
        <a:lstStyle/>
        <a:p>
          <a:endParaRPr lang="en-US"/>
        </a:p>
      </dgm:t>
    </dgm:pt>
  </dgm:ptLst>
  <dgm:cxnLst>
    <dgm:cxn modelId="{DC91232F-B84C-4819-B89E-76DB5085EA9F}" srcId="{332AB297-2DB8-4574-A4FE-707EC5550615}" destId="{B591F6C6-9E9E-4039-8D98-E0CE5DEAFCF9}" srcOrd="0" destOrd="0" parTransId="{70D88CA0-553B-4C12-95B9-A3D8B3134D20}" sibTransId="{2F558A42-66EC-404A-9F1A-3135E40DA19F}"/>
    <dgm:cxn modelId="{F68BDEE8-E9EA-4221-BFB7-23FB9587CF29}" type="presOf" srcId="{B591F6C6-9E9E-4039-8D98-E0CE5DEAFCF9}" destId="{7E65B09F-CA56-44C4-B250-37E08C7E5C4C}" srcOrd="0" destOrd="0" presId="urn:microsoft.com/office/officeart/2005/8/layout/vList3#5"/>
    <dgm:cxn modelId="{71536FE4-763B-419B-B188-9801FAF6ED1C}" type="presOf" srcId="{332AB297-2DB8-4574-A4FE-707EC5550615}" destId="{ED6851A8-B51D-48B6-826E-3AC84C6B5D68}" srcOrd="0" destOrd="0" presId="urn:microsoft.com/office/officeart/2005/8/layout/vList3#5"/>
    <dgm:cxn modelId="{B7ED3C04-9238-4E5A-8796-108D519CF67B}" type="presParOf" srcId="{ED6851A8-B51D-48B6-826E-3AC84C6B5D68}" destId="{8664449D-5371-438F-B564-77E90E4C1215}" srcOrd="0" destOrd="0" presId="urn:microsoft.com/office/officeart/2005/8/layout/vList3#5"/>
    <dgm:cxn modelId="{9D498B4C-A980-4406-BFD0-DC7901365402}" type="presParOf" srcId="{8664449D-5371-438F-B564-77E90E4C1215}" destId="{AB31AB6D-EDF0-4804-B5EC-F420481C2CAC}" srcOrd="0" destOrd="0" presId="urn:microsoft.com/office/officeart/2005/8/layout/vList3#5"/>
    <dgm:cxn modelId="{63417F1E-D7C3-4B1F-A803-AA0E8187411E}" type="presParOf" srcId="{8664449D-5371-438F-B564-77E90E4C1215}" destId="{7E65B09F-CA56-44C4-B250-37E08C7E5C4C}" srcOrd="1" destOrd="0" presId="urn:microsoft.com/office/officeart/2005/8/layout/vList3#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3#5">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0.72618</cdr:x>
      <cdr:y>0.47018</cdr:y>
    </cdr:from>
    <cdr:to>
      <cdr:x>0.84699</cdr:x>
      <cdr:y>0.56651</cdr:y>
    </cdr:to>
    <cdr:sp macro="" textlink="">
      <cdr:nvSpPr>
        <cdr:cNvPr id="2" name="TextBox 1"/>
        <cdr:cNvSpPr txBox="1"/>
      </cdr:nvSpPr>
      <cdr:spPr>
        <a:xfrm xmlns:a="http://schemas.openxmlformats.org/drawingml/2006/main">
          <a:off x="6441636" y="2789466"/>
          <a:ext cx="1071570" cy="57150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0.5981</cdr:x>
      <cdr:y>0.42202</cdr:y>
    </cdr:from>
    <cdr:to>
      <cdr:x>0.97151</cdr:x>
      <cdr:y>0.65311</cdr:y>
    </cdr:to>
    <cdr:sp macro="" textlink="">
      <cdr:nvSpPr>
        <cdr:cNvPr id="3" name="TextBox 2"/>
        <cdr:cNvSpPr txBox="1"/>
      </cdr:nvSpPr>
      <cdr:spPr>
        <a:xfrm xmlns:a="http://schemas.openxmlformats.org/drawingml/2006/main">
          <a:off x="5305468" y="2503714"/>
          <a:ext cx="3312368" cy="1370974"/>
        </a:xfrm>
        <a:prstGeom xmlns:a="http://schemas.openxmlformats.org/drawingml/2006/main" prst="rect">
          <a:avLst/>
        </a:prstGeom>
      </cdr:spPr>
      <cdr:style>
        <a:lnRef xmlns:a="http://schemas.openxmlformats.org/drawingml/2006/main" idx="1">
          <a:schemeClr val="accent1"/>
        </a:lnRef>
        <a:fillRef xmlns:a="http://schemas.openxmlformats.org/drawingml/2006/main" idx="2">
          <a:schemeClr val="accent1"/>
        </a:fillRef>
        <a:effectRef xmlns:a="http://schemas.openxmlformats.org/drawingml/2006/main" idx="1">
          <a:schemeClr val="accent1"/>
        </a:effectRef>
        <a:fontRef xmlns:a="http://schemas.openxmlformats.org/drawingml/2006/main" idx="minor">
          <a:schemeClr val="dk1"/>
        </a:fontRef>
      </cdr:style>
      <cdr:txBody>
        <a:bodyPr xmlns:a="http://schemas.openxmlformats.org/drawingml/2006/main" vertOverflow="clip" wrap="none" rtlCol="0"/>
        <a:lstStyle xmlns:a="http://schemas.openxmlformats.org/drawingml/2006/main"/>
        <a:p xmlns:a="http://schemas.openxmlformats.org/drawingml/2006/main">
          <a:pPr algn="ctr"/>
          <a:endParaRPr lang="af-ZA" sz="1400" b="1" dirty="0" smtClean="0">
            <a:solidFill>
              <a:srgbClr val="FF0000"/>
            </a:solidFill>
          </a:endParaRPr>
        </a:p>
        <a:p xmlns:a="http://schemas.openxmlformats.org/drawingml/2006/main">
          <a:pPr algn="ctr"/>
          <a:r>
            <a:rPr lang="af-ZA" sz="1400" b="1" dirty="0" smtClean="0">
              <a:solidFill>
                <a:srgbClr val="FF0000"/>
              </a:solidFill>
            </a:rPr>
            <a:t>კითხვას პასუხობენ ის რესპონდენტები,</a:t>
          </a:r>
        </a:p>
        <a:p xmlns:a="http://schemas.openxmlformats.org/drawingml/2006/main">
          <a:pPr algn="ctr"/>
          <a:r>
            <a:rPr lang="af-ZA" sz="1400" b="1" dirty="0" smtClean="0">
              <a:solidFill>
                <a:srgbClr val="FF0000"/>
              </a:solidFill>
            </a:rPr>
            <a:t> რომლებიც </a:t>
          </a:r>
          <a:r>
            <a:rPr lang="ka-GE" sz="1400" b="1" dirty="0" smtClean="0">
              <a:solidFill>
                <a:srgbClr val="FF0000"/>
              </a:solidFill>
            </a:rPr>
            <a:t>თვეში რამდენჯერმე, </a:t>
          </a:r>
        </a:p>
        <a:p xmlns:a="http://schemas.openxmlformats.org/drawingml/2006/main">
          <a:pPr algn="ctr"/>
          <a:r>
            <a:rPr lang="ka-GE" sz="1400" b="1" dirty="0" smtClean="0">
              <a:solidFill>
                <a:srgbClr val="FF0000"/>
              </a:solidFill>
            </a:rPr>
            <a:t>ან უფრო იშვიათად</a:t>
          </a:r>
          <a:r>
            <a:rPr lang="af-ZA" sz="1400" b="1" dirty="0" smtClean="0">
              <a:solidFill>
                <a:srgbClr val="FF0000"/>
              </a:solidFill>
            </a:rPr>
            <a:t> უყურებენ </a:t>
          </a:r>
        </a:p>
        <a:p xmlns:a="http://schemas.openxmlformats.org/drawingml/2006/main">
          <a:pPr algn="ctr"/>
          <a:r>
            <a:rPr lang="af-ZA" sz="1400" b="1" dirty="0" smtClean="0">
              <a:solidFill>
                <a:srgbClr val="FF0000"/>
              </a:solidFill>
            </a:rPr>
            <a:t>აჭარის ტელევიზიას </a:t>
          </a:r>
          <a:r>
            <a:rPr lang="ka-GE" sz="1400" b="1" dirty="0" smtClean="0">
              <a:solidFill>
                <a:srgbClr val="FF0000"/>
              </a:solidFill>
            </a:rPr>
            <a:t>23</a:t>
          </a:r>
          <a:r>
            <a:rPr lang="af-ZA" sz="1400" b="1" dirty="0" smtClean="0">
              <a:solidFill>
                <a:srgbClr val="FF0000"/>
              </a:solidFill>
            </a:rPr>
            <a:t>,</a:t>
          </a:r>
          <a:r>
            <a:rPr lang="ka-GE" sz="1400" b="1" dirty="0" smtClean="0">
              <a:solidFill>
                <a:srgbClr val="FF0000"/>
              </a:solidFill>
            </a:rPr>
            <a:t>5</a:t>
          </a:r>
          <a:r>
            <a:rPr lang="af-ZA" sz="1400" b="1" dirty="0" smtClean="0">
              <a:solidFill>
                <a:srgbClr val="FF0000"/>
              </a:solidFill>
            </a:rPr>
            <a:t>%</a:t>
          </a:r>
          <a:endParaRPr lang="ru-RU" sz="1400" b="1" dirty="0">
            <a:solidFill>
              <a:srgbClr val="FF0000"/>
            </a:solidFill>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0.35622</cdr:x>
      <cdr:y>0</cdr:y>
    </cdr:from>
    <cdr:to>
      <cdr:x>0.63965</cdr:x>
      <cdr:y>0.04938</cdr:y>
    </cdr:to>
    <cdr:sp macro="" textlink="">
      <cdr:nvSpPr>
        <cdr:cNvPr id="2" name="TextBox 1"/>
        <cdr:cNvSpPr txBox="1"/>
      </cdr:nvSpPr>
      <cdr:spPr>
        <a:xfrm xmlns:a="http://schemas.openxmlformats.org/drawingml/2006/main">
          <a:off x="1115616" y="0"/>
          <a:ext cx="887659" cy="285736"/>
        </a:xfrm>
        <a:prstGeom xmlns:a="http://schemas.openxmlformats.org/drawingml/2006/main" prst="rect">
          <a:avLst/>
        </a:prstGeom>
      </cdr:spPr>
      <cdr:style>
        <a:lnRef xmlns:a="http://schemas.openxmlformats.org/drawingml/2006/main" idx="1">
          <a:schemeClr val="accent2"/>
        </a:lnRef>
        <a:fillRef xmlns:a="http://schemas.openxmlformats.org/drawingml/2006/main" idx="2">
          <a:schemeClr val="accent2"/>
        </a:fillRef>
        <a:effectRef xmlns:a="http://schemas.openxmlformats.org/drawingml/2006/main" idx="1">
          <a:schemeClr val="accent2"/>
        </a:effectRef>
        <a:fontRef xmlns:a="http://schemas.openxmlformats.org/drawingml/2006/main" idx="minor">
          <a:schemeClr val="dk1"/>
        </a:fontRef>
      </cdr:style>
      <cdr:txBody>
        <a:bodyPr xmlns:a="http://schemas.openxmlformats.org/drawingml/2006/main" vertOverflow="clip" wrap="none" rtlCol="0"/>
        <a:lstStyle xmlns:a="http://schemas.openxmlformats.org/drawingml/2006/main"/>
        <a:p xmlns:a="http://schemas.openxmlformats.org/drawingml/2006/main">
          <a:r>
            <a:rPr lang="af-ZA" sz="1100" b="1" dirty="0" smtClean="0"/>
            <a:t>2016 წელი</a:t>
          </a:r>
          <a:endParaRPr lang="ru-RU" sz="1100" b="1" dirty="0"/>
        </a:p>
      </cdr:txBody>
    </cdr:sp>
  </cdr:relSizeAnchor>
</c:userShapes>
</file>

<file path=ppt/drawings/drawing3.xml><?xml version="1.0" encoding="utf-8"?>
<c:userShapes xmlns:c="http://schemas.openxmlformats.org/drawingml/2006/chart">
  <cdr:relSizeAnchor xmlns:cdr="http://schemas.openxmlformats.org/drawingml/2006/chartDrawing">
    <cdr:from>
      <cdr:x>0.39986</cdr:x>
      <cdr:y>0.0126</cdr:y>
    </cdr:from>
    <cdr:to>
      <cdr:x>0.71086</cdr:x>
      <cdr:y>0.0626</cdr:y>
    </cdr:to>
    <cdr:sp macro="" textlink="">
      <cdr:nvSpPr>
        <cdr:cNvPr id="2" name="TextBox 1"/>
        <cdr:cNvSpPr txBox="1"/>
      </cdr:nvSpPr>
      <cdr:spPr>
        <a:xfrm xmlns:a="http://schemas.openxmlformats.org/drawingml/2006/main">
          <a:off x="1296144" y="72008"/>
          <a:ext cx="1008112" cy="285752"/>
        </a:xfrm>
        <a:prstGeom xmlns:a="http://schemas.openxmlformats.org/drawingml/2006/main" prst="rect">
          <a:avLst/>
        </a:prstGeom>
      </cdr:spPr>
      <cdr:style>
        <a:lnRef xmlns:a="http://schemas.openxmlformats.org/drawingml/2006/main" idx="1">
          <a:schemeClr val="accent2"/>
        </a:lnRef>
        <a:fillRef xmlns:a="http://schemas.openxmlformats.org/drawingml/2006/main" idx="2">
          <a:schemeClr val="accent2"/>
        </a:fillRef>
        <a:effectRef xmlns:a="http://schemas.openxmlformats.org/drawingml/2006/main" idx="1">
          <a:schemeClr val="accent2"/>
        </a:effectRef>
        <a:fontRef xmlns:a="http://schemas.openxmlformats.org/drawingml/2006/main" idx="minor">
          <a:schemeClr val="dk1"/>
        </a:fontRef>
      </cdr:style>
      <cdr:txBody>
        <a:bodyPr xmlns:a="http://schemas.openxmlformats.org/drawingml/2006/main" vertOverflow="clip" wrap="none" rtlCol="0"/>
        <a:lstStyle xmlns:a="http://schemas.openxmlformats.org/drawingml/2006/main"/>
        <a:p xmlns:a="http://schemas.openxmlformats.org/drawingml/2006/main">
          <a:r>
            <a:rPr lang="af-ZA" sz="1100" b="1" dirty="0" smtClean="0"/>
            <a:t>2017 წელი</a:t>
          </a:r>
          <a:endParaRPr lang="ru-RU" sz="1100" b="1" dirty="0"/>
        </a:p>
      </cdr:txBody>
    </cdr:sp>
  </cdr:relSizeAnchor>
</c:userShapes>
</file>

<file path=ppt/drawings/drawing4.xml><?xml version="1.0" encoding="utf-8"?>
<c:userShapes xmlns:c="http://schemas.openxmlformats.org/drawingml/2006/chart">
  <cdr:relSizeAnchor xmlns:cdr="http://schemas.openxmlformats.org/drawingml/2006/chartDrawing">
    <cdr:from>
      <cdr:x>0.57757</cdr:x>
      <cdr:y>0</cdr:y>
    </cdr:from>
    <cdr:to>
      <cdr:x>0.88857</cdr:x>
      <cdr:y>0.05</cdr:y>
    </cdr:to>
    <cdr:sp macro="" textlink="">
      <cdr:nvSpPr>
        <cdr:cNvPr id="2" name="TextBox 1"/>
        <cdr:cNvSpPr txBox="1"/>
      </cdr:nvSpPr>
      <cdr:spPr>
        <a:xfrm xmlns:a="http://schemas.openxmlformats.org/drawingml/2006/main">
          <a:off x="1872208" y="-72008"/>
          <a:ext cx="1008107" cy="285752"/>
        </a:xfrm>
        <a:prstGeom xmlns:a="http://schemas.openxmlformats.org/drawingml/2006/main" prst="rect">
          <a:avLst/>
        </a:prstGeom>
      </cdr:spPr>
      <cdr:style>
        <a:lnRef xmlns:a="http://schemas.openxmlformats.org/drawingml/2006/main" idx="1">
          <a:schemeClr val="accent2"/>
        </a:lnRef>
        <a:fillRef xmlns:a="http://schemas.openxmlformats.org/drawingml/2006/main" idx="2">
          <a:schemeClr val="accent2"/>
        </a:fillRef>
        <a:effectRef xmlns:a="http://schemas.openxmlformats.org/drawingml/2006/main" idx="1">
          <a:schemeClr val="accent2"/>
        </a:effectRef>
        <a:fontRef xmlns:a="http://schemas.openxmlformats.org/drawingml/2006/main" idx="minor">
          <a:schemeClr val="dk1"/>
        </a:fontRef>
      </cdr:style>
      <cdr:txBody>
        <a:bodyPr xmlns:a="http://schemas.openxmlformats.org/drawingml/2006/main" vertOverflow="clip" wrap="none" rtlCol="0"/>
        <a:lstStyle xmlns:a="http://schemas.openxmlformats.org/drawingml/2006/main"/>
        <a:p xmlns:a="http://schemas.openxmlformats.org/drawingml/2006/main">
          <a:r>
            <a:rPr lang="af-ZA" sz="1100" b="1" dirty="0" smtClean="0"/>
            <a:t>2019 წელი</a:t>
          </a:r>
          <a:endParaRPr lang="ru-RU" sz="1100" b="1"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54D4E81-264D-41C7-9554-D39DFCD3453D}" type="datetimeFigureOut">
              <a:rPr lang="ru-RU" smtClean="0"/>
              <a:pPr/>
              <a:t>05.12.2019</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783385-AD31-485B-87E8-81CF4DDCD477}" type="slidenum">
              <a:rPr lang="ru-RU" smtClean="0"/>
              <a:pPr/>
              <a:t>‹#›</a:t>
            </a:fld>
            <a:endParaRPr lang="ru-RU"/>
          </a:p>
        </p:txBody>
      </p:sp>
    </p:spTree>
    <p:extLst>
      <p:ext uri="{BB962C8B-B14F-4D97-AF65-F5344CB8AC3E}">
        <p14:creationId xmlns:p14="http://schemas.microsoft.com/office/powerpoint/2010/main" val="82537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05.12.2019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05.12.2019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05.12.2019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05.12.2019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pic>
        <p:nvPicPr>
          <p:cNvPr id="7" name="Picture 2"/>
          <p:cNvPicPr>
            <a:picLocks noChangeAspect="1" noChangeArrowheads="1"/>
          </p:cNvPicPr>
          <p:nvPr userDrawn="1"/>
        </p:nvPicPr>
        <p:blipFill>
          <a:blip r:embed="rId2" cstate="print"/>
          <a:srcRect/>
          <a:stretch>
            <a:fillRect/>
          </a:stretch>
        </p:blipFill>
        <p:spPr bwMode="auto">
          <a:xfrm>
            <a:off x="0" y="0"/>
            <a:ext cx="1525655" cy="928670"/>
          </a:xfrm>
          <a:prstGeom prst="rect">
            <a:avLst/>
          </a:prstGeom>
          <a:noFill/>
          <a:ln w="9525">
            <a:noFill/>
            <a:miter lim="800000"/>
            <a:headEnd/>
            <a:tailEnd/>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05.12.2019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05.12.2019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05.12.2019</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05.12.2019</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05.12.2019</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05.12.2019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05.12.2019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05.12.2019</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chart" Target="../charts/chart8.xml"/><Relationship Id="rId1" Type="http://schemas.openxmlformats.org/officeDocument/2006/relationships/slideLayout" Target="../slideLayouts/slideLayout2.xml"/><Relationship Id="rId4" Type="http://schemas.openxmlformats.org/officeDocument/2006/relationships/chart" Target="../charts/chart10.xml"/></Relationships>
</file>

<file path=ppt/slides/_rels/slide17.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chart" Target="../charts/chart1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chart" Target="../charts/chart1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chart" Target="../charts/chart1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chart" Target="../charts/chart21.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chart" Target="../charts/chart2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chart" Target="../charts/chart24.xml"/><Relationship Id="rId2" Type="http://schemas.openxmlformats.org/officeDocument/2006/relationships/chart" Target="../charts/chart2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chart" Target="../charts/chart2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chart" Target="../charts/chart2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chart" Target="../charts/chart27.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chart" Target="../charts/chart28.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chart" Target="../charts/chart29.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chart" Target="../charts/chart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chart" Target="../charts/chart31.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chart" Target="../charts/chart3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chart" Target="../charts/chart3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chart" Target="../charts/chart3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chart" Target="../charts/chart3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chart" Target="../charts/chart3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chart" Target="../charts/chart3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chart" Target="../charts/chart38.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chart" Target="../charts/chart3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22000"/>
            <a:lum/>
          </a:blip>
          <a:srcRect/>
          <a:stretch>
            <a:fillRect l="-11000" r="-11000"/>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3" cstate="print"/>
          <a:srcRect/>
          <a:stretch>
            <a:fillRect/>
          </a:stretch>
        </p:blipFill>
        <p:spPr bwMode="auto">
          <a:xfrm>
            <a:off x="0" y="0"/>
            <a:ext cx="1714480" cy="1043608"/>
          </a:xfrm>
          <a:prstGeom prst="rect">
            <a:avLst/>
          </a:prstGeom>
          <a:noFill/>
          <a:ln w="9525">
            <a:noFill/>
            <a:miter lim="800000"/>
            <a:headEnd/>
            <a:tailEnd/>
          </a:ln>
        </p:spPr>
      </p:pic>
      <p:sp>
        <p:nvSpPr>
          <p:cNvPr id="7" name="Title 6"/>
          <p:cNvSpPr>
            <a:spLocks noGrp="1"/>
          </p:cNvSpPr>
          <p:nvPr>
            <p:ph type="ctrTitle"/>
          </p:nvPr>
        </p:nvSpPr>
        <p:spPr>
          <a:xfrm>
            <a:off x="1285852" y="2571744"/>
            <a:ext cx="6600844" cy="1028706"/>
          </a:xfrm>
          <a:prstGeom prst="roundRect">
            <a:avLst>
              <a:gd name="adj" fmla="val 50000"/>
            </a:avLst>
          </a:prstGeom>
        </p:spPr>
        <p:style>
          <a:lnRef idx="0">
            <a:schemeClr val="accent1"/>
          </a:lnRef>
          <a:fillRef idx="3">
            <a:schemeClr val="accent1"/>
          </a:fillRef>
          <a:effectRef idx="3">
            <a:schemeClr val="accent1"/>
          </a:effectRef>
          <a:fontRef idx="minor">
            <a:schemeClr val="lt1"/>
          </a:fontRef>
        </p:style>
        <p:txBody>
          <a:bodyPr rtlCol="0" anchor="ctr">
            <a:normAutofit fontScale="90000"/>
          </a:bodyPr>
          <a:lstStyle/>
          <a:p>
            <a:pPr algn="ctr"/>
            <a:r>
              <a:rPr lang="ka-GE" b="1" dirty="0" smtClean="0"/>
              <a:t>კვლევის ანგარიში</a:t>
            </a:r>
            <a:endParaRPr lang="en-US" b="1" dirty="0"/>
          </a:p>
        </p:txBody>
      </p:sp>
      <p:sp>
        <p:nvSpPr>
          <p:cNvPr id="8" name="Rounded Rectangle 7"/>
          <p:cNvSpPr/>
          <p:nvPr/>
        </p:nvSpPr>
        <p:spPr>
          <a:xfrm>
            <a:off x="3428992" y="6286520"/>
            <a:ext cx="2286016" cy="35719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ka-GE" b="1" i="1" dirty="0" smtClean="0"/>
              <a:t>201</a:t>
            </a:r>
            <a:r>
              <a:rPr lang="ru-RU" b="1" i="1" dirty="0" smtClean="0"/>
              <a:t>9</a:t>
            </a:r>
            <a:endParaRPr lang="en-US" b="1" i="1" dirty="0"/>
          </a:p>
        </p:txBody>
      </p:sp>
      <p:pic>
        <p:nvPicPr>
          <p:cNvPr id="2050" name="Picture 2" descr="C:\Documents and Settings\Lanos\Рабочий стол\logo.png"/>
          <p:cNvPicPr>
            <a:picLocks noChangeAspect="1" noChangeArrowheads="1"/>
          </p:cNvPicPr>
          <p:nvPr/>
        </p:nvPicPr>
        <p:blipFill>
          <a:blip r:embed="rId4" cstate="print"/>
          <a:srcRect/>
          <a:stretch>
            <a:fillRect/>
          </a:stretch>
        </p:blipFill>
        <p:spPr bwMode="auto">
          <a:xfrm>
            <a:off x="7572396" y="142853"/>
            <a:ext cx="1428760" cy="1428760"/>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одержимое 4"/>
          <p:cNvGraphicFramePr>
            <a:graphicFrameLocks noGrp="1"/>
          </p:cNvGraphicFramePr>
          <p:nvPr>
            <p:ph idx="1"/>
          </p:nvPr>
        </p:nvGraphicFramePr>
        <p:xfrm>
          <a:off x="130628" y="925286"/>
          <a:ext cx="8870527" cy="5932714"/>
        </p:xfrm>
        <a:graphic>
          <a:graphicData uri="http://schemas.openxmlformats.org/drawingml/2006/chart">
            <c:chart xmlns:c="http://schemas.openxmlformats.org/drawingml/2006/chart" xmlns:r="http://schemas.openxmlformats.org/officeDocument/2006/relationships" r:id="rId2"/>
          </a:graphicData>
        </a:graphic>
      </p:graphicFrame>
      <p:sp>
        <p:nvSpPr>
          <p:cNvPr id="4" name="Заголовок 1"/>
          <p:cNvSpPr txBox="1">
            <a:spLocks/>
          </p:cNvSpPr>
          <p:nvPr/>
        </p:nvSpPr>
        <p:spPr>
          <a:xfrm>
            <a:off x="2285984" y="142852"/>
            <a:ext cx="6615130" cy="654032"/>
          </a:xfrm>
          <a:prstGeom prst="rect">
            <a:avLst/>
          </a:prstGeom>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rmAutofit/>
          </a:bodyPr>
          <a:lstStyle/>
          <a:p>
            <a:pPr lvl="0" algn="ctr">
              <a:spcBef>
                <a:spcPct val="0"/>
              </a:spcBef>
            </a:pPr>
            <a:r>
              <a:rPr lang="af-ZA" b="1" dirty="0" smtClean="0"/>
              <a:t>A4. </a:t>
            </a:r>
            <a:r>
              <a:rPr lang="ka-GE" b="1" dirty="0" smtClean="0"/>
              <a:t>გთხოვთ დაასახელოთ მიზეზები, რის გამოც არ უყურებთ რეგულარულად აჭარის ტელევიზიას? </a:t>
            </a:r>
            <a:endParaRPr lang="af-ZA" b="1"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5984" y="142852"/>
            <a:ext cx="6615130" cy="654032"/>
          </a:xfrm>
        </p:spPr>
        <p:style>
          <a:lnRef idx="0">
            <a:schemeClr val="accent1"/>
          </a:lnRef>
          <a:fillRef idx="3">
            <a:schemeClr val="accent1"/>
          </a:fillRef>
          <a:effectRef idx="3">
            <a:schemeClr val="accent1"/>
          </a:effectRef>
          <a:fontRef idx="minor">
            <a:schemeClr val="lt1"/>
          </a:fontRef>
        </p:style>
        <p:txBody>
          <a:bodyPr>
            <a:normAutofit/>
          </a:bodyPr>
          <a:lstStyle/>
          <a:p>
            <a:r>
              <a:rPr lang="af-ZA" sz="1800" b="1" dirty="0" smtClean="0"/>
              <a:t>A</a:t>
            </a:r>
            <a:r>
              <a:rPr lang="ka-GE" sz="1800" b="1" dirty="0" smtClean="0"/>
              <a:t>5</a:t>
            </a:r>
            <a:r>
              <a:rPr lang="af-ZA" sz="1800" b="1" dirty="0" smtClean="0"/>
              <a:t> </a:t>
            </a:r>
            <a:r>
              <a:rPr lang="ka-GE" sz="1800" b="1" dirty="0" smtClean="0"/>
              <a:t>გთხოვთ  მითხრათ აჭარის ტელევიზიას იჭერთ?</a:t>
            </a:r>
            <a:endParaRPr lang="ru-RU" sz="1800" b="1" dirty="0"/>
          </a:p>
        </p:txBody>
      </p:sp>
      <p:graphicFrame>
        <p:nvGraphicFramePr>
          <p:cNvPr id="4" name="Содержимое 3"/>
          <p:cNvGraphicFramePr>
            <a:graphicFrameLocks noGrp="1"/>
          </p:cNvGraphicFramePr>
          <p:nvPr>
            <p:ph idx="1"/>
          </p:nvPr>
        </p:nvGraphicFramePr>
        <p:xfrm>
          <a:off x="357158" y="1071546"/>
          <a:ext cx="8572560" cy="5572164"/>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5984" y="-24"/>
            <a:ext cx="6615130" cy="928694"/>
          </a:xfrm>
        </p:spPr>
        <p:style>
          <a:lnRef idx="0">
            <a:schemeClr val="accent1"/>
          </a:lnRef>
          <a:fillRef idx="3">
            <a:schemeClr val="accent1"/>
          </a:fillRef>
          <a:effectRef idx="3">
            <a:schemeClr val="accent1"/>
          </a:effectRef>
          <a:fontRef idx="minor">
            <a:schemeClr val="lt1"/>
          </a:fontRef>
        </p:style>
        <p:txBody>
          <a:bodyPr>
            <a:noAutofit/>
          </a:bodyPr>
          <a:lstStyle/>
          <a:p>
            <a:r>
              <a:rPr lang="af-ZA" sz="1400" b="1" dirty="0" smtClean="0"/>
              <a:t>A</a:t>
            </a:r>
            <a:r>
              <a:rPr lang="ka-GE" sz="1400" b="1" dirty="0" smtClean="0"/>
              <a:t>6</a:t>
            </a:r>
            <a:r>
              <a:rPr lang="af-ZA" sz="1400" b="1" dirty="0" smtClean="0"/>
              <a:t>.   </a:t>
            </a:r>
            <a:r>
              <a:rPr lang="ka-GE" sz="1400" b="1" dirty="0" smtClean="0"/>
              <a:t>გთხოვთ დახედოთ შკალას და მითხრათ, რამდენად შეესაბამება/ახასიათებს ჩემს მიერ ჩამოთვლილი მახასიათებლები აჭარის ტელევიზიას. 1 ნიშნავს, რომ საერთოდ არ შეესაბამება/ახასიათებს,  5 ნიშნავს, რომ სრულიად შეესაბამება/ახასიათებს.</a:t>
            </a:r>
            <a:endParaRPr lang="ru-RU" sz="1400" b="1" dirty="0"/>
          </a:p>
        </p:txBody>
      </p:sp>
      <p:graphicFrame>
        <p:nvGraphicFramePr>
          <p:cNvPr id="7" name="Содержимое 6"/>
          <p:cNvGraphicFramePr>
            <a:graphicFrameLocks noGrp="1"/>
          </p:cNvGraphicFramePr>
          <p:nvPr>
            <p:ph idx="1"/>
          </p:nvPr>
        </p:nvGraphicFramePr>
        <p:xfrm>
          <a:off x="142844" y="857232"/>
          <a:ext cx="8858312" cy="5857916"/>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5984" y="142852"/>
            <a:ext cx="6615130" cy="654032"/>
          </a:xfrm>
        </p:spPr>
        <p:style>
          <a:lnRef idx="0">
            <a:schemeClr val="accent1"/>
          </a:lnRef>
          <a:fillRef idx="3">
            <a:schemeClr val="accent1"/>
          </a:fillRef>
          <a:effectRef idx="3">
            <a:schemeClr val="accent1"/>
          </a:effectRef>
          <a:fontRef idx="minor">
            <a:schemeClr val="lt1"/>
          </a:fontRef>
        </p:style>
        <p:txBody>
          <a:bodyPr>
            <a:normAutofit fontScale="90000"/>
          </a:bodyPr>
          <a:lstStyle/>
          <a:p>
            <a:r>
              <a:rPr lang="af-ZA" sz="1600" b="1" dirty="0" smtClean="0"/>
              <a:t>A7. </a:t>
            </a:r>
            <a:r>
              <a:rPr lang="ka-GE" sz="1600" b="1" dirty="0" smtClean="0"/>
              <a:t>მიუთითეთ, რა დროს გაქვთ ტელევიზორის ყურების შესაძლებლობა ორშაბათიდან პარასკევის ჩათვლით და შაბათ კვირას, ანუ რომელ საათებში, დღის რომელ შუალედში? </a:t>
            </a:r>
            <a:endParaRPr lang="ru-RU" sz="1600" b="1" dirty="0"/>
          </a:p>
        </p:txBody>
      </p:sp>
      <p:sp>
        <p:nvSpPr>
          <p:cNvPr id="3" name="Содержимое 2"/>
          <p:cNvSpPr>
            <a:spLocks noGrp="1"/>
          </p:cNvSpPr>
          <p:nvPr>
            <p:ph idx="1"/>
          </p:nvPr>
        </p:nvSpPr>
        <p:spPr/>
        <p:txBody>
          <a:bodyPr/>
          <a:lstStyle/>
          <a:p>
            <a:endParaRPr lang="ru-RU"/>
          </a:p>
        </p:txBody>
      </p:sp>
      <p:graphicFrame>
        <p:nvGraphicFramePr>
          <p:cNvPr id="4" name="Таблица 3"/>
          <p:cNvGraphicFramePr>
            <a:graphicFrameLocks noGrp="1"/>
          </p:cNvGraphicFramePr>
          <p:nvPr>
            <p:extLst>
              <p:ext uri="{D42A27DB-BD31-4B8C-83A1-F6EECF244321}">
                <p14:modId xmlns:p14="http://schemas.microsoft.com/office/powerpoint/2010/main" val="230202890"/>
              </p:ext>
            </p:extLst>
          </p:nvPr>
        </p:nvGraphicFramePr>
        <p:xfrm>
          <a:off x="179512" y="1124746"/>
          <a:ext cx="4104456" cy="5472605"/>
        </p:xfrm>
        <a:graphic>
          <a:graphicData uri="http://schemas.openxmlformats.org/drawingml/2006/table">
            <a:tbl>
              <a:tblPr>
                <a:tableStyleId>{3C2FFA5D-87B4-456A-9821-1D502468CF0F}</a:tableStyleId>
              </a:tblPr>
              <a:tblGrid>
                <a:gridCol w="1296144"/>
                <a:gridCol w="1008112"/>
                <a:gridCol w="936104"/>
                <a:gridCol w="864096"/>
              </a:tblGrid>
              <a:tr h="795165">
                <a:tc>
                  <a:txBody>
                    <a:bodyPr/>
                    <a:lstStyle/>
                    <a:p>
                      <a:pPr algn="ctr" fontAlgn="b"/>
                      <a:r>
                        <a:rPr lang="ru-RU" sz="1100" u="none" strike="noStrike" dirty="0">
                          <a:effectLst/>
                        </a:rPr>
                        <a:t> </a:t>
                      </a:r>
                      <a:endParaRPr lang="ru-RU" sz="1100" b="0" i="0" u="none" strike="noStrike" dirty="0">
                        <a:solidFill>
                          <a:srgbClr val="000000"/>
                        </a:solidFill>
                        <a:effectLst/>
                        <a:latin typeface="Calibri"/>
                      </a:endParaRPr>
                    </a:p>
                  </a:txBody>
                  <a:tcPr marL="9525" marR="9525" marT="9525" marB="0" anchor="ctr"/>
                </a:tc>
                <a:tc>
                  <a:txBody>
                    <a:bodyPr/>
                    <a:lstStyle/>
                    <a:p>
                      <a:pPr algn="ctr" fontAlgn="b"/>
                      <a:r>
                        <a:rPr lang="ka-GE" sz="900" b="1" i="0" u="none" strike="noStrike" dirty="0">
                          <a:effectLst/>
                        </a:rPr>
                        <a:t>ორშაბათი-პარასკევი</a:t>
                      </a:r>
                      <a:endParaRPr lang="ka-GE" sz="900" b="1" i="0" u="none" strike="noStrike" dirty="0">
                        <a:solidFill>
                          <a:srgbClr val="000000"/>
                        </a:solidFill>
                        <a:effectLst/>
                        <a:latin typeface="Sylfaen"/>
                      </a:endParaRPr>
                    </a:p>
                  </a:txBody>
                  <a:tcPr marL="9525" marR="9525" marT="9525" marB="0" anchor="ctr"/>
                </a:tc>
                <a:tc>
                  <a:txBody>
                    <a:bodyPr/>
                    <a:lstStyle/>
                    <a:p>
                      <a:pPr algn="ctr" fontAlgn="b"/>
                      <a:r>
                        <a:rPr lang="ka-GE" sz="900" b="1" i="0" u="none" strike="noStrike" dirty="0">
                          <a:effectLst/>
                        </a:rPr>
                        <a:t>შაბათი</a:t>
                      </a:r>
                      <a:endParaRPr lang="ka-GE" sz="900" b="1" i="0" u="none" strike="noStrike" dirty="0">
                        <a:solidFill>
                          <a:srgbClr val="000000"/>
                        </a:solidFill>
                        <a:effectLst/>
                        <a:latin typeface="Sylfaen"/>
                      </a:endParaRPr>
                    </a:p>
                  </a:txBody>
                  <a:tcPr marL="9525" marR="9525" marT="9525" marB="0" anchor="ctr"/>
                </a:tc>
                <a:tc>
                  <a:txBody>
                    <a:bodyPr/>
                    <a:lstStyle/>
                    <a:p>
                      <a:pPr algn="ctr" fontAlgn="b"/>
                      <a:r>
                        <a:rPr lang="ka-GE" sz="900" b="1" i="0" u="none" strike="noStrike" dirty="0">
                          <a:effectLst/>
                        </a:rPr>
                        <a:t>კვირა</a:t>
                      </a:r>
                      <a:endParaRPr lang="ka-GE" sz="900" b="1" i="0" u="none" strike="noStrike" dirty="0">
                        <a:solidFill>
                          <a:srgbClr val="000000"/>
                        </a:solidFill>
                        <a:effectLst/>
                        <a:latin typeface="Sylfaen"/>
                      </a:endParaRPr>
                    </a:p>
                  </a:txBody>
                  <a:tcPr marL="9525" marR="9525" marT="9525" marB="0" anchor="ctr"/>
                </a:tc>
              </a:tr>
              <a:tr h="233872">
                <a:tc>
                  <a:txBody>
                    <a:bodyPr/>
                    <a:lstStyle/>
                    <a:p>
                      <a:pPr algn="ctr" fontAlgn="b"/>
                      <a:r>
                        <a:rPr lang="ru-RU" sz="900" b="1" u="none" strike="noStrike" dirty="0">
                          <a:effectLst/>
                        </a:rPr>
                        <a:t>6.00-6.30</a:t>
                      </a:r>
                      <a:endParaRPr lang="ru-RU" sz="900" b="1" i="0" u="none" strike="noStrike" dirty="0">
                        <a:solidFill>
                          <a:srgbClr val="000000"/>
                        </a:solidFill>
                        <a:effectLst/>
                        <a:latin typeface="Calibri"/>
                      </a:endParaRPr>
                    </a:p>
                  </a:txBody>
                  <a:tcPr marL="9525" marR="9525" marT="9525" marB="0" anchor="ctr"/>
                </a:tc>
                <a:tc>
                  <a:txBody>
                    <a:bodyPr/>
                    <a:lstStyle/>
                    <a:p>
                      <a:pPr algn="ctr" fontAlgn="ctr"/>
                      <a:r>
                        <a:rPr lang="ru-RU" sz="1100" b="0" i="0" u="none" strike="noStrike">
                          <a:solidFill>
                            <a:srgbClr val="000000"/>
                          </a:solidFill>
                          <a:latin typeface="Arial"/>
                        </a:rPr>
                        <a:t>1,4%</a:t>
                      </a:r>
                    </a:p>
                  </a:txBody>
                  <a:tcPr marL="9525" marR="9525" marT="9525" marB="0" anchor="ctr"/>
                </a:tc>
                <a:tc>
                  <a:txBody>
                    <a:bodyPr/>
                    <a:lstStyle/>
                    <a:p>
                      <a:pPr algn="ctr" fontAlgn="ctr"/>
                      <a:r>
                        <a:rPr lang="ru-RU" sz="1100" b="0" i="0" u="none" strike="noStrike">
                          <a:solidFill>
                            <a:srgbClr val="000000"/>
                          </a:solidFill>
                          <a:latin typeface="Arial"/>
                        </a:rPr>
                        <a:t>1,1%</a:t>
                      </a:r>
                    </a:p>
                  </a:txBody>
                  <a:tcPr marL="9525" marR="9525" marT="9525" marB="0" anchor="ctr"/>
                </a:tc>
                <a:tc>
                  <a:txBody>
                    <a:bodyPr/>
                    <a:lstStyle/>
                    <a:p>
                      <a:pPr algn="ctr" fontAlgn="ctr"/>
                      <a:r>
                        <a:rPr lang="ru-RU" sz="1100" b="0" i="0" u="none" strike="noStrike">
                          <a:solidFill>
                            <a:srgbClr val="000000"/>
                          </a:solidFill>
                          <a:latin typeface="Arial"/>
                        </a:rPr>
                        <a:t>1,0%</a:t>
                      </a:r>
                    </a:p>
                  </a:txBody>
                  <a:tcPr marL="9525" marR="9525" marT="9525" marB="0" anchor="ctr"/>
                </a:tc>
              </a:tr>
              <a:tr h="233872">
                <a:tc>
                  <a:txBody>
                    <a:bodyPr/>
                    <a:lstStyle/>
                    <a:p>
                      <a:pPr algn="ctr" fontAlgn="b"/>
                      <a:r>
                        <a:rPr lang="ru-RU" sz="900" b="1" u="none" strike="noStrike">
                          <a:effectLst/>
                        </a:rPr>
                        <a:t>6.30-7.00</a:t>
                      </a:r>
                      <a:endParaRPr lang="ru-RU" sz="900" b="1" i="0" u="none" strike="noStrike">
                        <a:solidFill>
                          <a:srgbClr val="000000"/>
                        </a:solidFill>
                        <a:effectLst/>
                        <a:latin typeface="Calibri"/>
                      </a:endParaRPr>
                    </a:p>
                  </a:txBody>
                  <a:tcPr marL="9525" marR="9525" marT="9525" marB="0" anchor="ctr"/>
                </a:tc>
                <a:tc>
                  <a:txBody>
                    <a:bodyPr/>
                    <a:lstStyle/>
                    <a:p>
                      <a:pPr algn="ctr" fontAlgn="ctr"/>
                      <a:r>
                        <a:rPr lang="ru-RU" sz="1100" b="0" i="0" u="none" strike="noStrike">
                          <a:solidFill>
                            <a:srgbClr val="000000"/>
                          </a:solidFill>
                          <a:latin typeface="Arial"/>
                        </a:rPr>
                        <a:t>1,4%</a:t>
                      </a:r>
                    </a:p>
                  </a:txBody>
                  <a:tcPr marL="9525" marR="9525" marT="9525" marB="0" anchor="ctr"/>
                </a:tc>
                <a:tc>
                  <a:txBody>
                    <a:bodyPr/>
                    <a:lstStyle/>
                    <a:p>
                      <a:pPr algn="ctr" fontAlgn="ctr"/>
                      <a:r>
                        <a:rPr lang="ru-RU" sz="1100" b="0" i="0" u="none" strike="noStrike">
                          <a:solidFill>
                            <a:srgbClr val="000000"/>
                          </a:solidFill>
                          <a:latin typeface="Arial"/>
                        </a:rPr>
                        <a:t>1,0%</a:t>
                      </a:r>
                    </a:p>
                  </a:txBody>
                  <a:tcPr marL="9525" marR="9525" marT="9525" marB="0" anchor="ctr"/>
                </a:tc>
                <a:tc>
                  <a:txBody>
                    <a:bodyPr/>
                    <a:lstStyle/>
                    <a:p>
                      <a:pPr algn="ctr" fontAlgn="ctr"/>
                      <a:r>
                        <a:rPr lang="ru-RU" sz="1100" b="0" i="0" u="none" strike="noStrike">
                          <a:solidFill>
                            <a:srgbClr val="000000"/>
                          </a:solidFill>
                          <a:latin typeface="Arial"/>
                        </a:rPr>
                        <a:t>1,0%</a:t>
                      </a:r>
                    </a:p>
                  </a:txBody>
                  <a:tcPr marL="9525" marR="9525" marT="9525" marB="0" anchor="ctr"/>
                </a:tc>
              </a:tr>
              <a:tr h="233872">
                <a:tc>
                  <a:txBody>
                    <a:bodyPr/>
                    <a:lstStyle/>
                    <a:p>
                      <a:pPr algn="ctr" fontAlgn="b"/>
                      <a:r>
                        <a:rPr lang="ru-RU" sz="900" b="1" u="none" strike="noStrike" dirty="0">
                          <a:effectLst/>
                        </a:rPr>
                        <a:t>7.00-7.30</a:t>
                      </a:r>
                      <a:endParaRPr lang="ru-RU" sz="900" b="1" i="0" u="none" strike="noStrike" dirty="0">
                        <a:solidFill>
                          <a:srgbClr val="000000"/>
                        </a:solidFill>
                        <a:effectLst/>
                        <a:latin typeface="Calibri"/>
                      </a:endParaRPr>
                    </a:p>
                  </a:txBody>
                  <a:tcPr marL="9525" marR="9525" marT="9525" marB="0" anchor="ctr"/>
                </a:tc>
                <a:tc>
                  <a:txBody>
                    <a:bodyPr/>
                    <a:lstStyle/>
                    <a:p>
                      <a:pPr algn="ctr" fontAlgn="ctr"/>
                      <a:r>
                        <a:rPr lang="ru-RU" sz="1100" b="0" i="0" u="none" strike="noStrike">
                          <a:solidFill>
                            <a:srgbClr val="000000"/>
                          </a:solidFill>
                          <a:latin typeface="Arial"/>
                        </a:rPr>
                        <a:t>2,8%</a:t>
                      </a:r>
                    </a:p>
                  </a:txBody>
                  <a:tcPr marL="9525" marR="9525" marT="9525" marB="0" anchor="ctr"/>
                </a:tc>
                <a:tc>
                  <a:txBody>
                    <a:bodyPr/>
                    <a:lstStyle/>
                    <a:p>
                      <a:pPr algn="ctr" fontAlgn="ctr"/>
                      <a:r>
                        <a:rPr lang="ru-RU" sz="1100" b="0" i="0" u="none" strike="noStrike">
                          <a:solidFill>
                            <a:srgbClr val="000000"/>
                          </a:solidFill>
                          <a:latin typeface="Arial"/>
                        </a:rPr>
                        <a:t>2,0%</a:t>
                      </a:r>
                    </a:p>
                  </a:txBody>
                  <a:tcPr marL="9525" marR="9525" marT="9525" marB="0" anchor="ctr"/>
                </a:tc>
                <a:tc>
                  <a:txBody>
                    <a:bodyPr/>
                    <a:lstStyle/>
                    <a:p>
                      <a:pPr algn="ctr" fontAlgn="ctr"/>
                      <a:r>
                        <a:rPr lang="ru-RU" sz="1100" b="0" i="0" u="none" strike="noStrike">
                          <a:solidFill>
                            <a:srgbClr val="000000"/>
                          </a:solidFill>
                          <a:latin typeface="Arial"/>
                        </a:rPr>
                        <a:t>1,7%</a:t>
                      </a:r>
                    </a:p>
                  </a:txBody>
                  <a:tcPr marL="9525" marR="9525" marT="9525" marB="0" anchor="ctr"/>
                </a:tc>
              </a:tr>
              <a:tr h="233872">
                <a:tc>
                  <a:txBody>
                    <a:bodyPr/>
                    <a:lstStyle/>
                    <a:p>
                      <a:pPr algn="ctr" fontAlgn="b"/>
                      <a:r>
                        <a:rPr lang="ru-RU" sz="900" b="1" u="none" strike="noStrike" dirty="0">
                          <a:effectLst/>
                        </a:rPr>
                        <a:t>7.30-8.00</a:t>
                      </a:r>
                      <a:endParaRPr lang="ru-RU" sz="900" b="1" i="0" u="none" strike="noStrike" dirty="0">
                        <a:solidFill>
                          <a:srgbClr val="000000"/>
                        </a:solidFill>
                        <a:effectLst/>
                        <a:latin typeface="Calibri"/>
                      </a:endParaRPr>
                    </a:p>
                  </a:txBody>
                  <a:tcPr marL="9525" marR="9525" marT="9525" marB="0" anchor="ctr"/>
                </a:tc>
                <a:tc>
                  <a:txBody>
                    <a:bodyPr/>
                    <a:lstStyle/>
                    <a:p>
                      <a:pPr algn="ctr" fontAlgn="ctr"/>
                      <a:r>
                        <a:rPr lang="ru-RU" sz="1100" b="0" i="0" u="none" strike="noStrike">
                          <a:solidFill>
                            <a:srgbClr val="000000"/>
                          </a:solidFill>
                          <a:latin typeface="Arial"/>
                        </a:rPr>
                        <a:t>6,6%</a:t>
                      </a:r>
                    </a:p>
                  </a:txBody>
                  <a:tcPr marL="9525" marR="9525" marT="9525" marB="0" anchor="ctr"/>
                </a:tc>
                <a:tc>
                  <a:txBody>
                    <a:bodyPr/>
                    <a:lstStyle/>
                    <a:p>
                      <a:pPr algn="ctr" fontAlgn="ctr"/>
                      <a:r>
                        <a:rPr lang="ru-RU" sz="1100" b="0" i="0" u="none" strike="noStrike">
                          <a:solidFill>
                            <a:srgbClr val="000000"/>
                          </a:solidFill>
                          <a:latin typeface="Arial"/>
                        </a:rPr>
                        <a:t>5,4%</a:t>
                      </a:r>
                    </a:p>
                  </a:txBody>
                  <a:tcPr marL="9525" marR="9525" marT="9525" marB="0" anchor="ctr"/>
                </a:tc>
                <a:tc>
                  <a:txBody>
                    <a:bodyPr/>
                    <a:lstStyle/>
                    <a:p>
                      <a:pPr algn="ctr" fontAlgn="ctr"/>
                      <a:r>
                        <a:rPr lang="ru-RU" sz="1100" b="0" i="0" u="none" strike="noStrike">
                          <a:solidFill>
                            <a:srgbClr val="000000"/>
                          </a:solidFill>
                          <a:latin typeface="Arial"/>
                        </a:rPr>
                        <a:t>4,3%</a:t>
                      </a:r>
                    </a:p>
                  </a:txBody>
                  <a:tcPr marL="9525" marR="9525" marT="9525" marB="0" anchor="ctr"/>
                </a:tc>
              </a:tr>
              <a:tr h="233872">
                <a:tc>
                  <a:txBody>
                    <a:bodyPr/>
                    <a:lstStyle/>
                    <a:p>
                      <a:pPr algn="ctr" fontAlgn="b"/>
                      <a:r>
                        <a:rPr lang="ru-RU" sz="900" b="1" u="none" strike="noStrike" dirty="0">
                          <a:effectLst/>
                        </a:rPr>
                        <a:t>8.00-8.30</a:t>
                      </a:r>
                      <a:endParaRPr lang="ru-RU" sz="900" b="1" i="0" u="none" strike="noStrike" dirty="0">
                        <a:solidFill>
                          <a:srgbClr val="000000"/>
                        </a:solidFill>
                        <a:effectLst/>
                        <a:latin typeface="Calibri"/>
                      </a:endParaRPr>
                    </a:p>
                  </a:txBody>
                  <a:tcPr marL="9525" marR="9525" marT="9525" marB="0" anchor="ctr"/>
                </a:tc>
                <a:tc>
                  <a:txBody>
                    <a:bodyPr/>
                    <a:lstStyle/>
                    <a:p>
                      <a:pPr algn="ctr" fontAlgn="ctr"/>
                      <a:r>
                        <a:rPr lang="ru-RU" sz="1100" b="0" i="0" u="none" strike="noStrike">
                          <a:solidFill>
                            <a:srgbClr val="000000"/>
                          </a:solidFill>
                          <a:latin typeface="Arial"/>
                        </a:rPr>
                        <a:t>20,0%</a:t>
                      </a:r>
                    </a:p>
                  </a:txBody>
                  <a:tcPr marL="9525" marR="9525" marT="9525" marB="0" anchor="ctr"/>
                </a:tc>
                <a:tc>
                  <a:txBody>
                    <a:bodyPr/>
                    <a:lstStyle/>
                    <a:p>
                      <a:pPr algn="ctr" fontAlgn="ctr"/>
                      <a:r>
                        <a:rPr lang="ru-RU" sz="1100" b="0" i="0" u="none" strike="noStrike">
                          <a:solidFill>
                            <a:srgbClr val="000000"/>
                          </a:solidFill>
                          <a:latin typeface="Arial"/>
                        </a:rPr>
                        <a:t>14,9%</a:t>
                      </a:r>
                    </a:p>
                  </a:txBody>
                  <a:tcPr marL="9525" marR="9525" marT="9525" marB="0" anchor="ctr"/>
                </a:tc>
                <a:tc>
                  <a:txBody>
                    <a:bodyPr/>
                    <a:lstStyle/>
                    <a:p>
                      <a:pPr algn="ctr" fontAlgn="ctr"/>
                      <a:r>
                        <a:rPr lang="ru-RU" sz="1100" b="0" i="0" u="none" strike="noStrike">
                          <a:solidFill>
                            <a:srgbClr val="000000"/>
                          </a:solidFill>
                          <a:latin typeface="Arial"/>
                        </a:rPr>
                        <a:t>11,8%</a:t>
                      </a:r>
                    </a:p>
                  </a:txBody>
                  <a:tcPr marL="9525" marR="9525" marT="9525" marB="0" anchor="ctr"/>
                </a:tc>
              </a:tr>
              <a:tr h="233872">
                <a:tc>
                  <a:txBody>
                    <a:bodyPr/>
                    <a:lstStyle/>
                    <a:p>
                      <a:pPr algn="ctr" fontAlgn="b"/>
                      <a:r>
                        <a:rPr lang="ru-RU" sz="900" b="1" u="none" strike="noStrike">
                          <a:effectLst/>
                        </a:rPr>
                        <a:t>8.30-9.00</a:t>
                      </a:r>
                      <a:endParaRPr lang="ru-RU" sz="900" b="1" i="0" u="none" strike="noStrike">
                        <a:solidFill>
                          <a:srgbClr val="000000"/>
                        </a:solidFill>
                        <a:effectLst/>
                        <a:latin typeface="Calibri"/>
                      </a:endParaRPr>
                    </a:p>
                  </a:txBody>
                  <a:tcPr marL="9525" marR="9525" marT="9525" marB="0" anchor="ctr"/>
                </a:tc>
                <a:tc>
                  <a:txBody>
                    <a:bodyPr/>
                    <a:lstStyle/>
                    <a:p>
                      <a:pPr algn="ctr" fontAlgn="ctr"/>
                      <a:r>
                        <a:rPr lang="ru-RU" sz="1100" b="0" i="0" u="none" strike="noStrike">
                          <a:solidFill>
                            <a:srgbClr val="000000"/>
                          </a:solidFill>
                          <a:latin typeface="Arial"/>
                        </a:rPr>
                        <a:t>25,9%</a:t>
                      </a:r>
                    </a:p>
                  </a:txBody>
                  <a:tcPr marL="9525" marR="9525" marT="9525" marB="0" anchor="ctr"/>
                </a:tc>
                <a:tc>
                  <a:txBody>
                    <a:bodyPr/>
                    <a:lstStyle/>
                    <a:p>
                      <a:pPr algn="ctr" fontAlgn="ctr"/>
                      <a:r>
                        <a:rPr lang="ru-RU" sz="1100" b="0" i="0" u="none" strike="noStrike">
                          <a:solidFill>
                            <a:srgbClr val="000000"/>
                          </a:solidFill>
                          <a:latin typeface="Arial"/>
                        </a:rPr>
                        <a:t>21,4%</a:t>
                      </a:r>
                    </a:p>
                  </a:txBody>
                  <a:tcPr marL="9525" marR="9525" marT="9525" marB="0" anchor="ctr"/>
                </a:tc>
                <a:tc>
                  <a:txBody>
                    <a:bodyPr/>
                    <a:lstStyle/>
                    <a:p>
                      <a:pPr algn="ctr" fontAlgn="ctr"/>
                      <a:r>
                        <a:rPr lang="ru-RU" sz="1100" b="0" i="0" u="none" strike="noStrike">
                          <a:solidFill>
                            <a:srgbClr val="000000"/>
                          </a:solidFill>
                          <a:latin typeface="Arial"/>
                        </a:rPr>
                        <a:t>17,5%</a:t>
                      </a:r>
                    </a:p>
                  </a:txBody>
                  <a:tcPr marL="9525" marR="9525" marT="9525" marB="0" anchor="ctr"/>
                </a:tc>
              </a:tr>
              <a:tr h="233872">
                <a:tc>
                  <a:txBody>
                    <a:bodyPr/>
                    <a:lstStyle/>
                    <a:p>
                      <a:pPr algn="ctr" fontAlgn="b"/>
                      <a:r>
                        <a:rPr lang="ru-RU" sz="900" b="1" u="none" strike="noStrike">
                          <a:effectLst/>
                        </a:rPr>
                        <a:t>9.00-9.30</a:t>
                      </a:r>
                      <a:endParaRPr lang="ru-RU" sz="900" b="1" i="0" u="none" strike="noStrike">
                        <a:solidFill>
                          <a:srgbClr val="000000"/>
                        </a:solidFill>
                        <a:effectLst/>
                        <a:latin typeface="Calibri"/>
                      </a:endParaRPr>
                    </a:p>
                  </a:txBody>
                  <a:tcPr marL="9525" marR="9525" marT="9525" marB="0" anchor="ctr"/>
                </a:tc>
                <a:tc>
                  <a:txBody>
                    <a:bodyPr/>
                    <a:lstStyle/>
                    <a:p>
                      <a:pPr algn="ctr" fontAlgn="ctr"/>
                      <a:r>
                        <a:rPr lang="ru-RU" sz="1100" b="0" i="0" u="none" strike="noStrike">
                          <a:solidFill>
                            <a:srgbClr val="000000"/>
                          </a:solidFill>
                          <a:latin typeface="Arial"/>
                        </a:rPr>
                        <a:t>29,0%</a:t>
                      </a:r>
                    </a:p>
                  </a:txBody>
                  <a:tcPr marL="9525" marR="9525" marT="9525" marB="0" anchor="ctr"/>
                </a:tc>
                <a:tc>
                  <a:txBody>
                    <a:bodyPr/>
                    <a:lstStyle/>
                    <a:p>
                      <a:pPr algn="ctr" fontAlgn="ctr"/>
                      <a:r>
                        <a:rPr lang="ru-RU" sz="1100" b="0" i="0" u="none" strike="noStrike">
                          <a:solidFill>
                            <a:srgbClr val="000000"/>
                          </a:solidFill>
                          <a:latin typeface="Arial"/>
                        </a:rPr>
                        <a:t>30,6%</a:t>
                      </a:r>
                    </a:p>
                  </a:txBody>
                  <a:tcPr marL="9525" marR="9525" marT="9525" marB="0" anchor="ctr"/>
                </a:tc>
                <a:tc>
                  <a:txBody>
                    <a:bodyPr/>
                    <a:lstStyle/>
                    <a:p>
                      <a:pPr algn="ctr" fontAlgn="ctr"/>
                      <a:r>
                        <a:rPr lang="ru-RU" sz="1100" b="0" i="0" u="none" strike="noStrike">
                          <a:solidFill>
                            <a:srgbClr val="000000"/>
                          </a:solidFill>
                          <a:latin typeface="Arial"/>
                        </a:rPr>
                        <a:t>25,0%</a:t>
                      </a:r>
                    </a:p>
                  </a:txBody>
                  <a:tcPr marL="9525" marR="9525" marT="9525" marB="0" anchor="ctr"/>
                </a:tc>
              </a:tr>
              <a:tr h="233872">
                <a:tc>
                  <a:txBody>
                    <a:bodyPr/>
                    <a:lstStyle/>
                    <a:p>
                      <a:pPr algn="ctr" fontAlgn="b"/>
                      <a:r>
                        <a:rPr lang="ru-RU" sz="900" b="1" u="none" strike="noStrike">
                          <a:effectLst/>
                        </a:rPr>
                        <a:t>9.30-10.00</a:t>
                      </a:r>
                      <a:endParaRPr lang="ru-RU" sz="900" b="1" i="0" u="none" strike="noStrike">
                        <a:solidFill>
                          <a:srgbClr val="000000"/>
                        </a:solidFill>
                        <a:effectLst/>
                        <a:latin typeface="Calibri"/>
                      </a:endParaRPr>
                    </a:p>
                  </a:txBody>
                  <a:tcPr marL="9525" marR="9525" marT="9525" marB="0" anchor="ctr"/>
                </a:tc>
                <a:tc>
                  <a:txBody>
                    <a:bodyPr/>
                    <a:lstStyle/>
                    <a:p>
                      <a:pPr algn="ctr" fontAlgn="ctr"/>
                      <a:r>
                        <a:rPr lang="ru-RU" sz="1100" b="0" i="0" u="none" strike="noStrike">
                          <a:solidFill>
                            <a:srgbClr val="000000"/>
                          </a:solidFill>
                          <a:latin typeface="Arial"/>
                        </a:rPr>
                        <a:t>29,8%</a:t>
                      </a:r>
                    </a:p>
                  </a:txBody>
                  <a:tcPr marL="9525" marR="9525" marT="9525" marB="0" anchor="ctr"/>
                </a:tc>
                <a:tc>
                  <a:txBody>
                    <a:bodyPr/>
                    <a:lstStyle/>
                    <a:p>
                      <a:pPr algn="ctr" fontAlgn="ctr"/>
                      <a:r>
                        <a:rPr lang="ru-RU" sz="1100" b="0" i="0" u="none" strike="noStrike">
                          <a:solidFill>
                            <a:srgbClr val="000000"/>
                          </a:solidFill>
                          <a:latin typeface="Arial"/>
                        </a:rPr>
                        <a:t>34,3%</a:t>
                      </a:r>
                    </a:p>
                  </a:txBody>
                  <a:tcPr marL="9525" marR="9525" marT="9525" marB="0" anchor="ctr"/>
                </a:tc>
                <a:tc>
                  <a:txBody>
                    <a:bodyPr/>
                    <a:lstStyle/>
                    <a:p>
                      <a:pPr algn="ctr" fontAlgn="ctr"/>
                      <a:r>
                        <a:rPr lang="ru-RU" sz="1100" b="0" i="0" u="none" strike="noStrike">
                          <a:solidFill>
                            <a:srgbClr val="000000"/>
                          </a:solidFill>
                          <a:latin typeface="Arial"/>
                        </a:rPr>
                        <a:t>28,3%</a:t>
                      </a:r>
                    </a:p>
                  </a:txBody>
                  <a:tcPr marL="9525" marR="9525" marT="9525" marB="0" anchor="ctr"/>
                </a:tc>
              </a:tr>
              <a:tr h="233872">
                <a:tc>
                  <a:txBody>
                    <a:bodyPr/>
                    <a:lstStyle/>
                    <a:p>
                      <a:pPr algn="ctr" fontAlgn="b"/>
                      <a:r>
                        <a:rPr lang="ru-RU" sz="900" b="1" u="none" strike="noStrike" dirty="0">
                          <a:effectLst/>
                        </a:rPr>
                        <a:t>10.00-10.30</a:t>
                      </a:r>
                      <a:endParaRPr lang="ru-RU" sz="900" b="1" i="0" u="none" strike="noStrike" dirty="0">
                        <a:solidFill>
                          <a:srgbClr val="000000"/>
                        </a:solidFill>
                        <a:effectLst/>
                        <a:latin typeface="Calibri"/>
                      </a:endParaRPr>
                    </a:p>
                  </a:txBody>
                  <a:tcPr marL="9525" marR="9525" marT="9525" marB="0" anchor="ctr"/>
                </a:tc>
                <a:tc>
                  <a:txBody>
                    <a:bodyPr/>
                    <a:lstStyle/>
                    <a:p>
                      <a:pPr algn="ctr" fontAlgn="ctr"/>
                      <a:r>
                        <a:rPr lang="ru-RU" sz="1100" b="0" i="0" u="none" strike="noStrike">
                          <a:solidFill>
                            <a:srgbClr val="000000"/>
                          </a:solidFill>
                          <a:latin typeface="Arial"/>
                        </a:rPr>
                        <a:t>31,8%</a:t>
                      </a:r>
                    </a:p>
                  </a:txBody>
                  <a:tcPr marL="9525" marR="9525" marT="9525" marB="0" anchor="ctr"/>
                </a:tc>
                <a:tc>
                  <a:txBody>
                    <a:bodyPr/>
                    <a:lstStyle/>
                    <a:p>
                      <a:pPr algn="ctr" fontAlgn="ctr"/>
                      <a:r>
                        <a:rPr lang="ru-RU" sz="1100" b="0" i="0" u="none" strike="noStrike">
                          <a:solidFill>
                            <a:srgbClr val="000000"/>
                          </a:solidFill>
                          <a:latin typeface="Arial"/>
                        </a:rPr>
                        <a:t>38,5%</a:t>
                      </a:r>
                    </a:p>
                  </a:txBody>
                  <a:tcPr marL="9525" marR="9525" marT="9525" marB="0" anchor="ctr"/>
                </a:tc>
                <a:tc>
                  <a:txBody>
                    <a:bodyPr/>
                    <a:lstStyle/>
                    <a:p>
                      <a:pPr algn="ctr" fontAlgn="ctr"/>
                      <a:r>
                        <a:rPr lang="ru-RU" sz="1100" b="0" i="0" u="none" strike="noStrike">
                          <a:solidFill>
                            <a:srgbClr val="000000"/>
                          </a:solidFill>
                          <a:latin typeface="Arial"/>
                        </a:rPr>
                        <a:t>31,8%</a:t>
                      </a:r>
                    </a:p>
                  </a:txBody>
                  <a:tcPr marL="9525" marR="9525" marT="9525" marB="0" anchor="ctr"/>
                </a:tc>
              </a:tr>
              <a:tr h="233872">
                <a:tc>
                  <a:txBody>
                    <a:bodyPr/>
                    <a:lstStyle/>
                    <a:p>
                      <a:pPr algn="ctr" fontAlgn="b"/>
                      <a:r>
                        <a:rPr lang="ru-RU" sz="900" b="1" u="none" strike="noStrike" dirty="0">
                          <a:effectLst/>
                        </a:rPr>
                        <a:t>10.30-11.00</a:t>
                      </a:r>
                      <a:endParaRPr lang="ru-RU" sz="900" b="1" i="0" u="none" strike="noStrike" dirty="0">
                        <a:solidFill>
                          <a:srgbClr val="000000"/>
                        </a:solidFill>
                        <a:effectLst/>
                        <a:latin typeface="Calibri"/>
                      </a:endParaRPr>
                    </a:p>
                  </a:txBody>
                  <a:tcPr marL="9525" marR="9525" marT="9525" marB="0" anchor="ctr"/>
                </a:tc>
                <a:tc>
                  <a:txBody>
                    <a:bodyPr/>
                    <a:lstStyle/>
                    <a:p>
                      <a:pPr algn="ctr" fontAlgn="ctr"/>
                      <a:r>
                        <a:rPr lang="ru-RU" sz="1100" b="0" i="0" u="none" strike="noStrike">
                          <a:solidFill>
                            <a:srgbClr val="000000"/>
                          </a:solidFill>
                          <a:latin typeface="Arial"/>
                        </a:rPr>
                        <a:t>31,4%</a:t>
                      </a:r>
                    </a:p>
                  </a:txBody>
                  <a:tcPr marL="9525" marR="9525" marT="9525" marB="0" anchor="ctr"/>
                </a:tc>
                <a:tc>
                  <a:txBody>
                    <a:bodyPr/>
                    <a:lstStyle/>
                    <a:p>
                      <a:pPr algn="ctr" fontAlgn="ctr"/>
                      <a:r>
                        <a:rPr lang="ru-RU" sz="1100" b="0" i="0" u="none" strike="noStrike">
                          <a:solidFill>
                            <a:srgbClr val="000000"/>
                          </a:solidFill>
                          <a:latin typeface="Arial"/>
                        </a:rPr>
                        <a:t>38,3%</a:t>
                      </a:r>
                    </a:p>
                  </a:txBody>
                  <a:tcPr marL="9525" marR="9525" marT="9525" marB="0" anchor="ctr"/>
                </a:tc>
                <a:tc>
                  <a:txBody>
                    <a:bodyPr/>
                    <a:lstStyle/>
                    <a:p>
                      <a:pPr algn="ctr" fontAlgn="ctr"/>
                      <a:r>
                        <a:rPr lang="ru-RU" sz="1100" b="0" i="0" u="none" strike="noStrike">
                          <a:solidFill>
                            <a:srgbClr val="000000"/>
                          </a:solidFill>
                          <a:latin typeface="Arial"/>
                        </a:rPr>
                        <a:t>32,2%</a:t>
                      </a:r>
                    </a:p>
                  </a:txBody>
                  <a:tcPr marL="9525" marR="9525" marT="9525" marB="0" anchor="ctr"/>
                </a:tc>
              </a:tr>
              <a:tr h="233872">
                <a:tc>
                  <a:txBody>
                    <a:bodyPr/>
                    <a:lstStyle/>
                    <a:p>
                      <a:pPr algn="ctr" fontAlgn="b"/>
                      <a:r>
                        <a:rPr lang="ru-RU" sz="900" b="1" u="none" strike="noStrike">
                          <a:effectLst/>
                        </a:rPr>
                        <a:t>11.00-11.30</a:t>
                      </a:r>
                      <a:endParaRPr lang="ru-RU" sz="900" b="1" i="0" u="none" strike="noStrike">
                        <a:solidFill>
                          <a:srgbClr val="000000"/>
                        </a:solidFill>
                        <a:effectLst/>
                        <a:latin typeface="Calibri"/>
                      </a:endParaRPr>
                    </a:p>
                  </a:txBody>
                  <a:tcPr marL="9525" marR="9525" marT="9525" marB="0" anchor="ctr"/>
                </a:tc>
                <a:tc>
                  <a:txBody>
                    <a:bodyPr/>
                    <a:lstStyle/>
                    <a:p>
                      <a:pPr algn="ctr" fontAlgn="ctr"/>
                      <a:r>
                        <a:rPr lang="ru-RU" sz="1100" b="0" i="0" u="none" strike="noStrike">
                          <a:solidFill>
                            <a:srgbClr val="000000"/>
                          </a:solidFill>
                          <a:latin typeface="Arial"/>
                        </a:rPr>
                        <a:t>28,0%</a:t>
                      </a:r>
                    </a:p>
                  </a:txBody>
                  <a:tcPr marL="9525" marR="9525" marT="9525" marB="0" anchor="ctr"/>
                </a:tc>
                <a:tc>
                  <a:txBody>
                    <a:bodyPr/>
                    <a:lstStyle/>
                    <a:p>
                      <a:pPr algn="ctr" fontAlgn="ctr"/>
                      <a:r>
                        <a:rPr lang="ru-RU" sz="1100" b="0" i="0" u="none" strike="noStrike">
                          <a:solidFill>
                            <a:srgbClr val="000000"/>
                          </a:solidFill>
                          <a:latin typeface="Arial"/>
                        </a:rPr>
                        <a:t>34,6%</a:t>
                      </a:r>
                    </a:p>
                  </a:txBody>
                  <a:tcPr marL="9525" marR="9525" marT="9525" marB="0" anchor="ctr"/>
                </a:tc>
                <a:tc>
                  <a:txBody>
                    <a:bodyPr/>
                    <a:lstStyle/>
                    <a:p>
                      <a:pPr algn="ctr" fontAlgn="ctr"/>
                      <a:r>
                        <a:rPr lang="ru-RU" sz="1100" b="0" i="0" u="none" strike="noStrike">
                          <a:solidFill>
                            <a:srgbClr val="000000"/>
                          </a:solidFill>
                          <a:latin typeface="Arial"/>
                        </a:rPr>
                        <a:t>29,5%</a:t>
                      </a:r>
                    </a:p>
                  </a:txBody>
                  <a:tcPr marL="9525" marR="9525" marT="9525" marB="0" anchor="ctr"/>
                </a:tc>
              </a:tr>
              <a:tr h="233872">
                <a:tc>
                  <a:txBody>
                    <a:bodyPr/>
                    <a:lstStyle/>
                    <a:p>
                      <a:pPr algn="ctr" fontAlgn="b"/>
                      <a:r>
                        <a:rPr lang="ru-RU" sz="900" b="1" u="none" strike="noStrike">
                          <a:effectLst/>
                        </a:rPr>
                        <a:t>11.30-12.00</a:t>
                      </a:r>
                      <a:endParaRPr lang="ru-RU" sz="900" b="1" i="0" u="none" strike="noStrike">
                        <a:solidFill>
                          <a:srgbClr val="000000"/>
                        </a:solidFill>
                        <a:effectLst/>
                        <a:latin typeface="Calibri"/>
                      </a:endParaRPr>
                    </a:p>
                  </a:txBody>
                  <a:tcPr marL="9525" marR="9525" marT="9525" marB="0" anchor="ctr"/>
                </a:tc>
                <a:tc>
                  <a:txBody>
                    <a:bodyPr/>
                    <a:lstStyle/>
                    <a:p>
                      <a:pPr algn="ctr" fontAlgn="ctr"/>
                      <a:r>
                        <a:rPr lang="ru-RU" sz="1100" b="0" i="0" u="none" strike="noStrike">
                          <a:solidFill>
                            <a:srgbClr val="000000"/>
                          </a:solidFill>
                          <a:latin typeface="Arial"/>
                        </a:rPr>
                        <a:t>26,5%</a:t>
                      </a:r>
                    </a:p>
                  </a:txBody>
                  <a:tcPr marL="9525" marR="9525" marT="9525" marB="0" anchor="ctr"/>
                </a:tc>
                <a:tc>
                  <a:txBody>
                    <a:bodyPr/>
                    <a:lstStyle/>
                    <a:p>
                      <a:pPr algn="ctr" fontAlgn="ctr"/>
                      <a:r>
                        <a:rPr lang="ru-RU" sz="1100" b="0" i="0" u="none" strike="noStrike">
                          <a:solidFill>
                            <a:srgbClr val="000000"/>
                          </a:solidFill>
                          <a:latin typeface="Arial"/>
                        </a:rPr>
                        <a:t>33,4%</a:t>
                      </a:r>
                    </a:p>
                  </a:txBody>
                  <a:tcPr marL="9525" marR="9525" marT="9525" marB="0" anchor="ctr"/>
                </a:tc>
                <a:tc>
                  <a:txBody>
                    <a:bodyPr/>
                    <a:lstStyle/>
                    <a:p>
                      <a:pPr algn="ctr" fontAlgn="ctr"/>
                      <a:r>
                        <a:rPr lang="ru-RU" sz="1100" b="0" i="0" u="none" strike="noStrike">
                          <a:solidFill>
                            <a:srgbClr val="000000"/>
                          </a:solidFill>
                          <a:latin typeface="Arial"/>
                        </a:rPr>
                        <a:t>28,6%</a:t>
                      </a:r>
                    </a:p>
                  </a:txBody>
                  <a:tcPr marL="9525" marR="9525" marT="9525" marB="0" anchor="ctr"/>
                </a:tc>
              </a:tr>
              <a:tr h="233872">
                <a:tc>
                  <a:txBody>
                    <a:bodyPr/>
                    <a:lstStyle/>
                    <a:p>
                      <a:pPr algn="ctr" fontAlgn="b"/>
                      <a:r>
                        <a:rPr lang="ru-RU" sz="900" b="1" u="none" strike="noStrike" dirty="0">
                          <a:effectLst/>
                        </a:rPr>
                        <a:t>12.00-12.30</a:t>
                      </a:r>
                      <a:endParaRPr lang="ru-RU" sz="900" b="1" i="0" u="none" strike="noStrike" dirty="0">
                        <a:solidFill>
                          <a:srgbClr val="000000"/>
                        </a:solidFill>
                        <a:effectLst/>
                        <a:latin typeface="Calibri"/>
                      </a:endParaRPr>
                    </a:p>
                  </a:txBody>
                  <a:tcPr marL="9525" marR="9525" marT="9525" marB="0" anchor="ctr"/>
                </a:tc>
                <a:tc>
                  <a:txBody>
                    <a:bodyPr/>
                    <a:lstStyle/>
                    <a:p>
                      <a:pPr algn="ctr" fontAlgn="ctr"/>
                      <a:r>
                        <a:rPr lang="ru-RU" sz="1100" b="0" i="0" u="none" strike="noStrike">
                          <a:solidFill>
                            <a:srgbClr val="000000"/>
                          </a:solidFill>
                          <a:latin typeface="Arial"/>
                        </a:rPr>
                        <a:t>25,6%</a:t>
                      </a:r>
                    </a:p>
                  </a:txBody>
                  <a:tcPr marL="9525" marR="9525" marT="9525" marB="0" anchor="ctr"/>
                </a:tc>
                <a:tc>
                  <a:txBody>
                    <a:bodyPr/>
                    <a:lstStyle/>
                    <a:p>
                      <a:pPr algn="ctr" fontAlgn="ctr"/>
                      <a:r>
                        <a:rPr lang="ru-RU" sz="1100" b="0" i="0" u="none" strike="noStrike">
                          <a:solidFill>
                            <a:srgbClr val="000000"/>
                          </a:solidFill>
                          <a:latin typeface="Arial"/>
                        </a:rPr>
                        <a:t>32,5%</a:t>
                      </a:r>
                    </a:p>
                  </a:txBody>
                  <a:tcPr marL="9525" marR="9525" marT="9525" marB="0" anchor="ctr"/>
                </a:tc>
                <a:tc>
                  <a:txBody>
                    <a:bodyPr/>
                    <a:lstStyle/>
                    <a:p>
                      <a:pPr algn="ctr" fontAlgn="ctr"/>
                      <a:r>
                        <a:rPr lang="ru-RU" sz="1100" b="0" i="0" u="none" strike="noStrike">
                          <a:solidFill>
                            <a:srgbClr val="000000"/>
                          </a:solidFill>
                          <a:latin typeface="Arial"/>
                        </a:rPr>
                        <a:t>27,5%</a:t>
                      </a:r>
                    </a:p>
                  </a:txBody>
                  <a:tcPr marL="9525" marR="9525" marT="9525" marB="0" anchor="ctr"/>
                </a:tc>
              </a:tr>
              <a:tr h="233872">
                <a:tc>
                  <a:txBody>
                    <a:bodyPr/>
                    <a:lstStyle/>
                    <a:p>
                      <a:pPr algn="ctr" fontAlgn="b"/>
                      <a:r>
                        <a:rPr lang="ru-RU" sz="900" b="1" u="none" strike="noStrike" dirty="0">
                          <a:effectLst/>
                        </a:rPr>
                        <a:t>12.30-13.00</a:t>
                      </a:r>
                      <a:endParaRPr lang="ru-RU" sz="900" b="1" i="0" u="none" strike="noStrike" dirty="0">
                        <a:solidFill>
                          <a:srgbClr val="000000"/>
                        </a:solidFill>
                        <a:effectLst/>
                        <a:latin typeface="Calibri"/>
                      </a:endParaRPr>
                    </a:p>
                  </a:txBody>
                  <a:tcPr marL="9525" marR="9525" marT="9525" marB="0" anchor="ctr"/>
                </a:tc>
                <a:tc>
                  <a:txBody>
                    <a:bodyPr/>
                    <a:lstStyle/>
                    <a:p>
                      <a:pPr algn="ctr" fontAlgn="ctr"/>
                      <a:r>
                        <a:rPr lang="ru-RU" sz="1100" b="0" i="0" u="none" strike="noStrike">
                          <a:solidFill>
                            <a:srgbClr val="000000"/>
                          </a:solidFill>
                          <a:latin typeface="Arial"/>
                        </a:rPr>
                        <a:t>24,6%</a:t>
                      </a:r>
                    </a:p>
                  </a:txBody>
                  <a:tcPr marL="9525" marR="9525" marT="9525" marB="0" anchor="ctr"/>
                </a:tc>
                <a:tc>
                  <a:txBody>
                    <a:bodyPr/>
                    <a:lstStyle/>
                    <a:p>
                      <a:pPr algn="ctr" fontAlgn="ctr"/>
                      <a:r>
                        <a:rPr lang="ru-RU" sz="1100" b="0" i="0" u="none" strike="noStrike">
                          <a:solidFill>
                            <a:srgbClr val="000000"/>
                          </a:solidFill>
                          <a:latin typeface="Arial"/>
                        </a:rPr>
                        <a:t>30,4%</a:t>
                      </a:r>
                    </a:p>
                  </a:txBody>
                  <a:tcPr marL="9525" marR="9525" marT="9525" marB="0" anchor="ctr"/>
                </a:tc>
                <a:tc>
                  <a:txBody>
                    <a:bodyPr/>
                    <a:lstStyle/>
                    <a:p>
                      <a:pPr algn="ctr" fontAlgn="ctr"/>
                      <a:r>
                        <a:rPr lang="ru-RU" sz="1100" b="0" i="0" u="none" strike="noStrike">
                          <a:solidFill>
                            <a:srgbClr val="000000"/>
                          </a:solidFill>
                          <a:latin typeface="Arial"/>
                        </a:rPr>
                        <a:t>25,7%</a:t>
                      </a:r>
                    </a:p>
                  </a:txBody>
                  <a:tcPr marL="9525" marR="9525" marT="9525" marB="0" anchor="ctr"/>
                </a:tc>
              </a:tr>
              <a:tr h="233872">
                <a:tc>
                  <a:txBody>
                    <a:bodyPr/>
                    <a:lstStyle/>
                    <a:p>
                      <a:pPr algn="ctr" fontAlgn="b"/>
                      <a:r>
                        <a:rPr lang="ru-RU" sz="900" b="1" u="none" strike="noStrike">
                          <a:effectLst/>
                        </a:rPr>
                        <a:t>13.00-13.30</a:t>
                      </a:r>
                      <a:endParaRPr lang="ru-RU" sz="900" b="1" i="0" u="none" strike="noStrike">
                        <a:solidFill>
                          <a:srgbClr val="000000"/>
                        </a:solidFill>
                        <a:effectLst/>
                        <a:latin typeface="Calibri"/>
                      </a:endParaRPr>
                    </a:p>
                  </a:txBody>
                  <a:tcPr marL="9525" marR="9525" marT="9525" marB="0" anchor="ctr"/>
                </a:tc>
                <a:tc>
                  <a:txBody>
                    <a:bodyPr/>
                    <a:lstStyle/>
                    <a:p>
                      <a:pPr algn="ctr" fontAlgn="ctr"/>
                      <a:r>
                        <a:rPr lang="ru-RU" sz="1100" b="0" i="0" u="none" strike="noStrike">
                          <a:solidFill>
                            <a:srgbClr val="000000"/>
                          </a:solidFill>
                          <a:latin typeface="Arial"/>
                        </a:rPr>
                        <a:t>23,5%</a:t>
                      </a:r>
                    </a:p>
                  </a:txBody>
                  <a:tcPr marL="9525" marR="9525" marT="9525" marB="0" anchor="ctr"/>
                </a:tc>
                <a:tc>
                  <a:txBody>
                    <a:bodyPr/>
                    <a:lstStyle/>
                    <a:p>
                      <a:pPr algn="ctr" fontAlgn="ctr"/>
                      <a:r>
                        <a:rPr lang="ru-RU" sz="1100" b="0" i="0" u="none" strike="noStrike">
                          <a:solidFill>
                            <a:srgbClr val="000000"/>
                          </a:solidFill>
                          <a:latin typeface="Arial"/>
                        </a:rPr>
                        <a:t>29,0%</a:t>
                      </a:r>
                    </a:p>
                  </a:txBody>
                  <a:tcPr marL="9525" marR="9525" marT="9525" marB="0" anchor="ctr"/>
                </a:tc>
                <a:tc>
                  <a:txBody>
                    <a:bodyPr/>
                    <a:lstStyle/>
                    <a:p>
                      <a:pPr algn="ctr" fontAlgn="ctr"/>
                      <a:r>
                        <a:rPr lang="ru-RU" sz="1100" b="0" i="0" u="none" strike="noStrike">
                          <a:solidFill>
                            <a:srgbClr val="000000"/>
                          </a:solidFill>
                          <a:latin typeface="Arial"/>
                        </a:rPr>
                        <a:t>24,2%</a:t>
                      </a:r>
                    </a:p>
                  </a:txBody>
                  <a:tcPr marL="9525" marR="9525" marT="9525" marB="0" anchor="ctr"/>
                </a:tc>
              </a:tr>
              <a:tr h="233872">
                <a:tc>
                  <a:txBody>
                    <a:bodyPr/>
                    <a:lstStyle/>
                    <a:p>
                      <a:pPr algn="ctr" fontAlgn="b"/>
                      <a:r>
                        <a:rPr lang="ru-RU" sz="900" b="1" u="none" strike="noStrike" dirty="0">
                          <a:effectLst/>
                        </a:rPr>
                        <a:t>13.30-14.00</a:t>
                      </a:r>
                      <a:endParaRPr lang="ru-RU" sz="900" b="1" i="0" u="none" strike="noStrike" dirty="0">
                        <a:solidFill>
                          <a:srgbClr val="000000"/>
                        </a:solidFill>
                        <a:effectLst/>
                        <a:latin typeface="Calibri"/>
                      </a:endParaRPr>
                    </a:p>
                  </a:txBody>
                  <a:tcPr marL="9525" marR="9525" marT="9525" marB="0" anchor="ctr"/>
                </a:tc>
                <a:tc>
                  <a:txBody>
                    <a:bodyPr/>
                    <a:lstStyle/>
                    <a:p>
                      <a:pPr algn="ctr" fontAlgn="ctr"/>
                      <a:r>
                        <a:rPr lang="ru-RU" sz="1100" b="0" i="0" u="none" strike="noStrike">
                          <a:solidFill>
                            <a:srgbClr val="000000"/>
                          </a:solidFill>
                          <a:latin typeface="Arial"/>
                        </a:rPr>
                        <a:t>22,1%</a:t>
                      </a:r>
                    </a:p>
                  </a:txBody>
                  <a:tcPr marL="9525" marR="9525" marT="9525" marB="0" anchor="ctr"/>
                </a:tc>
                <a:tc>
                  <a:txBody>
                    <a:bodyPr/>
                    <a:lstStyle/>
                    <a:p>
                      <a:pPr algn="ctr" fontAlgn="ctr"/>
                      <a:r>
                        <a:rPr lang="ru-RU" sz="1100" b="0" i="0" u="none" strike="noStrike">
                          <a:solidFill>
                            <a:srgbClr val="000000"/>
                          </a:solidFill>
                          <a:latin typeface="Arial"/>
                        </a:rPr>
                        <a:t>27,8%</a:t>
                      </a:r>
                    </a:p>
                  </a:txBody>
                  <a:tcPr marL="9525" marR="9525" marT="9525" marB="0" anchor="ctr"/>
                </a:tc>
                <a:tc>
                  <a:txBody>
                    <a:bodyPr/>
                    <a:lstStyle/>
                    <a:p>
                      <a:pPr algn="ctr" fontAlgn="ctr"/>
                      <a:r>
                        <a:rPr lang="ru-RU" sz="1100" b="0" i="0" u="none" strike="noStrike">
                          <a:solidFill>
                            <a:srgbClr val="000000"/>
                          </a:solidFill>
                          <a:latin typeface="Arial"/>
                        </a:rPr>
                        <a:t>23,7%</a:t>
                      </a:r>
                    </a:p>
                  </a:txBody>
                  <a:tcPr marL="9525" marR="9525" marT="9525" marB="0" anchor="ctr"/>
                </a:tc>
              </a:tr>
              <a:tr h="233872">
                <a:tc>
                  <a:txBody>
                    <a:bodyPr/>
                    <a:lstStyle/>
                    <a:p>
                      <a:pPr algn="ctr" fontAlgn="b"/>
                      <a:r>
                        <a:rPr lang="ru-RU" sz="900" b="1" u="none" strike="noStrike" dirty="0">
                          <a:effectLst/>
                        </a:rPr>
                        <a:t>14.00-14.30</a:t>
                      </a:r>
                      <a:endParaRPr lang="ru-RU" sz="900" b="1" i="0" u="none" strike="noStrike" dirty="0">
                        <a:solidFill>
                          <a:srgbClr val="000000"/>
                        </a:solidFill>
                        <a:effectLst/>
                        <a:latin typeface="Calibri"/>
                      </a:endParaRPr>
                    </a:p>
                  </a:txBody>
                  <a:tcPr marL="9525" marR="9525" marT="9525" marB="0" anchor="ctr"/>
                </a:tc>
                <a:tc>
                  <a:txBody>
                    <a:bodyPr/>
                    <a:lstStyle/>
                    <a:p>
                      <a:pPr algn="ctr" fontAlgn="ctr"/>
                      <a:r>
                        <a:rPr lang="ru-RU" sz="1100" b="0" i="0" u="none" strike="noStrike">
                          <a:solidFill>
                            <a:srgbClr val="000000"/>
                          </a:solidFill>
                          <a:latin typeface="Arial"/>
                        </a:rPr>
                        <a:t>23,1%</a:t>
                      </a:r>
                    </a:p>
                  </a:txBody>
                  <a:tcPr marL="9525" marR="9525" marT="9525" marB="0" anchor="ctr"/>
                </a:tc>
                <a:tc>
                  <a:txBody>
                    <a:bodyPr/>
                    <a:lstStyle/>
                    <a:p>
                      <a:pPr algn="ctr" fontAlgn="ctr"/>
                      <a:r>
                        <a:rPr lang="ru-RU" sz="1100" b="0" i="0" u="none" strike="noStrike">
                          <a:solidFill>
                            <a:srgbClr val="000000"/>
                          </a:solidFill>
                          <a:latin typeface="Arial"/>
                        </a:rPr>
                        <a:t>28,3%</a:t>
                      </a:r>
                    </a:p>
                  </a:txBody>
                  <a:tcPr marL="9525" marR="9525" marT="9525" marB="0" anchor="ctr"/>
                </a:tc>
                <a:tc>
                  <a:txBody>
                    <a:bodyPr/>
                    <a:lstStyle/>
                    <a:p>
                      <a:pPr algn="ctr" fontAlgn="ctr"/>
                      <a:r>
                        <a:rPr lang="ru-RU" sz="1100" b="0" i="0" u="none" strike="noStrike">
                          <a:solidFill>
                            <a:srgbClr val="000000"/>
                          </a:solidFill>
                          <a:latin typeface="Arial"/>
                        </a:rPr>
                        <a:t>24,3%</a:t>
                      </a:r>
                    </a:p>
                  </a:txBody>
                  <a:tcPr marL="9525" marR="9525" marT="9525" marB="0" anchor="ctr"/>
                </a:tc>
              </a:tr>
              <a:tr h="233872">
                <a:tc>
                  <a:txBody>
                    <a:bodyPr/>
                    <a:lstStyle/>
                    <a:p>
                      <a:pPr algn="ctr" fontAlgn="b"/>
                      <a:r>
                        <a:rPr lang="ru-RU" sz="900" b="1" u="none" strike="noStrike" dirty="0">
                          <a:effectLst/>
                        </a:rPr>
                        <a:t>14.30-15.00</a:t>
                      </a:r>
                      <a:endParaRPr lang="ru-RU" sz="900" b="1" i="0" u="none" strike="noStrike" dirty="0">
                        <a:solidFill>
                          <a:srgbClr val="000000"/>
                        </a:solidFill>
                        <a:effectLst/>
                        <a:latin typeface="Calibri"/>
                      </a:endParaRPr>
                    </a:p>
                  </a:txBody>
                  <a:tcPr marL="9525" marR="9525" marT="9525" marB="0" anchor="ctr"/>
                </a:tc>
                <a:tc>
                  <a:txBody>
                    <a:bodyPr/>
                    <a:lstStyle/>
                    <a:p>
                      <a:pPr algn="ctr" fontAlgn="ctr"/>
                      <a:r>
                        <a:rPr lang="ru-RU" sz="1100" b="0" i="0" u="none" strike="noStrike">
                          <a:solidFill>
                            <a:srgbClr val="000000"/>
                          </a:solidFill>
                          <a:latin typeface="Arial"/>
                        </a:rPr>
                        <a:t>24,3%</a:t>
                      </a:r>
                    </a:p>
                  </a:txBody>
                  <a:tcPr marL="9525" marR="9525" marT="9525" marB="0" anchor="ctr"/>
                </a:tc>
                <a:tc>
                  <a:txBody>
                    <a:bodyPr/>
                    <a:lstStyle/>
                    <a:p>
                      <a:pPr algn="ctr" fontAlgn="ctr"/>
                      <a:r>
                        <a:rPr lang="ru-RU" sz="1100" b="0" i="0" u="none" strike="noStrike">
                          <a:solidFill>
                            <a:srgbClr val="000000"/>
                          </a:solidFill>
                          <a:latin typeface="Arial"/>
                        </a:rPr>
                        <a:t>28,8%</a:t>
                      </a:r>
                    </a:p>
                  </a:txBody>
                  <a:tcPr marL="9525" marR="9525" marT="9525" marB="0" anchor="ctr"/>
                </a:tc>
                <a:tc>
                  <a:txBody>
                    <a:bodyPr/>
                    <a:lstStyle/>
                    <a:p>
                      <a:pPr algn="ctr" fontAlgn="ctr"/>
                      <a:r>
                        <a:rPr lang="ru-RU" sz="1100" b="0" i="0" u="none" strike="noStrike">
                          <a:solidFill>
                            <a:srgbClr val="000000"/>
                          </a:solidFill>
                          <a:latin typeface="Arial"/>
                        </a:rPr>
                        <a:t>24,7%</a:t>
                      </a:r>
                    </a:p>
                  </a:txBody>
                  <a:tcPr marL="9525" marR="9525" marT="9525" marB="0" anchor="ctr"/>
                </a:tc>
              </a:tr>
              <a:tr h="233872">
                <a:tc>
                  <a:txBody>
                    <a:bodyPr/>
                    <a:lstStyle/>
                    <a:p>
                      <a:pPr algn="ctr" fontAlgn="b"/>
                      <a:r>
                        <a:rPr lang="ru-RU" sz="900" b="1" u="none" strike="noStrike" dirty="0">
                          <a:effectLst/>
                        </a:rPr>
                        <a:t>15.00-15.30</a:t>
                      </a:r>
                      <a:endParaRPr lang="ru-RU" sz="900" b="1" i="0" u="none" strike="noStrike" dirty="0">
                        <a:solidFill>
                          <a:srgbClr val="000000"/>
                        </a:solidFill>
                        <a:effectLst/>
                        <a:latin typeface="Calibri"/>
                      </a:endParaRPr>
                    </a:p>
                  </a:txBody>
                  <a:tcPr marL="9525" marR="9525" marT="9525" marB="0" anchor="ctr"/>
                </a:tc>
                <a:tc>
                  <a:txBody>
                    <a:bodyPr/>
                    <a:lstStyle/>
                    <a:p>
                      <a:pPr algn="ctr" fontAlgn="ctr"/>
                      <a:r>
                        <a:rPr lang="ru-RU" sz="1100" b="0" i="0" u="none" strike="noStrike">
                          <a:solidFill>
                            <a:srgbClr val="000000"/>
                          </a:solidFill>
                          <a:latin typeface="Arial"/>
                        </a:rPr>
                        <a:t>26,4%</a:t>
                      </a:r>
                    </a:p>
                  </a:txBody>
                  <a:tcPr marL="9525" marR="9525" marT="9525" marB="0" anchor="ctr"/>
                </a:tc>
                <a:tc>
                  <a:txBody>
                    <a:bodyPr/>
                    <a:lstStyle/>
                    <a:p>
                      <a:pPr algn="ctr" fontAlgn="ctr"/>
                      <a:r>
                        <a:rPr lang="ru-RU" sz="1100" b="0" i="0" u="none" strike="noStrike">
                          <a:solidFill>
                            <a:srgbClr val="000000"/>
                          </a:solidFill>
                          <a:latin typeface="Arial"/>
                        </a:rPr>
                        <a:t>29,4%</a:t>
                      </a:r>
                    </a:p>
                  </a:txBody>
                  <a:tcPr marL="9525" marR="9525" marT="9525" marB="0" anchor="ctr"/>
                </a:tc>
                <a:tc>
                  <a:txBody>
                    <a:bodyPr/>
                    <a:lstStyle/>
                    <a:p>
                      <a:pPr algn="ctr" fontAlgn="ctr"/>
                      <a:r>
                        <a:rPr lang="ru-RU" sz="1100" b="0" i="0" u="none" strike="noStrike">
                          <a:solidFill>
                            <a:srgbClr val="000000"/>
                          </a:solidFill>
                          <a:latin typeface="Arial"/>
                        </a:rPr>
                        <a:t>24,9%</a:t>
                      </a:r>
                    </a:p>
                  </a:txBody>
                  <a:tcPr marL="9525" marR="9525" marT="9525" marB="0" anchor="ctr"/>
                </a:tc>
              </a:tr>
              <a:tr h="233872">
                <a:tc>
                  <a:txBody>
                    <a:bodyPr/>
                    <a:lstStyle/>
                    <a:p>
                      <a:pPr algn="ctr" fontAlgn="b"/>
                      <a:r>
                        <a:rPr lang="ru-RU" sz="900" b="1" u="none" strike="noStrike" dirty="0">
                          <a:effectLst/>
                        </a:rPr>
                        <a:t>15.30-16.00</a:t>
                      </a:r>
                      <a:endParaRPr lang="ru-RU" sz="900" b="1" i="0" u="none" strike="noStrike" dirty="0">
                        <a:solidFill>
                          <a:srgbClr val="000000"/>
                        </a:solidFill>
                        <a:effectLst/>
                        <a:latin typeface="Calibri"/>
                      </a:endParaRPr>
                    </a:p>
                  </a:txBody>
                  <a:tcPr marL="9525" marR="9525" marT="9525" marB="0" anchor="ctr"/>
                </a:tc>
                <a:tc>
                  <a:txBody>
                    <a:bodyPr/>
                    <a:lstStyle/>
                    <a:p>
                      <a:pPr algn="ctr" fontAlgn="ctr"/>
                      <a:r>
                        <a:rPr lang="ru-RU" sz="1100" b="0" i="0" u="none" strike="noStrike">
                          <a:solidFill>
                            <a:srgbClr val="000000"/>
                          </a:solidFill>
                          <a:latin typeface="Arial"/>
                        </a:rPr>
                        <a:t>25,9%</a:t>
                      </a:r>
                    </a:p>
                  </a:txBody>
                  <a:tcPr marL="9525" marR="9525" marT="9525" marB="0" anchor="ctr"/>
                </a:tc>
                <a:tc>
                  <a:txBody>
                    <a:bodyPr/>
                    <a:lstStyle/>
                    <a:p>
                      <a:pPr algn="ctr" fontAlgn="ctr"/>
                      <a:r>
                        <a:rPr lang="ru-RU" sz="1100" b="0" i="0" u="none" strike="noStrike">
                          <a:solidFill>
                            <a:srgbClr val="000000"/>
                          </a:solidFill>
                          <a:latin typeface="Arial"/>
                        </a:rPr>
                        <a:t>29,4%</a:t>
                      </a:r>
                    </a:p>
                  </a:txBody>
                  <a:tcPr marL="9525" marR="9525" marT="9525" marB="0" anchor="ctr"/>
                </a:tc>
                <a:tc>
                  <a:txBody>
                    <a:bodyPr/>
                    <a:lstStyle/>
                    <a:p>
                      <a:pPr algn="ctr" fontAlgn="ctr"/>
                      <a:r>
                        <a:rPr lang="ru-RU" sz="1100" b="0" i="0" u="none" strike="noStrike" dirty="0">
                          <a:solidFill>
                            <a:srgbClr val="000000"/>
                          </a:solidFill>
                          <a:latin typeface="Arial"/>
                        </a:rPr>
                        <a:t>25,3%</a:t>
                      </a:r>
                    </a:p>
                  </a:txBody>
                  <a:tcPr marL="9525" marR="9525" marT="9525" marB="0" anchor="ctr"/>
                </a:tc>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2367887359"/>
              </p:ext>
            </p:extLst>
          </p:nvPr>
        </p:nvGraphicFramePr>
        <p:xfrm>
          <a:off x="4355976" y="1124740"/>
          <a:ext cx="4536503" cy="5468413"/>
        </p:xfrm>
        <a:graphic>
          <a:graphicData uri="http://schemas.openxmlformats.org/drawingml/2006/table">
            <a:tbl>
              <a:tblPr>
                <a:tableStyleId>{3C2FFA5D-87B4-456A-9821-1D502468CF0F}</a:tableStyleId>
              </a:tblPr>
              <a:tblGrid>
                <a:gridCol w="1106274"/>
                <a:gridCol w="798975"/>
                <a:gridCol w="1413572"/>
                <a:gridCol w="1217682"/>
              </a:tblGrid>
              <a:tr h="317267">
                <a:tc>
                  <a:txBody>
                    <a:bodyPr/>
                    <a:lstStyle/>
                    <a:p>
                      <a:pPr algn="ctr" fontAlgn="b"/>
                      <a:endParaRPr lang="ru-RU" sz="800" b="1" i="0" u="none" strike="noStrike" dirty="0">
                        <a:solidFill>
                          <a:srgbClr val="000000"/>
                        </a:solidFill>
                        <a:effectLst/>
                        <a:latin typeface="Calibri"/>
                      </a:endParaRPr>
                    </a:p>
                  </a:txBody>
                  <a:tcPr marL="8704" marR="8704" marT="8704" marB="0" anchor="ctr"/>
                </a:tc>
                <a:tc>
                  <a:txBody>
                    <a:bodyPr/>
                    <a:lstStyle/>
                    <a:p>
                      <a:pPr algn="ctr" fontAlgn="b"/>
                      <a:r>
                        <a:rPr lang="ka-GE" sz="900" b="1" u="none" strike="noStrike" dirty="0">
                          <a:effectLst/>
                        </a:rPr>
                        <a:t>ორშაბათი-პარასკევი</a:t>
                      </a:r>
                      <a:endParaRPr lang="ka-GE" sz="900" b="1" i="0" u="none" strike="noStrike" dirty="0">
                        <a:solidFill>
                          <a:srgbClr val="000000"/>
                        </a:solidFill>
                        <a:effectLst/>
                        <a:latin typeface="Sylfaen"/>
                      </a:endParaRPr>
                    </a:p>
                  </a:txBody>
                  <a:tcPr marL="9525" marR="9525" marT="9525" marB="0" anchor="ctr"/>
                </a:tc>
                <a:tc>
                  <a:txBody>
                    <a:bodyPr/>
                    <a:lstStyle/>
                    <a:p>
                      <a:pPr algn="ctr" fontAlgn="b"/>
                      <a:r>
                        <a:rPr lang="ka-GE" sz="900" b="1" u="none" strike="noStrike" dirty="0">
                          <a:effectLst/>
                        </a:rPr>
                        <a:t>შაბათი</a:t>
                      </a:r>
                      <a:endParaRPr lang="ka-GE" sz="900" b="1" i="0" u="none" strike="noStrike" dirty="0">
                        <a:solidFill>
                          <a:srgbClr val="000000"/>
                        </a:solidFill>
                        <a:effectLst/>
                        <a:latin typeface="Sylfaen"/>
                      </a:endParaRPr>
                    </a:p>
                  </a:txBody>
                  <a:tcPr marL="9525" marR="9525" marT="9525" marB="0" anchor="ctr"/>
                </a:tc>
                <a:tc>
                  <a:txBody>
                    <a:bodyPr/>
                    <a:lstStyle/>
                    <a:p>
                      <a:pPr algn="ctr" fontAlgn="b"/>
                      <a:r>
                        <a:rPr lang="ka-GE" sz="900" b="1" u="none" strike="noStrike" dirty="0">
                          <a:effectLst/>
                        </a:rPr>
                        <a:t>კვირა</a:t>
                      </a:r>
                      <a:endParaRPr lang="ka-GE" sz="900" b="1" i="0" u="none" strike="noStrike" dirty="0">
                        <a:solidFill>
                          <a:srgbClr val="000000"/>
                        </a:solidFill>
                        <a:effectLst/>
                        <a:latin typeface="Sylfaen"/>
                      </a:endParaRPr>
                    </a:p>
                  </a:txBody>
                  <a:tcPr marL="9525" marR="9525" marT="9525" marB="0" anchor="ctr"/>
                </a:tc>
              </a:tr>
              <a:tr h="198121">
                <a:tc>
                  <a:txBody>
                    <a:bodyPr/>
                    <a:lstStyle/>
                    <a:p>
                      <a:pPr algn="ctr" fontAlgn="b"/>
                      <a:r>
                        <a:rPr lang="ru-RU" sz="800" b="1" u="none" strike="noStrike" dirty="0">
                          <a:effectLst/>
                        </a:rPr>
                        <a:t>16.00-16.30</a:t>
                      </a:r>
                      <a:endParaRPr lang="ru-RU" sz="800" b="1" i="0" u="none" strike="noStrike" dirty="0">
                        <a:solidFill>
                          <a:srgbClr val="000000"/>
                        </a:solidFill>
                        <a:effectLst/>
                        <a:latin typeface="Calibri"/>
                      </a:endParaRPr>
                    </a:p>
                  </a:txBody>
                  <a:tcPr marL="8704" marR="8704" marT="8704" marB="0" anchor="ctr"/>
                </a:tc>
                <a:tc>
                  <a:txBody>
                    <a:bodyPr/>
                    <a:lstStyle/>
                    <a:p>
                      <a:pPr algn="ctr" fontAlgn="ctr"/>
                      <a:r>
                        <a:rPr lang="ru-RU" sz="1100" b="0" i="0" u="none" strike="noStrike">
                          <a:solidFill>
                            <a:srgbClr val="000000"/>
                          </a:solidFill>
                          <a:latin typeface="Arial"/>
                        </a:rPr>
                        <a:t>26,0%</a:t>
                      </a:r>
                    </a:p>
                  </a:txBody>
                  <a:tcPr marL="9525" marR="9525" marT="9525" marB="0" anchor="ctr"/>
                </a:tc>
                <a:tc>
                  <a:txBody>
                    <a:bodyPr/>
                    <a:lstStyle/>
                    <a:p>
                      <a:pPr algn="ctr" fontAlgn="ctr"/>
                      <a:r>
                        <a:rPr lang="ru-RU" sz="1100" b="0" i="0" u="none" strike="noStrike">
                          <a:solidFill>
                            <a:srgbClr val="000000"/>
                          </a:solidFill>
                          <a:latin typeface="Arial"/>
                        </a:rPr>
                        <a:t>30,4%</a:t>
                      </a:r>
                    </a:p>
                  </a:txBody>
                  <a:tcPr marL="9525" marR="9525" marT="9525" marB="0" anchor="ctr"/>
                </a:tc>
                <a:tc>
                  <a:txBody>
                    <a:bodyPr/>
                    <a:lstStyle/>
                    <a:p>
                      <a:pPr algn="ctr" fontAlgn="ctr"/>
                      <a:r>
                        <a:rPr lang="ru-RU" sz="1100" b="0" i="0" u="none" strike="noStrike">
                          <a:solidFill>
                            <a:srgbClr val="000000"/>
                          </a:solidFill>
                          <a:latin typeface="Arial"/>
                        </a:rPr>
                        <a:t>26,0%</a:t>
                      </a:r>
                    </a:p>
                  </a:txBody>
                  <a:tcPr marL="9525" marR="9525" marT="9525" marB="0" anchor="ctr"/>
                </a:tc>
              </a:tr>
              <a:tr h="198121">
                <a:tc>
                  <a:txBody>
                    <a:bodyPr/>
                    <a:lstStyle/>
                    <a:p>
                      <a:pPr algn="ctr" fontAlgn="b"/>
                      <a:r>
                        <a:rPr lang="ru-RU" sz="800" b="1" u="none" strike="noStrike" dirty="0">
                          <a:effectLst/>
                        </a:rPr>
                        <a:t>16.30-17.00</a:t>
                      </a:r>
                      <a:endParaRPr lang="ru-RU" sz="800" b="1" i="0" u="none" strike="noStrike" dirty="0">
                        <a:solidFill>
                          <a:srgbClr val="000000"/>
                        </a:solidFill>
                        <a:effectLst/>
                        <a:latin typeface="Calibri"/>
                      </a:endParaRPr>
                    </a:p>
                  </a:txBody>
                  <a:tcPr marL="8704" marR="8704" marT="8704" marB="0" anchor="ctr"/>
                </a:tc>
                <a:tc>
                  <a:txBody>
                    <a:bodyPr/>
                    <a:lstStyle/>
                    <a:p>
                      <a:pPr algn="ctr" fontAlgn="ctr"/>
                      <a:r>
                        <a:rPr lang="ru-RU" sz="1100" b="0" i="0" u="none" strike="noStrike">
                          <a:solidFill>
                            <a:srgbClr val="000000"/>
                          </a:solidFill>
                          <a:latin typeface="Arial"/>
                        </a:rPr>
                        <a:t>29,6%</a:t>
                      </a:r>
                    </a:p>
                  </a:txBody>
                  <a:tcPr marL="9525" marR="9525" marT="9525" marB="0" anchor="ctr"/>
                </a:tc>
                <a:tc>
                  <a:txBody>
                    <a:bodyPr/>
                    <a:lstStyle/>
                    <a:p>
                      <a:pPr algn="ctr" fontAlgn="ctr"/>
                      <a:r>
                        <a:rPr lang="ru-RU" sz="1100" b="0" i="0" u="none" strike="noStrike">
                          <a:solidFill>
                            <a:srgbClr val="000000"/>
                          </a:solidFill>
                          <a:latin typeface="Arial"/>
                        </a:rPr>
                        <a:t>33,3%</a:t>
                      </a:r>
                    </a:p>
                  </a:txBody>
                  <a:tcPr marL="9525" marR="9525" marT="9525" marB="0" anchor="ctr"/>
                </a:tc>
                <a:tc>
                  <a:txBody>
                    <a:bodyPr/>
                    <a:lstStyle/>
                    <a:p>
                      <a:pPr algn="ctr" fontAlgn="ctr"/>
                      <a:r>
                        <a:rPr lang="ru-RU" sz="1100" b="0" i="0" u="none" strike="noStrike">
                          <a:solidFill>
                            <a:srgbClr val="000000"/>
                          </a:solidFill>
                          <a:latin typeface="Arial"/>
                        </a:rPr>
                        <a:t>28,0%</a:t>
                      </a:r>
                    </a:p>
                  </a:txBody>
                  <a:tcPr marL="9525" marR="9525" marT="9525" marB="0" anchor="ctr"/>
                </a:tc>
              </a:tr>
              <a:tr h="198121">
                <a:tc>
                  <a:txBody>
                    <a:bodyPr/>
                    <a:lstStyle/>
                    <a:p>
                      <a:pPr algn="ctr" fontAlgn="b"/>
                      <a:r>
                        <a:rPr lang="ru-RU" sz="800" b="1" u="none" strike="noStrike">
                          <a:effectLst/>
                        </a:rPr>
                        <a:t>17.00-17.30</a:t>
                      </a:r>
                      <a:endParaRPr lang="ru-RU" sz="800" b="1" i="0" u="none" strike="noStrike">
                        <a:solidFill>
                          <a:srgbClr val="000000"/>
                        </a:solidFill>
                        <a:effectLst/>
                        <a:latin typeface="Calibri"/>
                      </a:endParaRPr>
                    </a:p>
                  </a:txBody>
                  <a:tcPr marL="8704" marR="8704" marT="8704" marB="0" anchor="ctr"/>
                </a:tc>
                <a:tc>
                  <a:txBody>
                    <a:bodyPr/>
                    <a:lstStyle/>
                    <a:p>
                      <a:pPr algn="ctr" fontAlgn="ctr"/>
                      <a:r>
                        <a:rPr lang="ru-RU" sz="1100" b="0" i="0" u="none" strike="noStrike">
                          <a:solidFill>
                            <a:srgbClr val="000000"/>
                          </a:solidFill>
                          <a:latin typeface="Arial"/>
                        </a:rPr>
                        <a:t>34,1%</a:t>
                      </a:r>
                    </a:p>
                  </a:txBody>
                  <a:tcPr marL="9525" marR="9525" marT="9525" marB="0" anchor="ctr"/>
                </a:tc>
                <a:tc>
                  <a:txBody>
                    <a:bodyPr/>
                    <a:lstStyle/>
                    <a:p>
                      <a:pPr algn="ctr" fontAlgn="ctr"/>
                      <a:r>
                        <a:rPr lang="ru-RU" sz="1100" b="0" i="0" u="none" strike="noStrike">
                          <a:solidFill>
                            <a:srgbClr val="000000"/>
                          </a:solidFill>
                          <a:latin typeface="Arial"/>
                        </a:rPr>
                        <a:t>37,0%</a:t>
                      </a:r>
                    </a:p>
                  </a:txBody>
                  <a:tcPr marL="9525" marR="9525" marT="9525" marB="0" anchor="ctr"/>
                </a:tc>
                <a:tc>
                  <a:txBody>
                    <a:bodyPr/>
                    <a:lstStyle/>
                    <a:p>
                      <a:pPr algn="ctr" fontAlgn="ctr"/>
                      <a:r>
                        <a:rPr lang="ru-RU" sz="1100" b="0" i="0" u="none" strike="noStrike">
                          <a:solidFill>
                            <a:srgbClr val="000000"/>
                          </a:solidFill>
                          <a:latin typeface="Arial"/>
                        </a:rPr>
                        <a:t>30,9%</a:t>
                      </a:r>
                    </a:p>
                  </a:txBody>
                  <a:tcPr marL="9525" marR="9525" marT="9525" marB="0" anchor="ctr"/>
                </a:tc>
              </a:tr>
              <a:tr h="198121">
                <a:tc>
                  <a:txBody>
                    <a:bodyPr/>
                    <a:lstStyle/>
                    <a:p>
                      <a:pPr algn="ctr" fontAlgn="b"/>
                      <a:r>
                        <a:rPr lang="ru-RU" sz="800" b="1" u="none" strike="noStrike" dirty="0">
                          <a:effectLst/>
                        </a:rPr>
                        <a:t>17.30-18.00</a:t>
                      </a:r>
                      <a:endParaRPr lang="ru-RU" sz="800" b="1" i="0" u="none" strike="noStrike" dirty="0">
                        <a:solidFill>
                          <a:srgbClr val="000000"/>
                        </a:solidFill>
                        <a:effectLst/>
                        <a:latin typeface="Calibri"/>
                      </a:endParaRPr>
                    </a:p>
                  </a:txBody>
                  <a:tcPr marL="8704" marR="8704" marT="8704" marB="0" anchor="ctr"/>
                </a:tc>
                <a:tc>
                  <a:txBody>
                    <a:bodyPr/>
                    <a:lstStyle/>
                    <a:p>
                      <a:pPr algn="ctr" fontAlgn="ctr"/>
                      <a:r>
                        <a:rPr lang="ru-RU" sz="1100" b="0" i="0" u="none" strike="noStrike">
                          <a:solidFill>
                            <a:srgbClr val="000000"/>
                          </a:solidFill>
                          <a:latin typeface="Arial"/>
                        </a:rPr>
                        <a:t>47,9%</a:t>
                      </a:r>
                    </a:p>
                  </a:txBody>
                  <a:tcPr marL="9525" marR="9525" marT="9525" marB="0" anchor="ctr"/>
                </a:tc>
                <a:tc>
                  <a:txBody>
                    <a:bodyPr/>
                    <a:lstStyle/>
                    <a:p>
                      <a:pPr algn="ctr" fontAlgn="ctr"/>
                      <a:r>
                        <a:rPr lang="ru-RU" sz="1100" b="0" i="0" u="none" strike="noStrike">
                          <a:solidFill>
                            <a:srgbClr val="000000"/>
                          </a:solidFill>
                          <a:latin typeface="Arial"/>
                        </a:rPr>
                        <a:t>45,5%</a:t>
                      </a:r>
                    </a:p>
                  </a:txBody>
                  <a:tcPr marL="9525" marR="9525" marT="9525" marB="0" anchor="ctr"/>
                </a:tc>
                <a:tc>
                  <a:txBody>
                    <a:bodyPr/>
                    <a:lstStyle/>
                    <a:p>
                      <a:pPr algn="ctr" fontAlgn="ctr"/>
                      <a:r>
                        <a:rPr lang="ru-RU" sz="1100" b="0" i="0" u="none" strike="noStrike">
                          <a:solidFill>
                            <a:srgbClr val="000000"/>
                          </a:solidFill>
                          <a:latin typeface="Arial"/>
                        </a:rPr>
                        <a:t>37,7%</a:t>
                      </a:r>
                    </a:p>
                  </a:txBody>
                  <a:tcPr marL="9525" marR="9525" marT="9525" marB="0" anchor="ctr"/>
                </a:tc>
              </a:tr>
              <a:tr h="198121">
                <a:tc>
                  <a:txBody>
                    <a:bodyPr/>
                    <a:lstStyle/>
                    <a:p>
                      <a:pPr algn="ctr" fontAlgn="b"/>
                      <a:r>
                        <a:rPr lang="ru-RU" sz="800" b="1" u="none" strike="noStrike" dirty="0">
                          <a:effectLst/>
                        </a:rPr>
                        <a:t>18.00-18.30</a:t>
                      </a:r>
                      <a:endParaRPr lang="ru-RU" sz="800" b="1" i="0" u="none" strike="noStrike" dirty="0">
                        <a:solidFill>
                          <a:srgbClr val="000000"/>
                        </a:solidFill>
                        <a:effectLst/>
                        <a:latin typeface="Calibri"/>
                      </a:endParaRPr>
                    </a:p>
                  </a:txBody>
                  <a:tcPr marL="8704" marR="8704" marT="8704" marB="0" anchor="ctr"/>
                </a:tc>
                <a:tc>
                  <a:txBody>
                    <a:bodyPr/>
                    <a:lstStyle/>
                    <a:p>
                      <a:pPr algn="ctr" fontAlgn="ctr"/>
                      <a:r>
                        <a:rPr lang="ru-RU" sz="1100" b="0" i="0" u="none" strike="noStrike">
                          <a:solidFill>
                            <a:srgbClr val="000000"/>
                          </a:solidFill>
                          <a:latin typeface="Arial"/>
                        </a:rPr>
                        <a:t>53,3%</a:t>
                      </a:r>
                    </a:p>
                  </a:txBody>
                  <a:tcPr marL="9525" marR="9525" marT="9525" marB="0" anchor="ctr"/>
                </a:tc>
                <a:tc>
                  <a:txBody>
                    <a:bodyPr/>
                    <a:lstStyle/>
                    <a:p>
                      <a:pPr algn="ctr" fontAlgn="ctr"/>
                      <a:r>
                        <a:rPr lang="ru-RU" sz="1100" b="0" i="0" u="none" strike="noStrike">
                          <a:solidFill>
                            <a:srgbClr val="000000"/>
                          </a:solidFill>
                          <a:latin typeface="Arial"/>
                        </a:rPr>
                        <a:t>48,9%</a:t>
                      </a:r>
                    </a:p>
                  </a:txBody>
                  <a:tcPr marL="9525" marR="9525" marT="9525" marB="0" anchor="ctr"/>
                </a:tc>
                <a:tc>
                  <a:txBody>
                    <a:bodyPr/>
                    <a:lstStyle/>
                    <a:p>
                      <a:pPr algn="ctr" fontAlgn="ctr"/>
                      <a:r>
                        <a:rPr lang="ru-RU" sz="1100" b="0" i="0" u="none" strike="noStrike">
                          <a:solidFill>
                            <a:srgbClr val="000000"/>
                          </a:solidFill>
                          <a:latin typeface="Arial"/>
                        </a:rPr>
                        <a:t>40,2%</a:t>
                      </a:r>
                    </a:p>
                  </a:txBody>
                  <a:tcPr marL="9525" marR="9525" marT="9525" marB="0" anchor="ctr"/>
                </a:tc>
              </a:tr>
              <a:tr h="198121">
                <a:tc>
                  <a:txBody>
                    <a:bodyPr/>
                    <a:lstStyle/>
                    <a:p>
                      <a:pPr algn="ctr" fontAlgn="b"/>
                      <a:r>
                        <a:rPr lang="ru-RU" sz="800" b="1" u="none" strike="noStrike">
                          <a:effectLst/>
                        </a:rPr>
                        <a:t>18.30-19.00</a:t>
                      </a:r>
                      <a:endParaRPr lang="ru-RU" sz="800" b="1" i="0" u="none" strike="noStrike">
                        <a:solidFill>
                          <a:srgbClr val="000000"/>
                        </a:solidFill>
                        <a:effectLst/>
                        <a:latin typeface="Calibri"/>
                      </a:endParaRPr>
                    </a:p>
                  </a:txBody>
                  <a:tcPr marL="8704" marR="8704" marT="8704" marB="0" anchor="ctr"/>
                </a:tc>
                <a:tc>
                  <a:txBody>
                    <a:bodyPr/>
                    <a:lstStyle/>
                    <a:p>
                      <a:pPr algn="ctr" fontAlgn="ctr"/>
                      <a:r>
                        <a:rPr lang="ru-RU" sz="1100" b="0" i="0" u="none" strike="noStrike">
                          <a:solidFill>
                            <a:srgbClr val="000000"/>
                          </a:solidFill>
                          <a:latin typeface="Arial"/>
                        </a:rPr>
                        <a:t>61,4%</a:t>
                      </a:r>
                    </a:p>
                  </a:txBody>
                  <a:tcPr marL="9525" marR="9525" marT="9525" marB="0" anchor="ctr"/>
                </a:tc>
                <a:tc>
                  <a:txBody>
                    <a:bodyPr/>
                    <a:lstStyle/>
                    <a:p>
                      <a:pPr algn="ctr" fontAlgn="ctr"/>
                      <a:r>
                        <a:rPr lang="ru-RU" sz="1100" b="0" i="0" u="none" strike="noStrike">
                          <a:solidFill>
                            <a:srgbClr val="000000"/>
                          </a:solidFill>
                          <a:latin typeface="Arial"/>
                        </a:rPr>
                        <a:t>55,9%</a:t>
                      </a:r>
                    </a:p>
                  </a:txBody>
                  <a:tcPr marL="9525" marR="9525" marT="9525" marB="0" anchor="ctr"/>
                </a:tc>
                <a:tc>
                  <a:txBody>
                    <a:bodyPr/>
                    <a:lstStyle/>
                    <a:p>
                      <a:pPr algn="ctr" fontAlgn="ctr"/>
                      <a:r>
                        <a:rPr lang="ru-RU" sz="1100" b="0" i="0" u="none" strike="noStrike">
                          <a:solidFill>
                            <a:srgbClr val="000000"/>
                          </a:solidFill>
                          <a:latin typeface="Arial"/>
                        </a:rPr>
                        <a:t>45,5%</a:t>
                      </a:r>
                    </a:p>
                  </a:txBody>
                  <a:tcPr marL="9525" marR="9525" marT="9525" marB="0" anchor="ctr"/>
                </a:tc>
              </a:tr>
              <a:tr h="198121">
                <a:tc>
                  <a:txBody>
                    <a:bodyPr/>
                    <a:lstStyle/>
                    <a:p>
                      <a:pPr algn="ctr" fontAlgn="b"/>
                      <a:r>
                        <a:rPr lang="ru-RU" sz="800" b="1" u="none" strike="noStrike">
                          <a:effectLst/>
                        </a:rPr>
                        <a:t>19.00-19.30</a:t>
                      </a:r>
                      <a:endParaRPr lang="ru-RU" sz="800" b="1" i="0" u="none" strike="noStrike">
                        <a:solidFill>
                          <a:srgbClr val="000000"/>
                        </a:solidFill>
                        <a:effectLst/>
                        <a:latin typeface="Calibri"/>
                      </a:endParaRPr>
                    </a:p>
                  </a:txBody>
                  <a:tcPr marL="8704" marR="8704" marT="8704" marB="0" anchor="ctr"/>
                </a:tc>
                <a:tc>
                  <a:txBody>
                    <a:bodyPr/>
                    <a:lstStyle/>
                    <a:p>
                      <a:pPr algn="ctr" fontAlgn="ctr"/>
                      <a:r>
                        <a:rPr lang="ru-RU" sz="1100" b="0" i="0" u="none" strike="noStrike">
                          <a:solidFill>
                            <a:srgbClr val="000000"/>
                          </a:solidFill>
                          <a:latin typeface="Arial"/>
                        </a:rPr>
                        <a:t>65,3%</a:t>
                      </a:r>
                    </a:p>
                  </a:txBody>
                  <a:tcPr marL="9525" marR="9525" marT="9525" marB="0" anchor="ctr"/>
                </a:tc>
                <a:tc>
                  <a:txBody>
                    <a:bodyPr/>
                    <a:lstStyle/>
                    <a:p>
                      <a:pPr algn="ctr" fontAlgn="ctr"/>
                      <a:r>
                        <a:rPr lang="ru-RU" sz="1100" b="0" i="0" u="none" strike="noStrike">
                          <a:solidFill>
                            <a:srgbClr val="000000"/>
                          </a:solidFill>
                          <a:latin typeface="Arial"/>
                        </a:rPr>
                        <a:t>59,9%</a:t>
                      </a:r>
                    </a:p>
                  </a:txBody>
                  <a:tcPr marL="9525" marR="9525" marT="9525" marB="0" anchor="ctr"/>
                </a:tc>
                <a:tc>
                  <a:txBody>
                    <a:bodyPr/>
                    <a:lstStyle/>
                    <a:p>
                      <a:pPr algn="ctr" fontAlgn="ctr"/>
                      <a:r>
                        <a:rPr lang="ru-RU" sz="1100" b="0" i="0" u="none" strike="noStrike">
                          <a:solidFill>
                            <a:srgbClr val="000000"/>
                          </a:solidFill>
                          <a:latin typeface="Arial"/>
                        </a:rPr>
                        <a:t>48,9%</a:t>
                      </a:r>
                    </a:p>
                  </a:txBody>
                  <a:tcPr marL="9525" marR="9525" marT="9525" marB="0" anchor="ctr"/>
                </a:tc>
              </a:tr>
              <a:tr h="198121">
                <a:tc>
                  <a:txBody>
                    <a:bodyPr/>
                    <a:lstStyle/>
                    <a:p>
                      <a:pPr algn="ctr" fontAlgn="b"/>
                      <a:r>
                        <a:rPr lang="ru-RU" sz="800" b="1" u="none" strike="noStrike">
                          <a:effectLst/>
                        </a:rPr>
                        <a:t>19.30-20.00</a:t>
                      </a:r>
                      <a:endParaRPr lang="ru-RU" sz="800" b="1" i="0" u="none" strike="noStrike">
                        <a:solidFill>
                          <a:srgbClr val="000000"/>
                        </a:solidFill>
                        <a:effectLst/>
                        <a:latin typeface="Calibri"/>
                      </a:endParaRPr>
                    </a:p>
                  </a:txBody>
                  <a:tcPr marL="8704" marR="8704" marT="8704" marB="0" anchor="ctr"/>
                </a:tc>
                <a:tc>
                  <a:txBody>
                    <a:bodyPr/>
                    <a:lstStyle/>
                    <a:p>
                      <a:pPr algn="ctr" fontAlgn="ctr"/>
                      <a:r>
                        <a:rPr lang="ru-RU" sz="1100" b="0" i="0" u="none" strike="noStrike">
                          <a:solidFill>
                            <a:srgbClr val="000000"/>
                          </a:solidFill>
                          <a:latin typeface="Arial"/>
                        </a:rPr>
                        <a:t>77,8%</a:t>
                      </a:r>
                    </a:p>
                  </a:txBody>
                  <a:tcPr marL="9525" marR="9525" marT="9525" marB="0" anchor="ctr"/>
                </a:tc>
                <a:tc>
                  <a:txBody>
                    <a:bodyPr/>
                    <a:lstStyle/>
                    <a:p>
                      <a:pPr algn="ctr" fontAlgn="ctr"/>
                      <a:r>
                        <a:rPr lang="ru-RU" sz="1100" b="0" i="0" u="none" strike="noStrike">
                          <a:solidFill>
                            <a:srgbClr val="000000"/>
                          </a:solidFill>
                          <a:latin typeface="Arial"/>
                        </a:rPr>
                        <a:t>70,6%</a:t>
                      </a:r>
                    </a:p>
                  </a:txBody>
                  <a:tcPr marL="9525" marR="9525" marT="9525" marB="0" anchor="ctr"/>
                </a:tc>
                <a:tc>
                  <a:txBody>
                    <a:bodyPr/>
                    <a:lstStyle/>
                    <a:p>
                      <a:pPr algn="ctr" fontAlgn="ctr"/>
                      <a:r>
                        <a:rPr lang="ru-RU" sz="1100" b="0" i="0" u="none" strike="noStrike">
                          <a:solidFill>
                            <a:srgbClr val="000000"/>
                          </a:solidFill>
                          <a:latin typeface="Arial"/>
                        </a:rPr>
                        <a:t>57,7%</a:t>
                      </a:r>
                    </a:p>
                  </a:txBody>
                  <a:tcPr marL="9525" marR="9525" marT="9525" marB="0" anchor="ctr"/>
                </a:tc>
              </a:tr>
              <a:tr h="198121">
                <a:tc>
                  <a:txBody>
                    <a:bodyPr/>
                    <a:lstStyle/>
                    <a:p>
                      <a:pPr algn="ctr" fontAlgn="b"/>
                      <a:r>
                        <a:rPr lang="ru-RU" sz="800" b="1" u="none" strike="noStrike">
                          <a:effectLst/>
                        </a:rPr>
                        <a:t>20.00-20.30</a:t>
                      </a:r>
                      <a:endParaRPr lang="ru-RU" sz="800" b="1" i="0" u="none" strike="noStrike">
                        <a:solidFill>
                          <a:srgbClr val="000000"/>
                        </a:solidFill>
                        <a:effectLst/>
                        <a:latin typeface="Calibri"/>
                      </a:endParaRPr>
                    </a:p>
                  </a:txBody>
                  <a:tcPr marL="8704" marR="8704" marT="8704" marB="0" anchor="ctr"/>
                </a:tc>
                <a:tc>
                  <a:txBody>
                    <a:bodyPr/>
                    <a:lstStyle/>
                    <a:p>
                      <a:pPr algn="ctr" fontAlgn="ctr"/>
                      <a:r>
                        <a:rPr lang="ru-RU" sz="1100" b="0" i="0" u="none" strike="noStrike">
                          <a:solidFill>
                            <a:srgbClr val="000000"/>
                          </a:solidFill>
                          <a:latin typeface="Arial"/>
                        </a:rPr>
                        <a:t>79,9%</a:t>
                      </a:r>
                    </a:p>
                  </a:txBody>
                  <a:tcPr marL="9525" marR="9525" marT="9525" marB="0" anchor="ctr"/>
                </a:tc>
                <a:tc>
                  <a:txBody>
                    <a:bodyPr/>
                    <a:lstStyle/>
                    <a:p>
                      <a:pPr algn="ctr" fontAlgn="ctr"/>
                      <a:r>
                        <a:rPr lang="ru-RU" sz="1100" b="0" i="0" u="none" strike="noStrike">
                          <a:solidFill>
                            <a:srgbClr val="000000"/>
                          </a:solidFill>
                          <a:latin typeface="Arial"/>
                        </a:rPr>
                        <a:t>73,3%</a:t>
                      </a:r>
                    </a:p>
                  </a:txBody>
                  <a:tcPr marL="9525" marR="9525" marT="9525" marB="0" anchor="ctr"/>
                </a:tc>
                <a:tc>
                  <a:txBody>
                    <a:bodyPr/>
                    <a:lstStyle/>
                    <a:p>
                      <a:pPr algn="ctr" fontAlgn="ctr"/>
                      <a:r>
                        <a:rPr lang="ru-RU" sz="1100" b="0" i="0" u="none" strike="noStrike">
                          <a:solidFill>
                            <a:srgbClr val="000000"/>
                          </a:solidFill>
                          <a:latin typeface="Arial"/>
                        </a:rPr>
                        <a:t>60,0%</a:t>
                      </a:r>
                    </a:p>
                  </a:txBody>
                  <a:tcPr marL="9525" marR="9525" marT="9525" marB="0" anchor="ctr"/>
                </a:tc>
              </a:tr>
              <a:tr h="198121">
                <a:tc>
                  <a:txBody>
                    <a:bodyPr/>
                    <a:lstStyle/>
                    <a:p>
                      <a:pPr algn="ctr" fontAlgn="b"/>
                      <a:r>
                        <a:rPr lang="ru-RU" sz="800" b="1" u="none" strike="noStrike" dirty="0">
                          <a:effectLst/>
                        </a:rPr>
                        <a:t>20.30-21.00</a:t>
                      </a:r>
                      <a:endParaRPr lang="ru-RU" sz="800" b="1" i="0" u="none" strike="noStrike" dirty="0">
                        <a:solidFill>
                          <a:srgbClr val="000000"/>
                        </a:solidFill>
                        <a:effectLst/>
                        <a:latin typeface="Calibri"/>
                      </a:endParaRPr>
                    </a:p>
                  </a:txBody>
                  <a:tcPr marL="8704" marR="8704" marT="8704" marB="0" anchor="ctr"/>
                </a:tc>
                <a:tc>
                  <a:txBody>
                    <a:bodyPr/>
                    <a:lstStyle/>
                    <a:p>
                      <a:pPr algn="ctr" fontAlgn="ctr"/>
                      <a:r>
                        <a:rPr lang="ru-RU" sz="1100" b="0" i="0" u="none" strike="noStrike">
                          <a:solidFill>
                            <a:srgbClr val="000000"/>
                          </a:solidFill>
                          <a:latin typeface="Arial"/>
                        </a:rPr>
                        <a:t>83,6%</a:t>
                      </a:r>
                    </a:p>
                  </a:txBody>
                  <a:tcPr marL="9525" marR="9525" marT="9525" marB="0" anchor="ctr"/>
                </a:tc>
                <a:tc>
                  <a:txBody>
                    <a:bodyPr/>
                    <a:lstStyle/>
                    <a:p>
                      <a:pPr algn="ctr" fontAlgn="ctr"/>
                      <a:r>
                        <a:rPr lang="ru-RU" sz="1100" b="0" i="0" u="none" strike="noStrike">
                          <a:solidFill>
                            <a:srgbClr val="000000"/>
                          </a:solidFill>
                          <a:latin typeface="Arial"/>
                        </a:rPr>
                        <a:t>77,6%</a:t>
                      </a:r>
                    </a:p>
                  </a:txBody>
                  <a:tcPr marL="9525" marR="9525" marT="9525" marB="0" anchor="ctr"/>
                </a:tc>
                <a:tc>
                  <a:txBody>
                    <a:bodyPr/>
                    <a:lstStyle/>
                    <a:p>
                      <a:pPr algn="ctr" fontAlgn="ctr"/>
                      <a:r>
                        <a:rPr lang="ru-RU" sz="1100" b="0" i="0" u="none" strike="noStrike">
                          <a:solidFill>
                            <a:srgbClr val="000000"/>
                          </a:solidFill>
                          <a:latin typeface="Arial"/>
                        </a:rPr>
                        <a:t>64,1%</a:t>
                      </a:r>
                    </a:p>
                  </a:txBody>
                  <a:tcPr marL="9525" marR="9525" marT="9525" marB="0" anchor="ctr"/>
                </a:tc>
              </a:tr>
              <a:tr h="198121">
                <a:tc>
                  <a:txBody>
                    <a:bodyPr/>
                    <a:lstStyle/>
                    <a:p>
                      <a:pPr algn="ctr" fontAlgn="b"/>
                      <a:r>
                        <a:rPr lang="ru-RU" sz="800" b="1" u="none" strike="noStrike" dirty="0">
                          <a:effectLst/>
                        </a:rPr>
                        <a:t>21.00-21.30</a:t>
                      </a:r>
                      <a:endParaRPr lang="ru-RU" sz="800" b="1" i="0" u="none" strike="noStrike" dirty="0">
                        <a:solidFill>
                          <a:srgbClr val="000000"/>
                        </a:solidFill>
                        <a:effectLst/>
                        <a:latin typeface="Calibri"/>
                      </a:endParaRPr>
                    </a:p>
                  </a:txBody>
                  <a:tcPr marL="8704" marR="8704" marT="8704" marB="0" anchor="ctr"/>
                </a:tc>
                <a:tc>
                  <a:txBody>
                    <a:bodyPr/>
                    <a:lstStyle/>
                    <a:p>
                      <a:pPr algn="ctr" fontAlgn="ctr"/>
                      <a:r>
                        <a:rPr lang="ru-RU" sz="1100" b="0" i="0" u="none" strike="noStrike">
                          <a:solidFill>
                            <a:srgbClr val="000000"/>
                          </a:solidFill>
                          <a:latin typeface="Arial"/>
                        </a:rPr>
                        <a:t>82,0%</a:t>
                      </a:r>
                    </a:p>
                  </a:txBody>
                  <a:tcPr marL="9525" marR="9525" marT="9525" marB="0" anchor="ctr"/>
                </a:tc>
                <a:tc>
                  <a:txBody>
                    <a:bodyPr/>
                    <a:lstStyle/>
                    <a:p>
                      <a:pPr algn="ctr" fontAlgn="ctr"/>
                      <a:r>
                        <a:rPr lang="ru-RU" sz="1100" b="0" i="0" u="none" strike="noStrike">
                          <a:solidFill>
                            <a:srgbClr val="000000"/>
                          </a:solidFill>
                          <a:latin typeface="Arial"/>
                        </a:rPr>
                        <a:t>76,4%</a:t>
                      </a:r>
                    </a:p>
                  </a:txBody>
                  <a:tcPr marL="9525" marR="9525" marT="9525" marB="0" anchor="ctr"/>
                </a:tc>
                <a:tc>
                  <a:txBody>
                    <a:bodyPr/>
                    <a:lstStyle/>
                    <a:p>
                      <a:pPr algn="ctr" fontAlgn="ctr"/>
                      <a:r>
                        <a:rPr lang="ru-RU" sz="1100" b="0" i="0" u="none" strike="noStrike">
                          <a:solidFill>
                            <a:srgbClr val="000000"/>
                          </a:solidFill>
                          <a:latin typeface="Arial"/>
                        </a:rPr>
                        <a:t>62,9%</a:t>
                      </a:r>
                    </a:p>
                  </a:txBody>
                  <a:tcPr marL="9525" marR="9525" marT="9525" marB="0" anchor="ctr"/>
                </a:tc>
              </a:tr>
              <a:tr h="198121">
                <a:tc>
                  <a:txBody>
                    <a:bodyPr/>
                    <a:lstStyle/>
                    <a:p>
                      <a:pPr algn="ctr" fontAlgn="b"/>
                      <a:r>
                        <a:rPr lang="ru-RU" sz="800" b="1" u="none" strike="noStrike" dirty="0">
                          <a:effectLst/>
                        </a:rPr>
                        <a:t>21.30-22.00</a:t>
                      </a:r>
                      <a:endParaRPr lang="ru-RU" sz="800" b="1" i="0" u="none" strike="noStrike" dirty="0">
                        <a:solidFill>
                          <a:srgbClr val="000000"/>
                        </a:solidFill>
                        <a:effectLst/>
                        <a:latin typeface="Calibri"/>
                      </a:endParaRPr>
                    </a:p>
                  </a:txBody>
                  <a:tcPr marL="8704" marR="8704" marT="8704" marB="0" anchor="ctr"/>
                </a:tc>
                <a:tc>
                  <a:txBody>
                    <a:bodyPr/>
                    <a:lstStyle/>
                    <a:p>
                      <a:pPr algn="ctr" fontAlgn="ctr"/>
                      <a:r>
                        <a:rPr lang="ru-RU" sz="1100" b="0" i="0" u="none" strike="noStrike">
                          <a:solidFill>
                            <a:srgbClr val="000000"/>
                          </a:solidFill>
                          <a:latin typeface="Arial"/>
                        </a:rPr>
                        <a:t>76,4%</a:t>
                      </a:r>
                    </a:p>
                  </a:txBody>
                  <a:tcPr marL="9525" marR="9525" marT="9525" marB="0" anchor="ctr"/>
                </a:tc>
                <a:tc>
                  <a:txBody>
                    <a:bodyPr/>
                    <a:lstStyle/>
                    <a:p>
                      <a:pPr algn="ctr" fontAlgn="ctr"/>
                      <a:r>
                        <a:rPr lang="ru-RU" sz="1100" b="0" i="0" u="none" strike="noStrike">
                          <a:solidFill>
                            <a:srgbClr val="000000"/>
                          </a:solidFill>
                          <a:latin typeface="Arial"/>
                        </a:rPr>
                        <a:t>71,4%</a:t>
                      </a:r>
                    </a:p>
                  </a:txBody>
                  <a:tcPr marL="9525" marR="9525" marT="9525" marB="0" anchor="ctr"/>
                </a:tc>
                <a:tc>
                  <a:txBody>
                    <a:bodyPr/>
                    <a:lstStyle/>
                    <a:p>
                      <a:pPr algn="ctr" fontAlgn="ctr"/>
                      <a:r>
                        <a:rPr lang="ru-RU" sz="1100" b="0" i="0" u="none" strike="noStrike">
                          <a:solidFill>
                            <a:srgbClr val="000000"/>
                          </a:solidFill>
                          <a:latin typeface="Arial"/>
                        </a:rPr>
                        <a:t>58,1%</a:t>
                      </a:r>
                    </a:p>
                  </a:txBody>
                  <a:tcPr marL="9525" marR="9525" marT="9525" marB="0" anchor="ctr"/>
                </a:tc>
              </a:tr>
              <a:tr h="198121">
                <a:tc>
                  <a:txBody>
                    <a:bodyPr/>
                    <a:lstStyle/>
                    <a:p>
                      <a:pPr algn="ctr" fontAlgn="b"/>
                      <a:r>
                        <a:rPr lang="ru-RU" sz="800" b="1" u="none" strike="noStrike" dirty="0">
                          <a:effectLst/>
                        </a:rPr>
                        <a:t>22.00-22.30</a:t>
                      </a:r>
                      <a:endParaRPr lang="ru-RU" sz="800" b="1" i="0" u="none" strike="noStrike" dirty="0">
                        <a:solidFill>
                          <a:srgbClr val="000000"/>
                        </a:solidFill>
                        <a:effectLst/>
                        <a:latin typeface="Calibri"/>
                      </a:endParaRPr>
                    </a:p>
                  </a:txBody>
                  <a:tcPr marL="8704" marR="8704" marT="8704" marB="0" anchor="ctr"/>
                </a:tc>
                <a:tc>
                  <a:txBody>
                    <a:bodyPr/>
                    <a:lstStyle/>
                    <a:p>
                      <a:pPr algn="ctr" fontAlgn="ctr"/>
                      <a:r>
                        <a:rPr lang="ru-RU" sz="1100" b="0" i="0" u="none" strike="noStrike">
                          <a:solidFill>
                            <a:srgbClr val="000000"/>
                          </a:solidFill>
                          <a:latin typeface="Arial"/>
                        </a:rPr>
                        <a:t>70,8%</a:t>
                      </a:r>
                    </a:p>
                  </a:txBody>
                  <a:tcPr marL="9525" marR="9525" marT="9525" marB="0" anchor="ctr"/>
                </a:tc>
                <a:tc>
                  <a:txBody>
                    <a:bodyPr/>
                    <a:lstStyle/>
                    <a:p>
                      <a:pPr algn="ctr" fontAlgn="ctr"/>
                      <a:r>
                        <a:rPr lang="ru-RU" sz="1100" b="0" i="0" u="none" strike="noStrike">
                          <a:solidFill>
                            <a:srgbClr val="000000"/>
                          </a:solidFill>
                          <a:latin typeface="Arial"/>
                        </a:rPr>
                        <a:t>65,4%</a:t>
                      </a:r>
                    </a:p>
                  </a:txBody>
                  <a:tcPr marL="9525" marR="9525" marT="9525" marB="0" anchor="ctr"/>
                </a:tc>
                <a:tc>
                  <a:txBody>
                    <a:bodyPr/>
                    <a:lstStyle/>
                    <a:p>
                      <a:pPr algn="ctr" fontAlgn="ctr"/>
                      <a:r>
                        <a:rPr lang="ru-RU" sz="1100" b="0" i="0" u="none" strike="noStrike">
                          <a:solidFill>
                            <a:srgbClr val="000000"/>
                          </a:solidFill>
                          <a:latin typeface="Arial"/>
                        </a:rPr>
                        <a:t>53,1%</a:t>
                      </a:r>
                    </a:p>
                  </a:txBody>
                  <a:tcPr marL="9525" marR="9525" marT="9525" marB="0" anchor="ctr"/>
                </a:tc>
              </a:tr>
              <a:tr h="198121">
                <a:tc>
                  <a:txBody>
                    <a:bodyPr/>
                    <a:lstStyle/>
                    <a:p>
                      <a:pPr algn="ctr" fontAlgn="b"/>
                      <a:r>
                        <a:rPr lang="ru-RU" sz="800" b="1" u="none" strike="noStrike" dirty="0">
                          <a:effectLst/>
                        </a:rPr>
                        <a:t>22.30-23.00</a:t>
                      </a:r>
                      <a:endParaRPr lang="ru-RU" sz="800" b="1" i="0" u="none" strike="noStrike" dirty="0">
                        <a:solidFill>
                          <a:srgbClr val="000000"/>
                        </a:solidFill>
                        <a:effectLst/>
                        <a:latin typeface="Calibri"/>
                      </a:endParaRPr>
                    </a:p>
                  </a:txBody>
                  <a:tcPr marL="8704" marR="8704" marT="8704" marB="0" anchor="ctr"/>
                </a:tc>
                <a:tc>
                  <a:txBody>
                    <a:bodyPr/>
                    <a:lstStyle/>
                    <a:p>
                      <a:pPr algn="ctr" fontAlgn="ctr"/>
                      <a:r>
                        <a:rPr lang="ru-RU" sz="1100" b="0" i="0" u="none" strike="noStrike">
                          <a:solidFill>
                            <a:srgbClr val="000000"/>
                          </a:solidFill>
                          <a:latin typeface="Arial"/>
                        </a:rPr>
                        <a:t>60,3%</a:t>
                      </a:r>
                    </a:p>
                  </a:txBody>
                  <a:tcPr marL="9525" marR="9525" marT="9525" marB="0" anchor="ctr"/>
                </a:tc>
                <a:tc>
                  <a:txBody>
                    <a:bodyPr/>
                    <a:lstStyle/>
                    <a:p>
                      <a:pPr algn="ctr" fontAlgn="ctr"/>
                      <a:r>
                        <a:rPr lang="ru-RU" sz="1100" b="0" i="0" u="none" strike="noStrike">
                          <a:solidFill>
                            <a:srgbClr val="000000"/>
                          </a:solidFill>
                          <a:latin typeface="Arial"/>
                        </a:rPr>
                        <a:t>55,9%</a:t>
                      </a:r>
                    </a:p>
                  </a:txBody>
                  <a:tcPr marL="9525" marR="9525" marT="9525" marB="0" anchor="ctr"/>
                </a:tc>
                <a:tc>
                  <a:txBody>
                    <a:bodyPr/>
                    <a:lstStyle/>
                    <a:p>
                      <a:pPr algn="ctr" fontAlgn="ctr"/>
                      <a:r>
                        <a:rPr lang="ru-RU" sz="1100" b="0" i="0" u="none" strike="noStrike">
                          <a:solidFill>
                            <a:srgbClr val="000000"/>
                          </a:solidFill>
                          <a:latin typeface="Arial"/>
                        </a:rPr>
                        <a:t>45,4%</a:t>
                      </a:r>
                    </a:p>
                  </a:txBody>
                  <a:tcPr marL="9525" marR="9525" marT="9525" marB="0" anchor="ctr"/>
                </a:tc>
              </a:tr>
              <a:tr h="198121">
                <a:tc>
                  <a:txBody>
                    <a:bodyPr/>
                    <a:lstStyle/>
                    <a:p>
                      <a:pPr algn="ctr" fontAlgn="b"/>
                      <a:r>
                        <a:rPr lang="ru-RU" sz="800" b="1" u="none" strike="noStrike" dirty="0">
                          <a:effectLst/>
                        </a:rPr>
                        <a:t>23.00-23.30</a:t>
                      </a:r>
                      <a:endParaRPr lang="ru-RU" sz="800" b="1" i="0" u="none" strike="noStrike" dirty="0">
                        <a:solidFill>
                          <a:srgbClr val="000000"/>
                        </a:solidFill>
                        <a:effectLst/>
                        <a:latin typeface="Calibri"/>
                      </a:endParaRPr>
                    </a:p>
                  </a:txBody>
                  <a:tcPr marL="8704" marR="8704" marT="8704" marB="0" anchor="ctr"/>
                </a:tc>
                <a:tc>
                  <a:txBody>
                    <a:bodyPr/>
                    <a:lstStyle/>
                    <a:p>
                      <a:pPr algn="ctr" fontAlgn="ctr"/>
                      <a:r>
                        <a:rPr lang="ru-RU" sz="1100" b="0" i="0" u="none" strike="noStrike">
                          <a:solidFill>
                            <a:srgbClr val="000000"/>
                          </a:solidFill>
                          <a:latin typeface="Arial"/>
                        </a:rPr>
                        <a:t>49,3%</a:t>
                      </a:r>
                    </a:p>
                  </a:txBody>
                  <a:tcPr marL="9525" marR="9525" marT="9525" marB="0" anchor="ctr"/>
                </a:tc>
                <a:tc>
                  <a:txBody>
                    <a:bodyPr/>
                    <a:lstStyle/>
                    <a:p>
                      <a:pPr algn="ctr" fontAlgn="ctr"/>
                      <a:r>
                        <a:rPr lang="ru-RU" sz="1100" b="0" i="0" u="none" strike="noStrike">
                          <a:solidFill>
                            <a:srgbClr val="000000"/>
                          </a:solidFill>
                          <a:latin typeface="Arial"/>
                        </a:rPr>
                        <a:t>45,3%</a:t>
                      </a:r>
                    </a:p>
                  </a:txBody>
                  <a:tcPr marL="9525" marR="9525" marT="9525" marB="0" anchor="ctr"/>
                </a:tc>
                <a:tc>
                  <a:txBody>
                    <a:bodyPr/>
                    <a:lstStyle/>
                    <a:p>
                      <a:pPr algn="ctr" fontAlgn="ctr"/>
                      <a:r>
                        <a:rPr lang="ru-RU" sz="1100" b="0" i="0" u="none" strike="noStrike">
                          <a:solidFill>
                            <a:srgbClr val="000000"/>
                          </a:solidFill>
                          <a:latin typeface="Arial"/>
                        </a:rPr>
                        <a:t>36,8%</a:t>
                      </a:r>
                    </a:p>
                  </a:txBody>
                  <a:tcPr marL="9525" marR="9525" marT="9525" marB="0" anchor="ctr"/>
                </a:tc>
              </a:tr>
              <a:tr h="198121">
                <a:tc>
                  <a:txBody>
                    <a:bodyPr/>
                    <a:lstStyle/>
                    <a:p>
                      <a:pPr algn="ctr" fontAlgn="b"/>
                      <a:r>
                        <a:rPr lang="ru-RU" sz="800" b="1" u="none" strike="noStrike" dirty="0">
                          <a:effectLst/>
                        </a:rPr>
                        <a:t>23.30-0.00</a:t>
                      </a:r>
                      <a:endParaRPr lang="ru-RU" sz="800" b="1" i="0" u="none" strike="noStrike" dirty="0">
                        <a:solidFill>
                          <a:srgbClr val="000000"/>
                        </a:solidFill>
                        <a:effectLst/>
                        <a:latin typeface="Calibri"/>
                      </a:endParaRPr>
                    </a:p>
                  </a:txBody>
                  <a:tcPr marL="8704" marR="8704" marT="8704" marB="0" anchor="ctr"/>
                </a:tc>
                <a:tc>
                  <a:txBody>
                    <a:bodyPr/>
                    <a:lstStyle/>
                    <a:p>
                      <a:pPr algn="ctr" fontAlgn="ctr"/>
                      <a:r>
                        <a:rPr lang="ru-RU" sz="1100" b="0" i="0" u="none" strike="noStrike">
                          <a:solidFill>
                            <a:srgbClr val="000000"/>
                          </a:solidFill>
                          <a:latin typeface="Arial"/>
                        </a:rPr>
                        <a:t>21,6%</a:t>
                      </a:r>
                    </a:p>
                  </a:txBody>
                  <a:tcPr marL="9525" marR="9525" marT="9525" marB="0" anchor="ctr"/>
                </a:tc>
                <a:tc>
                  <a:txBody>
                    <a:bodyPr/>
                    <a:lstStyle/>
                    <a:p>
                      <a:pPr algn="ctr" fontAlgn="ctr"/>
                      <a:r>
                        <a:rPr lang="ru-RU" sz="1100" b="0" i="0" u="none" strike="noStrike">
                          <a:solidFill>
                            <a:srgbClr val="000000"/>
                          </a:solidFill>
                          <a:latin typeface="Arial"/>
                        </a:rPr>
                        <a:t>20,8%</a:t>
                      </a:r>
                    </a:p>
                  </a:txBody>
                  <a:tcPr marL="9525" marR="9525" marT="9525" marB="0" anchor="ctr"/>
                </a:tc>
                <a:tc>
                  <a:txBody>
                    <a:bodyPr/>
                    <a:lstStyle/>
                    <a:p>
                      <a:pPr algn="ctr" fontAlgn="ctr"/>
                      <a:r>
                        <a:rPr lang="ru-RU" sz="1100" b="0" i="0" u="none" strike="noStrike">
                          <a:solidFill>
                            <a:srgbClr val="000000"/>
                          </a:solidFill>
                          <a:latin typeface="Arial"/>
                        </a:rPr>
                        <a:t>16,2%</a:t>
                      </a:r>
                    </a:p>
                  </a:txBody>
                  <a:tcPr marL="9525" marR="9525" marT="9525" marB="0" anchor="ctr"/>
                </a:tc>
              </a:tr>
              <a:tr h="198121">
                <a:tc>
                  <a:txBody>
                    <a:bodyPr/>
                    <a:lstStyle/>
                    <a:p>
                      <a:pPr algn="ctr" fontAlgn="b"/>
                      <a:r>
                        <a:rPr lang="ru-RU" sz="800" b="1" u="none" strike="noStrike" dirty="0">
                          <a:effectLst/>
                        </a:rPr>
                        <a:t>0.00-0.30</a:t>
                      </a:r>
                      <a:endParaRPr lang="ru-RU" sz="800" b="1" i="0" u="none" strike="noStrike" dirty="0">
                        <a:solidFill>
                          <a:srgbClr val="000000"/>
                        </a:solidFill>
                        <a:effectLst/>
                        <a:latin typeface="Calibri"/>
                      </a:endParaRPr>
                    </a:p>
                  </a:txBody>
                  <a:tcPr marL="8704" marR="8704" marT="8704" marB="0" anchor="ctr"/>
                </a:tc>
                <a:tc>
                  <a:txBody>
                    <a:bodyPr/>
                    <a:lstStyle/>
                    <a:p>
                      <a:pPr algn="ctr" fontAlgn="ctr"/>
                      <a:r>
                        <a:rPr lang="ru-RU" sz="1100" b="0" i="0" u="none" strike="noStrike">
                          <a:solidFill>
                            <a:srgbClr val="000000"/>
                          </a:solidFill>
                          <a:latin typeface="Arial"/>
                        </a:rPr>
                        <a:t>14,3%</a:t>
                      </a:r>
                    </a:p>
                  </a:txBody>
                  <a:tcPr marL="9525" marR="9525" marT="9525" marB="0" anchor="ctr"/>
                </a:tc>
                <a:tc>
                  <a:txBody>
                    <a:bodyPr/>
                    <a:lstStyle/>
                    <a:p>
                      <a:pPr algn="ctr" fontAlgn="ctr"/>
                      <a:r>
                        <a:rPr lang="ru-RU" sz="1100" b="0" i="0" u="none" strike="noStrike">
                          <a:solidFill>
                            <a:srgbClr val="000000"/>
                          </a:solidFill>
                          <a:latin typeface="Arial"/>
                        </a:rPr>
                        <a:t>13,3%</a:t>
                      </a:r>
                    </a:p>
                  </a:txBody>
                  <a:tcPr marL="9525" marR="9525" marT="9525" marB="0" anchor="ctr"/>
                </a:tc>
                <a:tc>
                  <a:txBody>
                    <a:bodyPr/>
                    <a:lstStyle/>
                    <a:p>
                      <a:pPr algn="ctr" fontAlgn="ctr"/>
                      <a:r>
                        <a:rPr lang="ru-RU" sz="1100" b="0" i="0" u="none" strike="noStrike">
                          <a:solidFill>
                            <a:srgbClr val="000000"/>
                          </a:solidFill>
                          <a:latin typeface="Arial"/>
                        </a:rPr>
                        <a:t>10,5%</a:t>
                      </a:r>
                    </a:p>
                  </a:txBody>
                  <a:tcPr marL="9525" marR="9525" marT="9525" marB="0" anchor="ctr"/>
                </a:tc>
              </a:tr>
              <a:tr h="198121">
                <a:tc>
                  <a:txBody>
                    <a:bodyPr/>
                    <a:lstStyle/>
                    <a:p>
                      <a:pPr algn="ctr" fontAlgn="b"/>
                      <a:r>
                        <a:rPr lang="ru-RU" sz="800" b="1" u="none" strike="noStrike" dirty="0">
                          <a:effectLst/>
                        </a:rPr>
                        <a:t>0.30-1.00</a:t>
                      </a:r>
                      <a:endParaRPr lang="ru-RU" sz="800" b="1" i="0" u="none" strike="noStrike" dirty="0">
                        <a:solidFill>
                          <a:srgbClr val="000000"/>
                        </a:solidFill>
                        <a:effectLst/>
                        <a:latin typeface="Calibri"/>
                      </a:endParaRPr>
                    </a:p>
                  </a:txBody>
                  <a:tcPr marL="8704" marR="8704" marT="8704" marB="0" anchor="ctr"/>
                </a:tc>
                <a:tc>
                  <a:txBody>
                    <a:bodyPr/>
                    <a:lstStyle/>
                    <a:p>
                      <a:pPr algn="ctr" fontAlgn="ctr"/>
                      <a:r>
                        <a:rPr lang="ru-RU" sz="1100" b="0" i="0" u="none" strike="noStrike">
                          <a:solidFill>
                            <a:srgbClr val="000000"/>
                          </a:solidFill>
                          <a:latin typeface="Arial"/>
                        </a:rPr>
                        <a:t>8,6%</a:t>
                      </a:r>
                    </a:p>
                  </a:txBody>
                  <a:tcPr marL="9525" marR="9525" marT="9525" marB="0" anchor="ctr"/>
                </a:tc>
                <a:tc>
                  <a:txBody>
                    <a:bodyPr/>
                    <a:lstStyle/>
                    <a:p>
                      <a:pPr algn="ctr" fontAlgn="ctr"/>
                      <a:r>
                        <a:rPr lang="ru-RU" sz="1100" b="0" i="0" u="none" strike="noStrike">
                          <a:solidFill>
                            <a:srgbClr val="000000"/>
                          </a:solidFill>
                          <a:latin typeface="Arial"/>
                        </a:rPr>
                        <a:t>8,5%</a:t>
                      </a:r>
                    </a:p>
                  </a:txBody>
                  <a:tcPr marL="9525" marR="9525" marT="9525" marB="0" anchor="ctr"/>
                </a:tc>
                <a:tc>
                  <a:txBody>
                    <a:bodyPr/>
                    <a:lstStyle/>
                    <a:p>
                      <a:pPr algn="ctr" fontAlgn="ctr"/>
                      <a:r>
                        <a:rPr lang="ru-RU" sz="1100" b="0" i="0" u="none" strike="noStrike">
                          <a:solidFill>
                            <a:srgbClr val="000000"/>
                          </a:solidFill>
                          <a:latin typeface="Arial"/>
                        </a:rPr>
                        <a:t>6,7%</a:t>
                      </a:r>
                    </a:p>
                  </a:txBody>
                  <a:tcPr marL="9525" marR="9525" marT="9525" marB="0" anchor="ctr"/>
                </a:tc>
              </a:tr>
              <a:tr h="198121">
                <a:tc>
                  <a:txBody>
                    <a:bodyPr/>
                    <a:lstStyle/>
                    <a:p>
                      <a:pPr algn="ctr" fontAlgn="b"/>
                      <a:r>
                        <a:rPr lang="ru-RU" sz="800" b="1" u="none" strike="noStrike" dirty="0">
                          <a:effectLst/>
                        </a:rPr>
                        <a:t>1.00-1.30</a:t>
                      </a:r>
                      <a:endParaRPr lang="ru-RU" sz="800" b="1" i="0" u="none" strike="noStrike" dirty="0">
                        <a:solidFill>
                          <a:srgbClr val="000000"/>
                        </a:solidFill>
                        <a:effectLst/>
                        <a:latin typeface="Calibri"/>
                      </a:endParaRPr>
                    </a:p>
                  </a:txBody>
                  <a:tcPr marL="8704" marR="8704" marT="8704" marB="0" anchor="ctr"/>
                </a:tc>
                <a:tc>
                  <a:txBody>
                    <a:bodyPr/>
                    <a:lstStyle/>
                    <a:p>
                      <a:pPr algn="ctr" fontAlgn="ctr"/>
                      <a:r>
                        <a:rPr lang="ru-RU" sz="1100" b="0" i="0" u="none" strike="noStrike">
                          <a:solidFill>
                            <a:srgbClr val="000000"/>
                          </a:solidFill>
                          <a:latin typeface="Arial"/>
                        </a:rPr>
                        <a:t>5,9%</a:t>
                      </a:r>
                    </a:p>
                  </a:txBody>
                  <a:tcPr marL="9525" marR="9525" marT="9525" marB="0" anchor="ctr"/>
                </a:tc>
                <a:tc>
                  <a:txBody>
                    <a:bodyPr/>
                    <a:lstStyle/>
                    <a:p>
                      <a:pPr algn="ctr" fontAlgn="ctr"/>
                      <a:r>
                        <a:rPr lang="ru-RU" sz="1100" b="0" i="0" u="none" strike="noStrike">
                          <a:solidFill>
                            <a:srgbClr val="000000"/>
                          </a:solidFill>
                          <a:latin typeface="Arial"/>
                        </a:rPr>
                        <a:t>5,9%</a:t>
                      </a:r>
                    </a:p>
                  </a:txBody>
                  <a:tcPr marL="9525" marR="9525" marT="9525" marB="0" anchor="ctr"/>
                </a:tc>
                <a:tc>
                  <a:txBody>
                    <a:bodyPr/>
                    <a:lstStyle/>
                    <a:p>
                      <a:pPr algn="ctr" fontAlgn="ctr"/>
                      <a:r>
                        <a:rPr lang="ru-RU" sz="1100" b="0" i="0" u="none" strike="noStrike">
                          <a:solidFill>
                            <a:srgbClr val="000000"/>
                          </a:solidFill>
                          <a:latin typeface="Arial"/>
                        </a:rPr>
                        <a:t>4,8%</a:t>
                      </a:r>
                    </a:p>
                  </a:txBody>
                  <a:tcPr marL="9525" marR="9525" marT="9525" marB="0" anchor="ctr"/>
                </a:tc>
              </a:tr>
              <a:tr h="198121">
                <a:tc>
                  <a:txBody>
                    <a:bodyPr/>
                    <a:lstStyle/>
                    <a:p>
                      <a:pPr algn="ctr" fontAlgn="b"/>
                      <a:r>
                        <a:rPr lang="ru-RU" sz="800" b="1" u="none" strike="noStrike" dirty="0">
                          <a:effectLst/>
                        </a:rPr>
                        <a:t>1.30-2.00</a:t>
                      </a:r>
                      <a:endParaRPr lang="ru-RU" sz="800" b="1" i="0" u="none" strike="noStrike" dirty="0">
                        <a:solidFill>
                          <a:srgbClr val="000000"/>
                        </a:solidFill>
                        <a:effectLst/>
                        <a:latin typeface="Calibri"/>
                      </a:endParaRPr>
                    </a:p>
                  </a:txBody>
                  <a:tcPr marL="8704" marR="8704" marT="8704" marB="0" anchor="ctr"/>
                </a:tc>
                <a:tc>
                  <a:txBody>
                    <a:bodyPr/>
                    <a:lstStyle/>
                    <a:p>
                      <a:pPr algn="ctr" fontAlgn="ctr"/>
                      <a:r>
                        <a:rPr lang="ru-RU" sz="1100" b="0" i="0" u="none" strike="noStrike">
                          <a:solidFill>
                            <a:srgbClr val="000000"/>
                          </a:solidFill>
                          <a:latin typeface="Arial"/>
                        </a:rPr>
                        <a:t>2,0%</a:t>
                      </a:r>
                    </a:p>
                  </a:txBody>
                  <a:tcPr marL="9525" marR="9525" marT="9525" marB="0" anchor="ctr"/>
                </a:tc>
                <a:tc>
                  <a:txBody>
                    <a:bodyPr/>
                    <a:lstStyle/>
                    <a:p>
                      <a:pPr algn="ctr" fontAlgn="ctr"/>
                      <a:r>
                        <a:rPr lang="ru-RU" sz="1100" b="0" i="0" u="none" strike="noStrike">
                          <a:solidFill>
                            <a:srgbClr val="000000"/>
                          </a:solidFill>
                          <a:latin typeface="Arial"/>
                        </a:rPr>
                        <a:t>2,4%</a:t>
                      </a:r>
                    </a:p>
                  </a:txBody>
                  <a:tcPr marL="9525" marR="9525" marT="9525" marB="0" anchor="ctr"/>
                </a:tc>
                <a:tc>
                  <a:txBody>
                    <a:bodyPr/>
                    <a:lstStyle/>
                    <a:p>
                      <a:pPr algn="ctr" fontAlgn="ctr"/>
                      <a:r>
                        <a:rPr lang="ru-RU" sz="1100" b="0" i="0" u="none" strike="noStrike">
                          <a:solidFill>
                            <a:srgbClr val="000000"/>
                          </a:solidFill>
                          <a:latin typeface="Arial"/>
                        </a:rPr>
                        <a:t>1,8%</a:t>
                      </a:r>
                    </a:p>
                  </a:txBody>
                  <a:tcPr marL="9525" marR="9525" marT="9525" marB="0" anchor="ctr"/>
                </a:tc>
              </a:tr>
              <a:tr h="198121">
                <a:tc>
                  <a:txBody>
                    <a:bodyPr/>
                    <a:lstStyle/>
                    <a:p>
                      <a:pPr algn="ctr" fontAlgn="b"/>
                      <a:r>
                        <a:rPr lang="ru-RU" sz="800" b="1" u="none" strike="noStrike" dirty="0">
                          <a:effectLst/>
                        </a:rPr>
                        <a:t>2.00-2.30</a:t>
                      </a:r>
                      <a:endParaRPr lang="ru-RU" sz="800" b="1" i="0" u="none" strike="noStrike" dirty="0">
                        <a:solidFill>
                          <a:srgbClr val="000000"/>
                        </a:solidFill>
                        <a:effectLst/>
                        <a:latin typeface="Calibri"/>
                      </a:endParaRPr>
                    </a:p>
                  </a:txBody>
                  <a:tcPr marL="8704" marR="8704" marT="8704" marB="0" anchor="ctr"/>
                </a:tc>
                <a:tc>
                  <a:txBody>
                    <a:bodyPr/>
                    <a:lstStyle/>
                    <a:p>
                      <a:pPr algn="ctr" fontAlgn="ctr"/>
                      <a:r>
                        <a:rPr lang="ru-RU" sz="1100" b="0" i="0" u="none" strike="noStrike">
                          <a:solidFill>
                            <a:srgbClr val="000000"/>
                          </a:solidFill>
                          <a:latin typeface="Arial"/>
                        </a:rPr>
                        <a:t>1,4%</a:t>
                      </a:r>
                    </a:p>
                  </a:txBody>
                  <a:tcPr marL="9525" marR="9525" marT="9525" marB="0" anchor="ctr"/>
                </a:tc>
                <a:tc>
                  <a:txBody>
                    <a:bodyPr/>
                    <a:lstStyle/>
                    <a:p>
                      <a:pPr algn="ctr" fontAlgn="ctr"/>
                      <a:r>
                        <a:rPr lang="ru-RU" sz="1100" b="0" i="0" u="none" strike="noStrike">
                          <a:solidFill>
                            <a:srgbClr val="000000"/>
                          </a:solidFill>
                          <a:latin typeface="Arial"/>
                        </a:rPr>
                        <a:t>1,6%</a:t>
                      </a:r>
                    </a:p>
                  </a:txBody>
                  <a:tcPr marL="9525" marR="9525" marT="9525" marB="0" anchor="ctr"/>
                </a:tc>
                <a:tc>
                  <a:txBody>
                    <a:bodyPr/>
                    <a:lstStyle/>
                    <a:p>
                      <a:pPr algn="ctr" fontAlgn="ctr"/>
                      <a:r>
                        <a:rPr lang="ru-RU" sz="1100" b="0" i="0" u="none" strike="noStrike">
                          <a:solidFill>
                            <a:srgbClr val="000000"/>
                          </a:solidFill>
                          <a:latin typeface="Arial"/>
                        </a:rPr>
                        <a:t>1,2%</a:t>
                      </a:r>
                    </a:p>
                  </a:txBody>
                  <a:tcPr marL="9525" marR="9525" marT="9525" marB="0" anchor="ctr"/>
                </a:tc>
              </a:tr>
              <a:tr h="198121">
                <a:tc>
                  <a:txBody>
                    <a:bodyPr/>
                    <a:lstStyle/>
                    <a:p>
                      <a:pPr algn="ctr" fontAlgn="b"/>
                      <a:r>
                        <a:rPr lang="ru-RU" sz="800" b="1" u="none" strike="noStrike" dirty="0">
                          <a:effectLst/>
                        </a:rPr>
                        <a:t>2.30-3.00</a:t>
                      </a:r>
                      <a:endParaRPr lang="ru-RU" sz="800" b="1" i="0" u="none" strike="noStrike" dirty="0">
                        <a:solidFill>
                          <a:srgbClr val="000000"/>
                        </a:solidFill>
                        <a:effectLst/>
                        <a:latin typeface="Calibri"/>
                      </a:endParaRPr>
                    </a:p>
                  </a:txBody>
                  <a:tcPr marL="8704" marR="8704" marT="8704" marB="0" anchor="ctr"/>
                </a:tc>
                <a:tc>
                  <a:txBody>
                    <a:bodyPr/>
                    <a:lstStyle/>
                    <a:p>
                      <a:pPr algn="ctr" fontAlgn="ctr"/>
                      <a:r>
                        <a:rPr lang="af-ZA" sz="1100" b="0" i="0" u="none" strike="noStrike" dirty="0" smtClean="0">
                          <a:solidFill>
                            <a:srgbClr val="000000"/>
                          </a:solidFill>
                          <a:latin typeface="Arial"/>
                        </a:rPr>
                        <a:t>0</a:t>
                      </a:r>
                      <a:r>
                        <a:rPr lang="ru-RU" sz="1100" b="0" i="0" u="none" strike="noStrike" dirty="0" smtClean="0">
                          <a:solidFill>
                            <a:srgbClr val="000000"/>
                          </a:solidFill>
                          <a:latin typeface="Arial"/>
                        </a:rPr>
                        <a:t>,9</a:t>
                      </a:r>
                      <a:r>
                        <a:rPr lang="ru-RU" sz="1100" b="0" i="0" u="none" strike="noStrike" dirty="0">
                          <a:solidFill>
                            <a:srgbClr val="000000"/>
                          </a:solidFill>
                          <a:latin typeface="Arial"/>
                        </a:rPr>
                        <a:t>%</a:t>
                      </a:r>
                    </a:p>
                  </a:txBody>
                  <a:tcPr marL="9525" marR="9525" marT="9525" marB="0" anchor="ctr"/>
                </a:tc>
                <a:tc>
                  <a:txBody>
                    <a:bodyPr/>
                    <a:lstStyle/>
                    <a:p>
                      <a:pPr algn="ctr" fontAlgn="ctr"/>
                      <a:r>
                        <a:rPr lang="ru-RU" sz="1100" b="0" i="0" u="none" strike="noStrike">
                          <a:solidFill>
                            <a:srgbClr val="000000"/>
                          </a:solidFill>
                          <a:latin typeface="Arial"/>
                        </a:rPr>
                        <a:t>1,1%</a:t>
                      </a:r>
                    </a:p>
                  </a:txBody>
                  <a:tcPr marL="9525" marR="9525" marT="9525" marB="0" anchor="ctr"/>
                </a:tc>
                <a:tc>
                  <a:txBody>
                    <a:bodyPr/>
                    <a:lstStyle/>
                    <a:p>
                      <a:pPr algn="ctr" fontAlgn="ctr"/>
                      <a:r>
                        <a:rPr lang="af-ZA" sz="1100" b="0" i="0" u="none" strike="noStrike" dirty="0" smtClean="0">
                          <a:solidFill>
                            <a:srgbClr val="000000"/>
                          </a:solidFill>
                          <a:latin typeface="Arial"/>
                        </a:rPr>
                        <a:t>0</a:t>
                      </a:r>
                      <a:r>
                        <a:rPr lang="ru-RU" sz="1100" b="0" i="0" u="none" strike="noStrike" dirty="0" smtClean="0">
                          <a:solidFill>
                            <a:srgbClr val="000000"/>
                          </a:solidFill>
                          <a:latin typeface="Arial"/>
                        </a:rPr>
                        <a:t>,8</a:t>
                      </a:r>
                      <a:r>
                        <a:rPr lang="ru-RU" sz="1100" b="0" i="0" u="none" strike="noStrike" dirty="0">
                          <a:solidFill>
                            <a:srgbClr val="000000"/>
                          </a:solidFill>
                          <a:latin typeface="Arial"/>
                        </a:rPr>
                        <a:t>%</a:t>
                      </a:r>
                    </a:p>
                  </a:txBody>
                  <a:tcPr marL="9525" marR="9525" marT="9525" marB="0" anchor="ctr"/>
                </a:tc>
              </a:tr>
              <a:tr h="198121">
                <a:tc>
                  <a:txBody>
                    <a:bodyPr/>
                    <a:lstStyle/>
                    <a:p>
                      <a:pPr algn="ctr" fontAlgn="b"/>
                      <a:r>
                        <a:rPr lang="ru-RU" sz="800" b="1" u="none" strike="noStrike" dirty="0">
                          <a:effectLst/>
                        </a:rPr>
                        <a:t>3.00-3.30</a:t>
                      </a:r>
                      <a:endParaRPr lang="ru-RU" sz="800" b="1" i="0" u="none" strike="noStrike" dirty="0">
                        <a:solidFill>
                          <a:srgbClr val="000000"/>
                        </a:solidFill>
                        <a:effectLst/>
                        <a:latin typeface="Calibri"/>
                      </a:endParaRPr>
                    </a:p>
                  </a:txBody>
                  <a:tcPr marL="8704" marR="8704" marT="8704" marB="0" anchor="ctr"/>
                </a:tc>
                <a:tc>
                  <a:txBody>
                    <a:bodyPr/>
                    <a:lstStyle/>
                    <a:p>
                      <a:pPr algn="ctr" fontAlgn="ctr"/>
                      <a:r>
                        <a:rPr lang="af-ZA" sz="1100" b="0" i="0" u="none" strike="noStrike" dirty="0" smtClean="0">
                          <a:solidFill>
                            <a:srgbClr val="000000"/>
                          </a:solidFill>
                          <a:latin typeface="Arial"/>
                        </a:rPr>
                        <a:t>0</a:t>
                      </a:r>
                      <a:r>
                        <a:rPr lang="ru-RU" sz="1100" b="0" i="0" u="none" strike="noStrike" dirty="0" smtClean="0">
                          <a:solidFill>
                            <a:srgbClr val="000000"/>
                          </a:solidFill>
                          <a:latin typeface="Arial"/>
                        </a:rPr>
                        <a:t>,5</a:t>
                      </a:r>
                      <a:r>
                        <a:rPr lang="ru-RU" sz="1100" b="0" i="0" u="none" strike="noStrike" dirty="0">
                          <a:solidFill>
                            <a:srgbClr val="000000"/>
                          </a:solidFill>
                          <a:latin typeface="Arial"/>
                        </a:rPr>
                        <a:t>%</a:t>
                      </a:r>
                    </a:p>
                  </a:txBody>
                  <a:tcPr marL="9525" marR="9525" marT="9525" marB="0" anchor="ctr"/>
                </a:tc>
                <a:tc>
                  <a:txBody>
                    <a:bodyPr/>
                    <a:lstStyle/>
                    <a:p>
                      <a:pPr algn="ctr" fontAlgn="ctr"/>
                      <a:r>
                        <a:rPr lang="af-ZA" sz="1100" b="0" i="0" u="none" strike="noStrike" dirty="0" smtClean="0">
                          <a:solidFill>
                            <a:srgbClr val="000000"/>
                          </a:solidFill>
                          <a:latin typeface="Arial"/>
                        </a:rPr>
                        <a:t>0</a:t>
                      </a:r>
                      <a:r>
                        <a:rPr lang="ru-RU" sz="1100" b="0" i="0" u="none" strike="noStrike" dirty="0" smtClean="0">
                          <a:solidFill>
                            <a:srgbClr val="000000"/>
                          </a:solidFill>
                          <a:latin typeface="Arial"/>
                        </a:rPr>
                        <a:t>,6</a:t>
                      </a:r>
                      <a:r>
                        <a:rPr lang="ru-RU" sz="1100" b="0" i="0" u="none" strike="noStrike" dirty="0">
                          <a:solidFill>
                            <a:srgbClr val="000000"/>
                          </a:solidFill>
                          <a:latin typeface="Arial"/>
                        </a:rPr>
                        <a:t>%</a:t>
                      </a:r>
                    </a:p>
                  </a:txBody>
                  <a:tcPr marL="9525" marR="9525" marT="9525" marB="0" anchor="ctr"/>
                </a:tc>
                <a:tc>
                  <a:txBody>
                    <a:bodyPr/>
                    <a:lstStyle/>
                    <a:p>
                      <a:pPr algn="ctr" fontAlgn="ctr"/>
                      <a:r>
                        <a:rPr lang="af-ZA" sz="1100" b="0" i="0" u="none" strike="noStrike" dirty="0" smtClean="0">
                          <a:solidFill>
                            <a:srgbClr val="000000"/>
                          </a:solidFill>
                          <a:latin typeface="Arial"/>
                        </a:rPr>
                        <a:t>0</a:t>
                      </a:r>
                      <a:r>
                        <a:rPr lang="ru-RU" sz="1100" b="0" i="0" u="none" strike="noStrike" dirty="0" smtClean="0">
                          <a:solidFill>
                            <a:srgbClr val="000000"/>
                          </a:solidFill>
                          <a:latin typeface="Arial"/>
                        </a:rPr>
                        <a:t>,5</a:t>
                      </a:r>
                      <a:r>
                        <a:rPr lang="ru-RU" sz="1100" b="0" i="0" u="none" strike="noStrike" dirty="0">
                          <a:solidFill>
                            <a:srgbClr val="000000"/>
                          </a:solidFill>
                          <a:latin typeface="Arial"/>
                        </a:rPr>
                        <a:t>%</a:t>
                      </a:r>
                    </a:p>
                  </a:txBody>
                  <a:tcPr marL="9525" marR="9525" marT="9525" marB="0" anchor="ctr"/>
                </a:tc>
              </a:tr>
              <a:tr h="198121">
                <a:tc>
                  <a:txBody>
                    <a:bodyPr/>
                    <a:lstStyle/>
                    <a:p>
                      <a:pPr algn="ctr" fontAlgn="b"/>
                      <a:r>
                        <a:rPr lang="ru-RU" sz="800" b="1" u="none" strike="noStrike" dirty="0">
                          <a:effectLst/>
                        </a:rPr>
                        <a:t>3.30-6.00</a:t>
                      </a:r>
                      <a:endParaRPr lang="ru-RU" sz="800" b="1" i="0" u="none" strike="noStrike" dirty="0">
                        <a:solidFill>
                          <a:srgbClr val="000000"/>
                        </a:solidFill>
                        <a:effectLst/>
                        <a:latin typeface="Calibri"/>
                      </a:endParaRPr>
                    </a:p>
                  </a:txBody>
                  <a:tcPr marL="8704" marR="8704" marT="8704" marB="0" anchor="ctr"/>
                </a:tc>
                <a:tc>
                  <a:txBody>
                    <a:bodyPr/>
                    <a:lstStyle/>
                    <a:p>
                      <a:pPr algn="ctr" fontAlgn="ctr"/>
                      <a:r>
                        <a:rPr lang="af-ZA" sz="1100" b="0" i="0" u="none" strike="noStrike" dirty="0" smtClean="0">
                          <a:solidFill>
                            <a:srgbClr val="000000"/>
                          </a:solidFill>
                          <a:latin typeface="Arial"/>
                        </a:rPr>
                        <a:t>0</a:t>
                      </a:r>
                      <a:r>
                        <a:rPr lang="ru-RU" sz="1100" b="0" i="0" u="none" strike="noStrike" dirty="0" smtClean="0">
                          <a:solidFill>
                            <a:srgbClr val="000000"/>
                          </a:solidFill>
                          <a:latin typeface="Arial"/>
                        </a:rPr>
                        <a:t>,3</a:t>
                      </a:r>
                      <a:r>
                        <a:rPr lang="ru-RU" sz="1100" b="0" i="0" u="none" strike="noStrike" dirty="0">
                          <a:solidFill>
                            <a:srgbClr val="000000"/>
                          </a:solidFill>
                          <a:latin typeface="Arial"/>
                        </a:rPr>
                        <a:t>%</a:t>
                      </a:r>
                    </a:p>
                  </a:txBody>
                  <a:tcPr marL="9525" marR="9525" marT="9525" marB="0" anchor="ctr"/>
                </a:tc>
                <a:tc>
                  <a:txBody>
                    <a:bodyPr/>
                    <a:lstStyle/>
                    <a:p>
                      <a:pPr algn="ctr" fontAlgn="ctr"/>
                      <a:r>
                        <a:rPr lang="ru-RU" sz="1100" b="0" i="0" u="none" strike="noStrike">
                          <a:solidFill>
                            <a:srgbClr val="000000"/>
                          </a:solidFill>
                          <a:latin typeface="Arial"/>
                        </a:rPr>
                        <a:t>1,6%</a:t>
                      </a:r>
                    </a:p>
                  </a:txBody>
                  <a:tcPr marL="9525" marR="9525" marT="9525" marB="0" anchor="ctr"/>
                </a:tc>
                <a:tc>
                  <a:txBody>
                    <a:bodyPr/>
                    <a:lstStyle/>
                    <a:p>
                      <a:pPr algn="ctr" fontAlgn="ctr"/>
                      <a:r>
                        <a:rPr lang="ru-RU" sz="1100" b="0" i="0" u="none" strike="noStrike">
                          <a:solidFill>
                            <a:srgbClr val="000000"/>
                          </a:solidFill>
                          <a:latin typeface="Arial"/>
                        </a:rPr>
                        <a:t>2,0%</a:t>
                      </a:r>
                    </a:p>
                  </a:txBody>
                  <a:tcPr marL="9525" marR="9525" marT="9525" marB="0" anchor="ctr"/>
                </a:tc>
              </a:tr>
              <a:tr h="198121">
                <a:tc>
                  <a:txBody>
                    <a:bodyPr/>
                    <a:lstStyle/>
                    <a:p>
                      <a:pPr algn="ctr" fontAlgn="b"/>
                      <a:r>
                        <a:rPr lang="ka-GE" sz="800" b="1" u="none" strike="noStrike" dirty="0">
                          <a:effectLst/>
                        </a:rPr>
                        <a:t>არ უყურებს</a:t>
                      </a:r>
                      <a:endParaRPr lang="ka-GE" sz="800" b="1" i="0" u="none" strike="noStrike" dirty="0">
                        <a:solidFill>
                          <a:srgbClr val="000000"/>
                        </a:solidFill>
                        <a:effectLst/>
                        <a:latin typeface="Sylfaen"/>
                      </a:endParaRPr>
                    </a:p>
                  </a:txBody>
                  <a:tcPr marL="8704" marR="8704" marT="8704" marB="0" anchor="ctr"/>
                </a:tc>
                <a:tc>
                  <a:txBody>
                    <a:bodyPr/>
                    <a:lstStyle/>
                    <a:p>
                      <a:pPr algn="ctr" fontAlgn="ctr"/>
                      <a:r>
                        <a:rPr lang="ru-RU" sz="1100" b="0" i="0" u="none" strike="noStrike">
                          <a:solidFill>
                            <a:srgbClr val="000000"/>
                          </a:solidFill>
                          <a:latin typeface="Arial"/>
                        </a:rPr>
                        <a:t>5,5%</a:t>
                      </a:r>
                    </a:p>
                  </a:txBody>
                  <a:tcPr marL="9525" marR="9525" marT="9525" marB="0" anchor="ctr"/>
                </a:tc>
                <a:tc>
                  <a:txBody>
                    <a:bodyPr/>
                    <a:lstStyle/>
                    <a:p>
                      <a:pPr algn="ctr" fontAlgn="ctr"/>
                      <a:r>
                        <a:rPr lang="ru-RU" sz="1100" b="0" i="0" u="none" strike="noStrike">
                          <a:solidFill>
                            <a:srgbClr val="000000"/>
                          </a:solidFill>
                          <a:latin typeface="Arial"/>
                        </a:rPr>
                        <a:t>9,6%</a:t>
                      </a:r>
                    </a:p>
                  </a:txBody>
                  <a:tcPr marL="9525" marR="9525" marT="9525" marB="0" anchor="ctr"/>
                </a:tc>
                <a:tc>
                  <a:txBody>
                    <a:bodyPr/>
                    <a:lstStyle/>
                    <a:p>
                      <a:pPr algn="ctr" fontAlgn="ctr"/>
                      <a:r>
                        <a:rPr lang="ru-RU" sz="1100" b="0" i="0" u="none" strike="noStrike">
                          <a:solidFill>
                            <a:srgbClr val="000000"/>
                          </a:solidFill>
                          <a:latin typeface="Arial"/>
                        </a:rPr>
                        <a:t>8,1%</a:t>
                      </a:r>
                    </a:p>
                  </a:txBody>
                  <a:tcPr marL="9525" marR="9525" marT="9525" marB="0" anchor="ctr"/>
                </a:tc>
              </a:tr>
              <a:tr h="198121">
                <a:tc>
                  <a:txBody>
                    <a:bodyPr/>
                    <a:lstStyle/>
                    <a:p>
                      <a:pPr algn="ctr" fontAlgn="b"/>
                      <a:r>
                        <a:rPr lang="ka-GE" sz="800" b="1" u="none" strike="noStrike" dirty="0">
                          <a:effectLst/>
                        </a:rPr>
                        <a:t>მიჭირს პასუხი</a:t>
                      </a:r>
                      <a:endParaRPr lang="ka-GE" sz="800" b="1" i="0" u="none" strike="noStrike" dirty="0">
                        <a:solidFill>
                          <a:srgbClr val="000000"/>
                        </a:solidFill>
                        <a:effectLst/>
                        <a:latin typeface="Sylfaen"/>
                      </a:endParaRPr>
                    </a:p>
                  </a:txBody>
                  <a:tcPr marL="8704" marR="8704" marT="8704" marB="0" anchor="ctr"/>
                </a:tc>
                <a:tc>
                  <a:txBody>
                    <a:bodyPr/>
                    <a:lstStyle/>
                    <a:p>
                      <a:pPr algn="ctr" fontAlgn="ctr"/>
                      <a:r>
                        <a:rPr lang="ru-RU" sz="1100" b="0" i="0" u="none" strike="noStrike">
                          <a:solidFill>
                            <a:srgbClr val="000000"/>
                          </a:solidFill>
                          <a:latin typeface="Arial"/>
                        </a:rPr>
                        <a:t>26,0%</a:t>
                      </a:r>
                    </a:p>
                  </a:txBody>
                  <a:tcPr marL="9525" marR="9525" marT="9525" marB="0" anchor="ctr"/>
                </a:tc>
                <a:tc>
                  <a:txBody>
                    <a:bodyPr/>
                    <a:lstStyle/>
                    <a:p>
                      <a:pPr algn="ctr" fontAlgn="ctr"/>
                      <a:r>
                        <a:rPr lang="ru-RU" sz="1100" b="0" i="0" u="none" strike="noStrike">
                          <a:solidFill>
                            <a:srgbClr val="000000"/>
                          </a:solidFill>
                          <a:latin typeface="Arial"/>
                        </a:rPr>
                        <a:t>30,4%</a:t>
                      </a:r>
                    </a:p>
                  </a:txBody>
                  <a:tcPr marL="9525" marR="9525" marT="9525" marB="0" anchor="ctr"/>
                </a:tc>
                <a:tc>
                  <a:txBody>
                    <a:bodyPr/>
                    <a:lstStyle/>
                    <a:p>
                      <a:pPr algn="ctr" fontAlgn="ctr"/>
                      <a:r>
                        <a:rPr lang="ru-RU" sz="1100" b="0" i="0" u="none" strike="noStrike" dirty="0">
                          <a:solidFill>
                            <a:srgbClr val="000000"/>
                          </a:solidFill>
                          <a:latin typeface="Arial"/>
                        </a:rPr>
                        <a:t>26,0%</a:t>
                      </a:r>
                    </a:p>
                  </a:txBody>
                  <a:tcPr marL="9525" marR="9525" marT="9525" marB="0" anchor="ct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5984" y="142852"/>
            <a:ext cx="6615130" cy="654032"/>
          </a:xfrm>
        </p:spPr>
        <p:style>
          <a:lnRef idx="0">
            <a:schemeClr val="accent1"/>
          </a:lnRef>
          <a:fillRef idx="3">
            <a:schemeClr val="accent1"/>
          </a:fillRef>
          <a:effectRef idx="3">
            <a:schemeClr val="accent1"/>
          </a:effectRef>
          <a:fontRef idx="minor">
            <a:schemeClr val="lt1"/>
          </a:fontRef>
        </p:style>
        <p:txBody>
          <a:bodyPr>
            <a:normAutofit/>
          </a:bodyPr>
          <a:lstStyle/>
          <a:p>
            <a:r>
              <a:rPr lang="af-ZA" sz="1600" b="1" dirty="0" smtClean="0"/>
              <a:t>A</a:t>
            </a:r>
            <a:r>
              <a:rPr lang="ka-GE" sz="1600" b="1" dirty="0" smtClean="0"/>
              <a:t>8</a:t>
            </a:r>
            <a:r>
              <a:rPr lang="af-ZA" sz="1600" b="1" dirty="0" smtClean="0"/>
              <a:t>. </a:t>
            </a:r>
            <a:r>
              <a:rPr lang="ka-GE" sz="1600" b="1" dirty="0" smtClean="0"/>
              <a:t>რა დროს უყურებთ  ტელევიზორს ძირითადად ორშაბათიდან პარასკევის ჩათვლით</a:t>
            </a:r>
            <a:r>
              <a:rPr lang="af-ZA" sz="1600" b="1" dirty="0" smtClean="0"/>
              <a:t> და შაბათ-კვირას</a:t>
            </a:r>
            <a:endParaRPr lang="ru-RU" sz="1600" b="1" dirty="0"/>
          </a:p>
        </p:txBody>
      </p:sp>
      <p:sp>
        <p:nvSpPr>
          <p:cNvPr id="3" name="Содержимое 2"/>
          <p:cNvSpPr>
            <a:spLocks noGrp="1"/>
          </p:cNvSpPr>
          <p:nvPr>
            <p:ph idx="1"/>
          </p:nvPr>
        </p:nvSpPr>
        <p:spPr/>
        <p:txBody>
          <a:bodyPr/>
          <a:lstStyle/>
          <a:p>
            <a:endParaRPr lang="ru-RU"/>
          </a:p>
        </p:txBody>
      </p:sp>
      <p:graphicFrame>
        <p:nvGraphicFramePr>
          <p:cNvPr id="4" name="Таблица 3"/>
          <p:cNvGraphicFramePr>
            <a:graphicFrameLocks noGrp="1"/>
          </p:cNvGraphicFramePr>
          <p:nvPr>
            <p:extLst>
              <p:ext uri="{D42A27DB-BD31-4B8C-83A1-F6EECF244321}">
                <p14:modId xmlns:p14="http://schemas.microsoft.com/office/powerpoint/2010/main" val="230202890"/>
              </p:ext>
            </p:extLst>
          </p:nvPr>
        </p:nvGraphicFramePr>
        <p:xfrm>
          <a:off x="179512" y="1124746"/>
          <a:ext cx="4104456" cy="5472605"/>
        </p:xfrm>
        <a:graphic>
          <a:graphicData uri="http://schemas.openxmlformats.org/drawingml/2006/table">
            <a:tbl>
              <a:tblPr>
                <a:tableStyleId>{3C2FFA5D-87B4-456A-9821-1D502468CF0F}</a:tableStyleId>
              </a:tblPr>
              <a:tblGrid>
                <a:gridCol w="1296144"/>
                <a:gridCol w="1008112"/>
                <a:gridCol w="936104"/>
                <a:gridCol w="864096"/>
              </a:tblGrid>
              <a:tr h="795165">
                <a:tc>
                  <a:txBody>
                    <a:bodyPr/>
                    <a:lstStyle/>
                    <a:p>
                      <a:pPr algn="ctr" fontAlgn="b"/>
                      <a:r>
                        <a:rPr lang="ru-RU" sz="1100" u="none" strike="noStrike" dirty="0">
                          <a:effectLst/>
                        </a:rPr>
                        <a:t> </a:t>
                      </a:r>
                      <a:endParaRPr lang="ru-RU" sz="1100" b="0" i="0" u="none" strike="noStrike" dirty="0">
                        <a:solidFill>
                          <a:srgbClr val="000000"/>
                        </a:solidFill>
                        <a:effectLst/>
                        <a:latin typeface="Calibri"/>
                      </a:endParaRPr>
                    </a:p>
                  </a:txBody>
                  <a:tcPr marL="9525" marR="9525" marT="9525" marB="0" anchor="ctr"/>
                </a:tc>
                <a:tc>
                  <a:txBody>
                    <a:bodyPr/>
                    <a:lstStyle/>
                    <a:p>
                      <a:pPr algn="ctr" fontAlgn="b"/>
                      <a:r>
                        <a:rPr lang="ka-GE" sz="900" b="1" i="0" u="none" strike="noStrike" dirty="0">
                          <a:effectLst/>
                        </a:rPr>
                        <a:t>ორშაბათი-პარასკევი</a:t>
                      </a:r>
                      <a:endParaRPr lang="ka-GE" sz="900" b="1" i="0" u="none" strike="noStrike" dirty="0">
                        <a:solidFill>
                          <a:srgbClr val="000000"/>
                        </a:solidFill>
                        <a:effectLst/>
                        <a:latin typeface="Sylfaen"/>
                      </a:endParaRPr>
                    </a:p>
                  </a:txBody>
                  <a:tcPr marL="9525" marR="9525" marT="9525" marB="0" anchor="ctr"/>
                </a:tc>
                <a:tc>
                  <a:txBody>
                    <a:bodyPr/>
                    <a:lstStyle/>
                    <a:p>
                      <a:pPr algn="ctr" fontAlgn="b"/>
                      <a:r>
                        <a:rPr lang="ka-GE" sz="900" b="1" i="0" u="none" strike="noStrike" dirty="0">
                          <a:effectLst/>
                        </a:rPr>
                        <a:t>შაბათი</a:t>
                      </a:r>
                      <a:endParaRPr lang="ka-GE" sz="900" b="1" i="0" u="none" strike="noStrike" dirty="0">
                        <a:solidFill>
                          <a:srgbClr val="000000"/>
                        </a:solidFill>
                        <a:effectLst/>
                        <a:latin typeface="Sylfaen"/>
                      </a:endParaRPr>
                    </a:p>
                  </a:txBody>
                  <a:tcPr marL="9525" marR="9525" marT="9525" marB="0" anchor="ctr"/>
                </a:tc>
                <a:tc>
                  <a:txBody>
                    <a:bodyPr/>
                    <a:lstStyle/>
                    <a:p>
                      <a:pPr algn="ctr" fontAlgn="b"/>
                      <a:r>
                        <a:rPr lang="ka-GE" sz="900" b="1" i="0" u="none" strike="noStrike" dirty="0">
                          <a:effectLst/>
                        </a:rPr>
                        <a:t>კვირა</a:t>
                      </a:r>
                      <a:endParaRPr lang="ka-GE" sz="900" b="1" i="0" u="none" strike="noStrike" dirty="0">
                        <a:solidFill>
                          <a:srgbClr val="000000"/>
                        </a:solidFill>
                        <a:effectLst/>
                        <a:latin typeface="Sylfaen"/>
                      </a:endParaRPr>
                    </a:p>
                  </a:txBody>
                  <a:tcPr marL="9525" marR="9525" marT="9525" marB="0" anchor="ctr"/>
                </a:tc>
              </a:tr>
              <a:tr h="233872">
                <a:tc>
                  <a:txBody>
                    <a:bodyPr/>
                    <a:lstStyle/>
                    <a:p>
                      <a:pPr algn="ctr" fontAlgn="b"/>
                      <a:r>
                        <a:rPr lang="ru-RU" sz="900" b="1" u="none" strike="noStrike" dirty="0">
                          <a:effectLst/>
                        </a:rPr>
                        <a:t>6.00-6.30</a:t>
                      </a:r>
                      <a:endParaRPr lang="ru-RU" sz="900" b="1" i="0" u="none" strike="noStrike" dirty="0">
                        <a:solidFill>
                          <a:srgbClr val="000000"/>
                        </a:solidFill>
                        <a:effectLst/>
                        <a:latin typeface="Calibri"/>
                      </a:endParaRPr>
                    </a:p>
                  </a:txBody>
                  <a:tcPr marL="9525" marR="9525" marT="9525" marB="0" anchor="ctr"/>
                </a:tc>
                <a:tc>
                  <a:txBody>
                    <a:bodyPr/>
                    <a:lstStyle/>
                    <a:p>
                      <a:pPr algn="ctr" fontAlgn="ctr"/>
                      <a:r>
                        <a:rPr lang="ka-GE" sz="1100" b="0" i="0" u="none" strike="noStrike" dirty="0" smtClean="0">
                          <a:solidFill>
                            <a:srgbClr val="000000"/>
                          </a:solidFill>
                          <a:latin typeface="Arial"/>
                        </a:rPr>
                        <a:t>0</a:t>
                      </a:r>
                      <a:r>
                        <a:rPr lang="en-US" sz="1100" b="0" i="0" u="none" strike="noStrike" dirty="0" smtClean="0">
                          <a:solidFill>
                            <a:srgbClr val="000000"/>
                          </a:solidFill>
                          <a:latin typeface="Arial"/>
                        </a:rPr>
                        <a:t>.8</a:t>
                      </a:r>
                      <a:r>
                        <a:rPr lang="en-US" sz="1100" b="0" i="0" u="none" strike="noStrike" dirty="0">
                          <a:solidFill>
                            <a:srgbClr val="000000"/>
                          </a:solidFill>
                          <a:latin typeface="Arial"/>
                        </a:rPr>
                        <a:t>%</a:t>
                      </a:r>
                    </a:p>
                  </a:txBody>
                  <a:tcPr marL="9525" marR="9525" marT="9525" marB="0" anchor="ctr"/>
                </a:tc>
                <a:tc>
                  <a:txBody>
                    <a:bodyPr/>
                    <a:lstStyle/>
                    <a:p>
                      <a:pPr algn="ctr" fontAlgn="ctr"/>
                      <a:r>
                        <a:rPr lang="ka-GE" sz="1100" b="0" i="0" u="none" strike="noStrike" dirty="0" smtClean="0">
                          <a:solidFill>
                            <a:srgbClr val="000000"/>
                          </a:solidFill>
                          <a:latin typeface="Arial"/>
                        </a:rPr>
                        <a:t>0</a:t>
                      </a:r>
                      <a:r>
                        <a:rPr lang="en-US" sz="1100" b="0" i="0" u="none" strike="noStrike" dirty="0" smtClean="0">
                          <a:solidFill>
                            <a:srgbClr val="000000"/>
                          </a:solidFill>
                          <a:latin typeface="Arial"/>
                        </a:rPr>
                        <a:t>.9</a:t>
                      </a:r>
                      <a:r>
                        <a:rPr lang="en-US" sz="1100" b="0" i="0" u="none" strike="noStrike" dirty="0">
                          <a:solidFill>
                            <a:srgbClr val="000000"/>
                          </a:solidFill>
                          <a:latin typeface="Arial"/>
                        </a:rPr>
                        <a:t>%</a:t>
                      </a:r>
                    </a:p>
                  </a:txBody>
                  <a:tcPr marL="9525" marR="9525" marT="9525" marB="0" anchor="ctr"/>
                </a:tc>
                <a:tc>
                  <a:txBody>
                    <a:bodyPr/>
                    <a:lstStyle/>
                    <a:p>
                      <a:pPr algn="ctr" fontAlgn="ctr"/>
                      <a:r>
                        <a:rPr lang="ka-GE" sz="1100" b="0" i="0" u="none" strike="noStrike" dirty="0" smtClean="0">
                          <a:solidFill>
                            <a:srgbClr val="000000"/>
                          </a:solidFill>
                          <a:latin typeface="Arial"/>
                        </a:rPr>
                        <a:t>0</a:t>
                      </a:r>
                      <a:r>
                        <a:rPr lang="en-US" sz="1100" b="0" i="0" u="none" strike="noStrike" dirty="0" smtClean="0">
                          <a:solidFill>
                            <a:srgbClr val="000000"/>
                          </a:solidFill>
                          <a:latin typeface="Arial"/>
                        </a:rPr>
                        <a:t>.8</a:t>
                      </a:r>
                      <a:r>
                        <a:rPr lang="en-US" sz="1100" b="0" i="0" u="none" strike="noStrike" dirty="0">
                          <a:solidFill>
                            <a:srgbClr val="000000"/>
                          </a:solidFill>
                          <a:latin typeface="Arial"/>
                        </a:rPr>
                        <a:t>%</a:t>
                      </a:r>
                    </a:p>
                  </a:txBody>
                  <a:tcPr marL="9525" marR="9525" marT="9525" marB="0" anchor="ctr"/>
                </a:tc>
              </a:tr>
              <a:tr h="233872">
                <a:tc>
                  <a:txBody>
                    <a:bodyPr/>
                    <a:lstStyle/>
                    <a:p>
                      <a:pPr algn="ctr" fontAlgn="b"/>
                      <a:r>
                        <a:rPr lang="ru-RU" sz="900" b="1" u="none" strike="noStrike">
                          <a:effectLst/>
                        </a:rPr>
                        <a:t>6.30-7.00</a:t>
                      </a:r>
                      <a:endParaRPr lang="ru-RU" sz="900" b="1" i="0" u="none" strike="noStrike">
                        <a:solidFill>
                          <a:srgbClr val="000000"/>
                        </a:solidFill>
                        <a:effectLst/>
                        <a:latin typeface="Calibri"/>
                      </a:endParaRPr>
                    </a:p>
                  </a:txBody>
                  <a:tcPr marL="9525" marR="9525" marT="9525" marB="0" anchor="ctr"/>
                </a:tc>
                <a:tc>
                  <a:txBody>
                    <a:bodyPr/>
                    <a:lstStyle/>
                    <a:p>
                      <a:pPr algn="ctr" fontAlgn="ctr"/>
                      <a:r>
                        <a:rPr lang="en-US" sz="1100" b="0" i="0" u="none" strike="noStrike">
                          <a:solidFill>
                            <a:srgbClr val="000000"/>
                          </a:solidFill>
                          <a:latin typeface="Arial"/>
                        </a:rPr>
                        <a:t>1.1%</a:t>
                      </a:r>
                    </a:p>
                  </a:txBody>
                  <a:tcPr marL="9525" marR="9525" marT="9525" marB="0" anchor="ctr"/>
                </a:tc>
                <a:tc>
                  <a:txBody>
                    <a:bodyPr/>
                    <a:lstStyle/>
                    <a:p>
                      <a:pPr algn="ctr" fontAlgn="ctr"/>
                      <a:r>
                        <a:rPr lang="ka-GE" sz="1100" b="0" i="0" u="none" strike="noStrike" dirty="0" smtClean="0">
                          <a:solidFill>
                            <a:srgbClr val="000000"/>
                          </a:solidFill>
                          <a:latin typeface="Arial"/>
                        </a:rPr>
                        <a:t>0</a:t>
                      </a:r>
                      <a:r>
                        <a:rPr lang="en-US" sz="1100" b="0" i="0" u="none" strike="noStrike" dirty="0" smtClean="0">
                          <a:solidFill>
                            <a:srgbClr val="000000"/>
                          </a:solidFill>
                          <a:latin typeface="Arial"/>
                        </a:rPr>
                        <a:t>.9</a:t>
                      </a:r>
                      <a:r>
                        <a:rPr lang="en-US" sz="1100" b="0" i="0" u="none" strike="noStrike" dirty="0">
                          <a:solidFill>
                            <a:srgbClr val="000000"/>
                          </a:solidFill>
                          <a:latin typeface="Arial"/>
                        </a:rPr>
                        <a:t>%</a:t>
                      </a:r>
                    </a:p>
                  </a:txBody>
                  <a:tcPr marL="9525" marR="9525" marT="9525" marB="0" anchor="ctr"/>
                </a:tc>
                <a:tc>
                  <a:txBody>
                    <a:bodyPr/>
                    <a:lstStyle/>
                    <a:p>
                      <a:pPr algn="ctr" fontAlgn="ctr"/>
                      <a:r>
                        <a:rPr lang="en-US" sz="1100" b="0" i="0" u="none" strike="noStrike">
                          <a:solidFill>
                            <a:srgbClr val="000000"/>
                          </a:solidFill>
                          <a:latin typeface="Arial"/>
                        </a:rPr>
                        <a:t>1.0%</a:t>
                      </a:r>
                    </a:p>
                  </a:txBody>
                  <a:tcPr marL="9525" marR="9525" marT="9525" marB="0" anchor="ctr"/>
                </a:tc>
              </a:tr>
              <a:tr h="233872">
                <a:tc>
                  <a:txBody>
                    <a:bodyPr/>
                    <a:lstStyle/>
                    <a:p>
                      <a:pPr algn="ctr" fontAlgn="b"/>
                      <a:r>
                        <a:rPr lang="ru-RU" sz="900" b="1" u="none" strike="noStrike" dirty="0">
                          <a:effectLst/>
                        </a:rPr>
                        <a:t>7.00-7.30</a:t>
                      </a:r>
                      <a:endParaRPr lang="ru-RU" sz="900" b="1" i="0" u="none" strike="noStrike" dirty="0">
                        <a:solidFill>
                          <a:srgbClr val="000000"/>
                        </a:solidFill>
                        <a:effectLst/>
                        <a:latin typeface="Calibri"/>
                      </a:endParaRPr>
                    </a:p>
                  </a:txBody>
                  <a:tcPr marL="9525" marR="9525" marT="9525" marB="0" anchor="ctr"/>
                </a:tc>
                <a:tc>
                  <a:txBody>
                    <a:bodyPr/>
                    <a:lstStyle/>
                    <a:p>
                      <a:pPr algn="ctr" fontAlgn="ctr"/>
                      <a:r>
                        <a:rPr lang="en-US" sz="1100" b="0" i="0" u="none" strike="noStrike">
                          <a:solidFill>
                            <a:srgbClr val="000000"/>
                          </a:solidFill>
                          <a:latin typeface="Arial"/>
                        </a:rPr>
                        <a:t>1.1%</a:t>
                      </a:r>
                    </a:p>
                  </a:txBody>
                  <a:tcPr marL="9525" marR="9525" marT="9525" marB="0" anchor="ctr"/>
                </a:tc>
                <a:tc>
                  <a:txBody>
                    <a:bodyPr/>
                    <a:lstStyle/>
                    <a:p>
                      <a:pPr algn="ctr" fontAlgn="ctr"/>
                      <a:r>
                        <a:rPr lang="ka-GE" sz="1100" b="0" i="0" u="none" strike="noStrike" dirty="0" smtClean="0">
                          <a:solidFill>
                            <a:srgbClr val="000000"/>
                          </a:solidFill>
                          <a:latin typeface="Arial"/>
                        </a:rPr>
                        <a:t>0</a:t>
                      </a:r>
                      <a:r>
                        <a:rPr lang="en-US" sz="1100" b="0" i="0" u="none" strike="noStrike" dirty="0" smtClean="0">
                          <a:solidFill>
                            <a:srgbClr val="000000"/>
                          </a:solidFill>
                          <a:latin typeface="Arial"/>
                        </a:rPr>
                        <a:t>.9</a:t>
                      </a:r>
                      <a:r>
                        <a:rPr lang="en-US" sz="1100" b="0" i="0" u="none" strike="noStrike" dirty="0">
                          <a:solidFill>
                            <a:srgbClr val="000000"/>
                          </a:solidFill>
                          <a:latin typeface="Arial"/>
                        </a:rPr>
                        <a:t>%</a:t>
                      </a:r>
                    </a:p>
                  </a:txBody>
                  <a:tcPr marL="9525" marR="9525" marT="9525" marB="0" anchor="ctr"/>
                </a:tc>
                <a:tc>
                  <a:txBody>
                    <a:bodyPr/>
                    <a:lstStyle/>
                    <a:p>
                      <a:pPr algn="ctr" fontAlgn="ctr"/>
                      <a:r>
                        <a:rPr lang="en-US" sz="1100" b="0" i="0" u="none" strike="noStrike">
                          <a:solidFill>
                            <a:srgbClr val="000000"/>
                          </a:solidFill>
                          <a:latin typeface="Arial"/>
                        </a:rPr>
                        <a:t>1.0%</a:t>
                      </a:r>
                    </a:p>
                  </a:txBody>
                  <a:tcPr marL="9525" marR="9525" marT="9525" marB="0" anchor="ctr"/>
                </a:tc>
              </a:tr>
              <a:tr h="233872">
                <a:tc>
                  <a:txBody>
                    <a:bodyPr/>
                    <a:lstStyle/>
                    <a:p>
                      <a:pPr algn="ctr" fontAlgn="b"/>
                      <a:r>
                        <a:rPr lang="ru-RU" sz="900" b="1" u="none" strike="noStrike" dirty="0">
                          <a:effectLst/>
                        </a:rPr>
                        <a:t>7.30-8.00</a:t>
                      </a:r>
                      <a:endParaRPr lang="ru-RU" sz="900" b="1" i="0" u="none" strike="noStrike" dirty="0">
                        <a:solidFill>
                          <a:srgbClr val="000000"/>
                        </a:solidFill>
                        <a:effectLst/>
                        <a:latin typeface="Calibri"/>
                      </a:endParaRPr>
                    </a:p>
                  </a:txBody>
                  <a:tcPr marL="9525" marR="9525" marT="9525" marB="0" anchor="ctr"/>
                </a:tc>
                <a:tc>
                  <a:txBody>
                    <a:bodyPr/>
                    <a:lstStyle/>
                    <a:p>
                      <a:pPr algn="ctr" fontAlgn="ctr"/>
                      <a:r>
                        <a:rPr lang="en-US" sz="1100" b="0" i="0" u="none" strike="noStrike">
                          <a:solidFill>
                            <a:srgbClr val="000000"/>
                          </a:solidFill>
                          <a:latin typeface="Arial"/>
                        </a:rPr>
                        <a:t>3.8%</a:t>
                      </a:r>
                    </a:p>
                  </a:txBody>
                  <a:tcPr marL="9525" marR="9525" marT="9525" marB="0" anchor="ctr"/>
                </a:tc>
                <a:tc>
                  <a:txBody>
                    <a:bodyPr/>
                    <a:lstStyle/>
                    <a:p>
                      <a:pPr algn="ctr" fontAlgn="ctr"/>
                      <a:r>
                        <a:rPr lang="en-US" sz="1100" b="0" i="0" u="none" strike="noStrike">
                          <a:solidFill>
                            <a:srgbClr val="000000"/>
                          </a:solidFill>
                          <a:latin typeface="Arial"/>
                        </a:rPr>
                        <a:t>3.0%</a:t>
                      </a:r>
                    </a:p>
                  </a:txBody>
                  <a:tcPr marL="9525" marR="9525" marT="9525" marB="0" anchor="ctr"/>
                </a:tc>
                <a:tc>
                  <a:txBody>
                    <a:bodyPr/>
                    <a:lstStyle/>
                    <a:p>
                      <a:pPr algn="ctr" fontAlgn="ctr"/>
                      <a:r>
                        <a:rPr lang="en-US" sz="1100" b="0" i="0" u="none" strike="noStrike">
                          <a:solidFill>
                            <a:srgbClr val="000000"/>
                          </a:solidFill>
                          <a:latin typeface="Arial"/>
                        </a:rPr>
                        <a:t>2.9%</a:t>
                      </a:r>
                    </a:p>
                  </a:txBody>
                  <a:tcPr marL="9525" marR="9525" marT="9525" marB="0" anchor="ctr"/>
                </a:tc>
              </a:tr>
              <a:tr h="233872">
                <a:tc>
                  <a:txBody>
                    <a:bodyPr/>
                    <a:lstStyle/>
                    <a:p>
                      <a:pPr algn="ctr" fontAlgn="b"/>
                      <a:r>
                        <a:rPr lang="ru-RU" sz="900" b="1" u="none" strike="noStrike" dirty="0">
                          <a:effectLst/>
                        </a:rPr>
                        <a:t>8.00-8.30</a:t>
                      </a:r>
                      <a:endParaRPr lang="ru-RU" sz="900" b="1" i="0" u="none" strike="noStrike" dirty="0">
                        <a:solidFill>
                          <a:srgbClr val="000000"/>
                        </a:solidFill>
                        <a:effectLst/>
                        <a:latin typeface="Calibri"/>
                      </a:endParaRPr>
                    </a:p>
                  </a:txBody>
                  <a:tcPr marL="9525" marR="9525" marT="9525" marB="0" anchor="ctr"/>
                </a:tc>
                <a:tc>
                  <a:txBody>
                    <a:bodyPr/>
                    <a:lstStyle/>
                    <a:p>
                      <a:pPr algn="ctr" fontAlgn="ctr"/>
                      <a:r>
                        <a:rPr lang="en-US" sz="1100" b="0" i="0" u="none" strike="noStrike">
                          <a:solidFill>
                            <a:srgbClr val="000000"/>
                          </a:solidFill>
                          <a:latin typeface="Arial"/>
                        </a:rPr>
                        <a:t>12.5%</a:t>
                      </a:r>
                    </a:p>
                  </a:txBody>
                  <a:tcPr marL="9525" marR="9525" marT="9525" marB="0" anchor="ctr"/>
                </a:tc>
                <a:tc>
                  <a:txBody>
                    <a:bodyPr/>
                    <a:lstStyle/>
                    <a:p>
                      <a:pPr algn="ctr" fontAlgn="ctr"/>
                      <a:r>
                        <a:rPr lang="en-US" sz="1100" b="0" i="0" u="none" strike="noStrike">
                          <a:solidFill>
                            <a:srgbClr val="000000"/>
                          </a:solidFill>
                          <a:latin typeface="Arial"/>
                        </a:rPr>
                        <a:t>7.9%</a:t>
                      </a:r>
                    </a:p>
                  </a:txBody>
                  <a:tcPr marL="9525" marR="9525" marT="9525" marB="0" anchor="ctr"/>
                </a:tc>
                <a:tc>
                  <a:txBody>
                    <a:bodyPr/>
                    <a:lstStyle/>
                    <a:p>
                      <a:pPr algn="ctr" fontAlgn="ctr"/>
                      <a:r>
                        <a:rPr lang="en-US" sz="1100" b="0" i="0" u="none" strike="noStrike">
                          <a:solidFill>
                            <a:srgbClr val="000000"/>
                          </a:solidFill>
                          <a:latin typeface="Arial"/>
                        </a:rPr>
                        <a:t>7.3%</a:t>
                      </a:r>
                    </a:p>
                  </a:txBody>
                  <a:tcPr marL="9525" marR="9525" marT="9525" marB="0" anchor="ctr"/>
                </a:tc>
              </a:tr>
              <a:tr h="233872">
                <a:tc>
                  <a:txBody>
                    <a:bodyPr/>
                    <a:lstStyle/>
                    <a:p>
                      <a:pPr algn="ctr" fontAlgn="b"/>
                      <a:r>
                        <a:rPr lang="ru-RU" sz="900" b="1" u="none" strike="noStrike">
                          <a:effectLst/>
                        </a:rPr>
                        <a:t>8.30-9.00</a:t>
                      </a:r>
                      <a:endParaRPr lang="ru-RU" sz="900" b="1" i="0" u="none" strike="noStrike">
                        <a:solidFill>
                          <a:srgbClr val="000000"/>
                        </a:solidFill>
                        <a:effectLst/>
                        <a:latin typeface="Calibri"/>
                      </a:endParaRPr>
                    </a:p>
                  </a:txBody>
                  <a:tcPr marL="9525" marR="9525" marT="9525" marB="0" anchor="ctr"/>
                </a:tc>
                <a:tc>
                  <a:txBody>
                    <a:bodyPr/>
                    <a:lstStyle/>
                    <a:p>
                      <a:pPr algn="ctr" fontAlgn="ctr"/>
                      <a:r>
                        <a:rPr lang="en-US" sz="1100" b="0" i="0" u="none" strike="noStrike">
                          <a:solidFill>
                            <a:srgbClr val="000000"/>
                          </a:solidFill>
                          <a:latin typeface="Arial"/>
                        </a:rPr>
                        <a:t>16.3%</a:t>
                      </a:r>
                    </a:p>
                  </a:txBody>
                  <a:tcPr marL="9525" marR="9525" marT="9525" marB="0" anchor="ctr"/>
                </a:tc>
                <a:tc>
                  <a:txBody>
                    <a:bodyPr/>
                    <a:lstStyle/>
                    <a:p>
                      <a:pPr algn="ctr" fontAlgn="ctr"/>
                      <a:r>
                        <a:rPr lang="en-US" sz="1100" b="0" i="0" u="none" strike="noStrike">
                          <a:solidFill>
                            <a:srgbClr val="000000"/>
                          </a:solidFill>
                          <a:latin typeface="Arial"/>
                        </a:rPr>
                        <a:t>12.0%</a:t>
                      </a:r>
                    </a:p>
                  </a:txBody>
                  <a:tcPr marL="9525" marR="9525" marT="9525" marB="0" anchor="ctr"/>
                </a:tc>
                <a:tc>
                  <a:txBody>
                    <a:bodyPr/>
                    <a:lstStyle/>
                    <a:p>
                      <a:pPr algn="ctr" fontAlgn="ctr"/>
                      <a:r>
                        <a:rPr lang="en-US" sz="1100" b="0" i="0" u="none" strike="noStrike">
                          <a:solidFill>
                            <a:srgbClr val="000000"/>
                          </a:solidFill>
                          <a:latin typeface="Arial"/>
                        </a:rPr>
                        <a:t>11.4%</a:t>
                      </a:r>
                    </a:p>
                  </a:txBody>
                  <a:tcPr marL="9525" marR="9525" marT="9525" marB="0" anchor="ctr"/>
                </a:tc>
              </a:tr>
              <a:tr h="233872">
                <a:tc>
                  <a:txBody>
                    <a:bodyPr/>
                    <a:lstStyle/>
                    <a:p>
                      <a:pPr algn="ctr" fontAlgn="b"/>
                      <a:r>
                        <a:rPr lang="ru-RU" sz="900" b="1" u="none" strike="noStrike">
                          <a:effectLst/>
                        </a:rPr>
                        <a:t>9.00-9.30</a:t>
                      </a:r>
                      <a:endParaRPr lang="ru-RU" sz="900" b="1" i="0" u="none" strike="noStrike">
                        <a:solidFill>
                          <a:srgbClr val="000000"/>
                        </a:solidFill>
                        <a:effectLst/>
                        <a:latin typeface="Calibri"/>
                      </a:endParaRPr>
                    </a:p>
                  </a:txBody>
                  <a:tcPr marL="9525" marR="9525" marT="9525" marB="0" anchor="ctr"/>
                </a:tc>
                <a:tc>
                  <a:txBody>
                    <a:bodyPr/>
                    <a:lstStyle/>
                    <a:p>
                      <a:pPr algn="ctr" fontAlgn="ctr"/>
                      <a:r>
                        <a:rPr lang="en-US" sz="1100" b="0" i="0" u="none" strike="noStrike">
                          <a:solidFill>
                            <a:srgbClr val="000000"/>
                          </a:solidFill>
                          <a:latin typeface="Arial"/>
                        </a:rPr>
                        <a:t>17.6%</a:t>
                      </a:r>
                    </a:p>
                  </a:txBody>
                  <a:tcPr marL="9525" marR="9525" marT="9525" marB="0" anchor="ctr"/>
                </a:tc>
                <a:tc>
                  <a:txBody>
                    <a:bodyPr/>
                    <a:lstStyle/>
                    <a:p>
                      <a:pPr algn="ctr" fontAlgn="ctr"/>
                      <a:r>
                        <a:rPr lang="en-US" sz="1100" b="0" i="0" u="none" strike="noStrike">
                          <a:solidFill>
                            <a:srgbClr val="000000"/>
                          </a:solidFill>
                          <a:latin typeface="Arial"/>
                        </a:rPr>
                        <a:t>17.9%</a:t>
                      </a:r>
                    </a:p>
                  </a:txBody>
                  <a:tcPr marL="9525" marR="9525" marT="9525" marB="0" anchor="ctr"/>
                </a:tc>
                <a:tc>
                  <a:txBody>
                    <a:bodyPr/>
                    <a:lstStyle/>
                    <a:p>
                      <a:pPr algn="ctr" fontAlgn="ctr"/>
                      <a:r>
                        <a:rPr lang="en-US" sz="1100" b="0" i="0" u="none" strike="noStrike">
                          <a:solidFill>
                            <a:srgbClr val="000000"/>
                          </a:solidFill>
                          <a:latin typeface="Arial"/>
                        </a:rPr>
                        <a:t>16.9%</a:t>
                      </a:r>
                    </a:p>
                  </a:txBody>
                  <a:tcPr marL="9525" marR="9525" marT="9525" marB="0" anchor="ctr"/>
                </a:tc>
              </a:tr>
              <a:tr h="233872">
                <a:tc>
                  <a:txBody>
                    <a:bodyPr/>
                    <a:lstStyle/>
                    <a:p>
                      <a:pPr algn="ctr" fontAlgn="b"/>
                      <a:r>
                        <a:rPr lang="ru-RU" sz="900" b="1" u="none" strike="noStrike">
                          <a:effectLst/>
                        </a:rPr>
                        <a:t>9.30-10.00</a:t>
                      </a:r>
                      <a:endParaRPr lang="ru-RU" sz="900" b="1" i="0" u="none" strike="noStrike">
                        <a:solidFill>
                          <a:srgbClr val="000000"/>
                        </a:solidFill>
                        <a:effectLst/>
                        <a:latin typeface="Calibri"/>
                      </a:endParaRPr>
                    </a:p>
                  </a:txBody>
                  <a:tcPr marL="9525" marR="9525" marT="9525" marB="0" anchor="ctr"/>
                </a:tc>
                <a:tc>
                  <a:txBody>
                    <a:bodyPr/>
                    <a:lstStyle/>
                    <a:p>
                      <a:pPr algn="ctr" fontAlgn="ctr"/>
                      <a:r>
                        <a:rPr lang="en-US" sz="1100" b="0" i="0" u="none" strike="noStrike">
                          <a:solidFill>
                            <a:srgbClr val="000000"/>
                          </a:solidFill>
                          <a:latin typeface="Arial"/>
                        </a:rPr>
                        <a:t>17.4%</a:t>
                      </a:r>
                    </a:p>
                  </a:txBody>
                  <a:tcPr marL="9525" marR="9525" marT="9525" marB="0" anchor="ctr"/>
                </a:tc>
                <a:tc>
                  <a:txBody>
                    <a:bodyPr/>
                    <a:lstStyle/>
                    <a:p>
                      <a:pPr algn="ctr" fontAlgn="ctr"/>
                      <a:r>
                        <a:rPr lang="en-US" sz="1100" b="0" i="0" u="none" strike="noStrike">
                          <a:solidFill>
                            <a:srgbClr val="000000"/>
                          </a:solidFill>
                          <a:latin typeface="Arial"/>
                        </a:rPr>
                        <a:t>19.1%</a:t>
                      </a:r>
                    </a:p>
                  </a:txBody>
                  <a:tcPr marL="9525" marR="9525" marT="9525" marB="0" anchor="ctr"/>
                </a:tc>
                <a:tc>
                  <a:txBody>
                    <a:bodyPr/>
                    <a:lstStyle/>
                    <a:p>
                      <a:pPr algn="ctr" fontAlgn="ctr"/>
                      <a:r>
                        <a:rPr lang="en-US" sz="1100" b="0" i="0" u="none" strike="noStrike">
                          <a:solidFill>
                            <a:srgbClr val="000000"/>
                          </a:solidFill>
                          <a:latin typeface="Arial"/>
                        </a:rPr>
                        <a:t>18.5%</a:t>
                      </a:r>
                    </a:p>
                  </a:txBody>
                  <a:tcPr marL="9525" marR="9525" marT="9525" marB="0" anchor="ctr"/>
                </a:tc>
              </a:tr>
              <a:tr h="233872">
                <a:tc>
                  <a:txBody>
                    <a:bodyPr/>
                    <a:lstStyle/>
                    <a:p>
                      <a:pPr algn="ctr" fontAlgn="b"/>
                      <a:r>
                        <a:rPr lang="ru-RU" sz="900" b="1" u="none" strike="noStrike" dirty="0">
                          <a:effectLst/>
                        </a:rPr>
                        <a:t>10.00-10.30</a:t>
                      </a:r>
                      <a:endParaRPr lang="ru-RU" sz="900" b="1" i="0" u="none" strike="noStrike" dirty="0">
                        <a:solidFill>
                          <a:srgbClr val="000000"/>
                        </a:solidFill>
                        <a:effectLst/>
                        <a:latin typeface="Calibri"/>
                      </a:endParaRPr>
                    </a:p>
                  </a:txBody>
                  <a:tcPr marL="9525" marR="9525" marT="9525" marB="0" anchor="ctr"/>
                </a:tc>
                <a:tc>
                  <a:txBody>
                    <a:bodyPr/>
                    <a:lstStyle/>
                    <a:p>
                      <a:pPr algn="ctr" fontAlgn="ctr"/>
                      <a:r>
                        <a:rPr lang="en-US" sz="1100" b="0" i="0" u="none" strike="noStrike">
                          <a:solidFill>
                            <a:srgbClr val="000000"/>
                          </a:solidFill>
                          <a:latin typeface="Arial"/>
                        </a:rPr>
                        <a:t>16.4%</a:t>
                      </a:r>
                    </a:p>
                  </a:txBody>
                  <a:tcPr marL="9525" marR="9525" marT="9525" marB="0" anchor="ctr"/>
                </a:tc>
                <a:tc>
                  <a:txBody>
                    <a:bodyPr/>
                    <a:lstStyle/>
                    <a:p>
                      <a:pPr algn="ctr" fontAlgn="ctr"/>
                      <a:r>
                        <a:rPr lang="en-US" sz="1100" b="0" i="0" u="none" strike="noStrike">
                          <a:solidFill>
                            <a:srgbClr val="000000"/>
                          </a:solidFill>
                          <a:latin typeface="Arial"/>
                        </a:rPr>
                        <a:t>21.4%</a:t>
                      </a:r>
                    </a:p>
                  </a:txBody>
                  <a:tcPr marL="9525" marR="9525" marT="9525" marB="0" anchor="ctr"/>
                </a:tc>
                <a:tc>
                  <a:txBody>
                    <a:bodyPr/>
                    <a:lstStyle/>
                    <a:p>
                      <a:pPr algn="ctr" fontAlgn="ctr"/>
                      <a:r>
                        <a:rPr lang="en-US" sz="1100" b="0" i="0" u="none" strike="noStrike">
                          <a:solidFill>
                            <a:srgbClr val="000000"/>
                          </a:solidFill>
                          <a:latin typeface="Arial"/>
                        </a:rPr>
                        <a:t>21.3%</a:t>
                      </a:r>
                    </a:p>
                  </a:txBody>
                  <a:tcPr marL="9525" marR="9525" marT="9525" marB="0" anchor="ctr"/>
                </a:tc>
              </a:tr>
              <a:tr h="233872">
                <a:tc>
                  <a:txBody>
                    <a:bodyPr/>
                    <a:lstStyle/>
                    <a:p>
                      <a:pPr algn="ctr" fontAlgn="b"/>
                      <a:r>
                        <a:rPr lang="ru-RU" sz="900" b="1" u="none" strike="noStrike" dirty="0">
                          <a:effectLst/>
                        </a:rPr>
                        <a:t>10.30-11.00</a:t>
                      </a:r>
                      <a:endParaRPr lang="ru-RU" sz="900" b="1" i="0" u="none" strike="noStrike" dirty="0">
                        <a:solidFill>
                          <a:srgbClr val="000000"/>
                        </a:solidFill>
                        <a:effectLst/>
                        <a:latin typeface="Calibri"/>
                      </a:endParaRPr>
                    </a:p>
                  </a:txBody>
                  <a:tcPr marL="9525" marR="9525" marT="9525" marB="0" anchor="ctr"/>
                </a:tc>
                <a:tc>
                  <a:txBody>
                    <a:bodyPr/>
                    <a:lstStyle/>
                    <a:p>
                      <a:pPr algn="ctr" fontAlgn="ctr"/>
                      <a:r>
                        <a:rPr lang="en-US" sz="1100" b="0" i="0" u="none" strike="noStrike">
                          <a:solidFill>
                            <a:srgbClr val="000000"/>
                          </a:solidFill>
                          <a:latin typeface="Arial"/>
                        </a:rPr>
                        <a:t>14.8%</a:t>
                      </a:r>
                    </a:p>
                  </a:txBody>
                  <a:tcPr marL="9525" marR="9525" marT="9525" marB="0" anchor="ctr"/>
                </a:tc>
                <a:tc>
                  <a:txBody>
                    <a:bodyPr/>
                    <a:lstStyle/>
                    <a:p>
                      <a:pPr algn="ctr" fontAlgn="ctr"/>
                      <a:r>
                        <a:rPr lang="en-US" sz="1100" b="0" i="0" u="none" strike="noStrike">
                          <a:solidFill>
                            <a:srgbClr val="000000"/>
                          </a:solidFill>
                          <a:latin typeface="Arial"/>
                        </a:rPr>
                        <a:t>18.5%</a:t>
                      </a:r>
                    </a:p>
                  </a:txBody>
                  <a:tcPr marL="9525" marR="9525" marT="9525" marB="0" anchor="ctr"/>
                </a:tc>
                <a:tc>
                  <a:txBody>
                    <a:bodyPr/>
                    <a:lstStyle/>
                    <a:p>
                      <a:pPr algn="ctr" fontAlgn="ctr"/>
                      <a:r>
                        <a:rPr lang="en-US" sz="1100" b="0" i="0" u="none" strike="noStrike">
                          <a:solidFill>
                            <a:srgbClr val="000000"/>
                          </a:solidFill>
                          <a:latin typeface="Arial"/>
                        </a:rPr>
                        <a:t>18.8%</a:t>
                      </a:r>
                    </a:p>
                  </a:txBody>
                  <a:tcPr marL="9525" marR="9525" marT="9525" marB="0" anchor="ctr"/>
                </a:tc>
              </a:tr>
              <a:tr h="233872">
                <a:tc>
                  <a:txBody>
                    <a:bodyPr/>
                    <a:lstStyle/>
                    <a:p>
                      <a:pPr algn="ctr" fontAlgn="b"/>
                      <a:r>
                        <a:rPr lang="ru-RU" sz="900" b="1" u="none" strike="noStrike">
                          <a:effectLst/>
                        </a:rPr>
                        <a:t>11.00-11.30</a:t>
                      </a:r>
                      <a:endParaRPr lang="ru-RU" sz="900" b="1" i="0" u="none" strike="noStrike">
                        <a:solidFill>
                          <a:srgbClr val="000000"/>
                        </a:solidFill>
                        <a:effectLst/>
                        <a:latin typeface="Calibri"/>
                      </a:endParaRPr>
                    </a:p>
                  </a:txBody>
                  <a:tcPr marL="9525" marR="9525" marT="9525" marB="0" anchor="ctr"/>
                </a:tc>
                <a:tc>
                  <a:txBody>
                    <a:bodyPr/>
                    <a:lstStyle/>
                    <a:p>
                      <a:pPr algn="ctr" fontAlgn="ctr"/>
                      <a:r>
                        <a:rPr lang="en-US" sz="1100" b="0" i="0" u="none" strike="noStrike">
                          <a:solidFill>
                            <a:srgbClr val="000000"/>
                          </a:solidFill>
                          <a:latin typeface="Arial"/>
                        </a:rPr>
                        <a:t>11.6%</a:t>
                      </a:r>
                    </a:p>
                  </a:txBody>
                  <a:tcPr marL="9525" marR="9525" marT="9525" marB="0" anchor="ctr"/>
                </a:tc>
                <a:tc>
                  <a:txBody>
                    <a:bodyPr/>
                    <a:lstStyle/>
                    <a:p>
                      <a:pPr algn="ctr" fontAlgn="ctr"/>
                      <a:r>
                        <a:rPr lang="en-US" sz="1100" b="0" i="0" u="none" strike="noStrike">
                          <a:solidFill>
                            <a:srgbClr val="000000"/>
                          </a:solidFill>
                          <a:latin typeface="Arial"/>
                        </a:rPr>
                        <a:t>13.9%</a:t>
                      </a:r>
                    </a:p>
                  </a:txBody>
                  <a:tcPr marL="9525" marR="9525" marT="9525" marB="0" anchor="ctr"/>
                </a:tc>
                <a:tc>
                  <a:txBody>
                    <a:bodyPr/>
                    <a:lstStyle/>
                    <a:p>
                      <a:pPr algn="ctr" fontAlgn="ctr"/>
                      <a:r>
                        <a:rPr lang="en-US" sz="1100" b="0" i="0" u="none" strike="noStrike">
                          <a:solidFill>
                            <a:srgbClr val="000000"/>
                          </a:solidFill>
                          <a:latin typeface="Arial"/>
                        </a:rPr>
                        <a:t>15.6%</a:t>
                      </a:r>
                    </a:p>
                  </a:txBody>
                  <a:tcPr marL="9525" marR="9525" marT="9525" marB="0" anchor="ctr"/>
                </a:tc>
              </a:tr>
              <a:tr h="233872">
                <a:tc>
                  <a:txBody>
                    <a:bodyPr/>
                    <a:lstStyle/>
                    <a:p>
                      <a:pPr algn="ctr" fontAlgn="b"/>
                      <a:r>
                        <a:rPr lang="ru-RU" sz="900" b="1" u="none" strike="noStrike">
                          <a:effectLst/>
                        </a:rPr>
                        <a:t>11.30-12.00</a:t>
                      </a:r>
                      <a:endParaRPr lang="ru-RU" sz="900" b="1" i="0" u="none" strike="noStrike">
                        <a:solidFill>
                          <a:srgbClr val="000000"/>
                        </a:solidFill>
                        <a:effectLst/>
                        <a:latin typeface="Calibri"/>
                      </a:endParaRPr>
                    </a:p>
                  </a:txBody>
                  <a:tcPr marL="9525" marR="9525" marT="9525" marB="0" anchor="ctr"/>
                </a:tc>
                <a:tc>
                  <a:txBody>
                    <a:bodyPr/>
                    <a:lstStyle/>
                    <a:p>
                      <a:pPr algn="ctr" fontAlgn="ctr"/>
                      <a:r>
                        <a:rPr lang="en-US" sz="1100" b="0" i="0" u="none" strike="noStrike">
                          <a:solidFill>
                            <a:srgbClr val="000000"/>
                          </a:solidFill>
                          <a:latin typeface="Arial"/>
                        </a:rPr>
                        <a:t>10.3%</a:t>
                      </a:r>
                    </a:p>
                  </a:txBody>
                  <a:tcPr marL="9525" marR="9525" marT="9525" marB="0" anchor="ctr"/>
                </a:tc>
                <a:tc>
                  <a:txBody>
                    <a:bodyPr/>
                    <a:lstStyle/>
                    <a:p>
                      <a:pPr algn="ctr" fontAlgn="ctr"/>
                      <a:r>
                        <a:rPr lang="en-US" sz="1100" b="0" i="0" u="none" strike="noStrike">
                          <a:solidFill>
                            <a:srgbClr val="000000"/>
                          </a:solidFill>
                          <a:latin typeface="Arial"/>
                        </a:rPr>
                        <a:t>12.4%</a:t>
                      </a:r>
                    </a:p>
                  </a:txBody>
                  <a:tcPr marL="9525" marR="9525" marT="9525" marB="0" anchor="ctr"/>
                </a:tc>
                <a:tc>
                  <a:txBody>
                    <a:bodyPr/>
                    <a:lstStyle/>
                    <a:p>
                      <a:pPr algn="ctr" fontAlgn="ctr"/>
                      <a:r>
                        <a:rPr lang="en-US" sz="1100" b="0" i="0" u="none" strike="noStrike">
                          <a:solidFill>
                            <a:srgbClr val="000000"/>
                          </a:solidFill>
                          <a:latin typeface="Arial"/>
                        </a:rPr>
                        <a:t>14.1%</a:t>
                      </a:r>
                    </a:p>
                  </a:txBody>
                  <a:tcPr marL="9525" marR="9525" marT="9525" marB="0" anchor="ctr"/>
                </a:tc>
              </a:tr>
              <a:tr h="233872">
                <a:tc>
                  <a:txBody>
                    <a:bodyPr/>
                    <a:lstStyle/>
                    <a:p>
                      <a:pPr algn="ctr" fontAlgn="b"/>
                      <a:r>
                        <a:rPr lang="ru-RU" sz="900" b="1" u="none" strike="noStrike" dirty="0">
                          <a:effectLst/>
                        </a:rPr>
                        <a:t>12.00-12.30</a:t>
                      </a:r>
                      <a:endParaRPr lang="ru-RU" sz="900" b="1" i="0" u="none" strike="noStrike" dirty="0">
                        <a:solidFill>
                          <a:srgbClr val="000000"/>
                        </a:solidFill>
                        <a:effectLst/>
                        <a:latin typeface="Calibri"/>
                      </a:endParaRPr>
                    </a:p>
                  </a:txBody>
                  <a:tcPr marL="9525" marR="9525" marT="9525" marB="0" anchor="ctr"/>
                </a:tc>
                <a:tc>
                  <a:txBody>
                    <a:bodyPr/>
                    <a:lstStyle/>
                    <a:p>
                      <a:pPr algn="ctr" fontAlgn="ctr"/>
                      <a:r>
                        <a:rPr lang="en-US" sz="1100" b="0" i="0" u="none" strike="noStrike">
                          <a:solidFill>
                            <a:srgbClr val="000000"/>
                          </a:solidFill>
                          <a:latin typeface="Arial"/>
                        </a:rPr>
                        <a:t>9.5%</a:t>
                      </a:r>
                    </a:p>
                  </a:txBody>
                  <a:tcPr marL="9525" marR="9525" marT="9525" marB="0" anchor="ctr"/>
                </a:tc>
                <a:tc>
                  <a:txBody>
                    <a:bodyPr/>
                    <a:lstStyle/>
                    <a:p>
                      <a:pPr algn="ctr" fontAlgn="ctr"/>
                      <a:r>
                        <a:rPr lang="en-US" sz="1100" b="0" i="0" u="none" strike="noStrike">
                          <a:solidFill>
                            <a:srgbClr val="000000"/>
                          </a:solidFill>
                          <a:latin typeface="Arial"/>
                        </a:rPr>
                        <a:t>9.8%</a:t>
                      </a:r>
                    </a:p>
                  </a:txBody>
                  <a:tcPr marL="9525" marR="9525" marT="9525" marB="0" anchor="ctr"/>
                </a:tc>
                <a:tc>
                  <a:txBody>
                    <a:bodyPr/>
                    <a:lstStyle/>
                    <a:p>
                      <a:pPr algn="ctr" fontAlgn="ctr"/>
                      <a:r>
                        <a:rPr lang="en-US" sz="1100" b="0" i="0" u="none" strike="noStrike">
                          <a:solidFill>
                            <a:srgbClr val="000000"/>
                          </a:solidFill>
                          <a:latin typeface="Arial"/>
                        </a:rPr>
                        <a:t>11.3%</a:t>
                      </a:r>
                    </a:p>
                  </a:txBody>
                  <a:tcPr marL="9525" marR="9525" marT="9525" marB="0" anchor="ctr"/>
                </a:tc>
              </a:tr>
              <a:tr h="233872">
                <a:tc>
                  <a:txBody>
                    <a:bodyPr/>
                    <a:lstStyle/>
                    <a:p>
                      <a:pPr algn="ctr" fontAlgn="b"/>
                      <a:r>
                        <a:rPr lang="ru-RU" sz="900" b="1" u="none" strike="noStrike" dirty="0">
                          <a:effectLst/>
                        </a:rPr>
                        <a:t>12.30-13.00</a:t>
                      </a:r>
                      <a:endParaRPr lang="ru-RU" sz="900" b="1" i="0" u="none" strike="noStrike" dirty="0">
                        <a:solidFill>
                          <a:srgbClr val="000000"/>
                        </a:solidFill>
                        <a:effectLst/>
                        <a:latin typeface="Calibri"/>
                      </a:endParaRPr>
                    </a:p>
                  </a:txBody>
                  <a:tcPr marL="9525" marR="9525" marT="9525" marB="0" anchor="ctr"/>
                </a:tc>
                <a:tc>
                  <a:txBody>
                    <a:bodyPr/>
                    <a:lstStyle/>
                    <a:p>
                      <a:pPr algn="ctr" fontAlgn="ctr"/>
                      <a:r>
                        <a:rPr lang="en-US" sz="1100" b="0" i="0" u="none" strike="noStrike">
                          <a:solidFill>
                            <a:srgbClr val="000000"/>
                          </a:solidFill>
                          <a:latin typeface="Arial"/>
                        </a:rPr>
                        <a:t>7.1%</a:t>
                      </a:r>
                    </a:p>
                  </a:txBody>
                  <a:tcPr marL="9525" marR="9525" marT="9525" marB="0" anchor="ctr"/>
                </a:tc>
                <a:tc>
                  <a:txBody>
                    <a:bodyPr/>
                    <a:lstStyle/>
                    <a:p>
                      <a:pPr algn="ctr" fontAlgn="ctr"/>
                      <a:r>
                        <a:rPr lang="en-US" sz="1100" b="0" i="0" u="none" strike="noStrike">
                          <a:solidFill>
                            <a:srgbClr val="000000"/>
                          </a:solidFill>
                          <a:latin typeface="Arial"/>
                        </a:rPr>
                        <a:t>7.6%</a:t>
                      </a:r>
                    </a:p>
                  </a:txBody>
                  <a:tcPr marL="9525" marR="9525" marT="9525" marB="0" anchor="ctr"/>
                </a:tc>
                <a:tc>
                  <a:txBody>
                    <a:bodyPr/>
                    <a:lstStyle/>
                    <a:p>
                      <a:pPr algn="ctr" fontAlgn="ctr"/>
                      <a:r>
                        <a:rPr lang="en-US" sz="1100" b="0" i="0" u="none" strike="noStrike">
                          <a:solidFill>
                            <a:srgbClr val="000000"/>
                          </a:solidFill>
                          <a:latin typeface="Arial"/>
                        </a:rPr>
                        <a:t>8.8%</a:t>
                      </a:r>
                    </a:p>
                  </a:txBody>
                  <a:tcPr marL="9525" marR="9525" marT="9525" marB="0" anchor="ctr"/>
                </a:tc>
              </a:tr>
              <a:tr h="233872">
                <a:tc>
                  <a:txBody>
                    <a:bodyPr/>
                    <a:lstStyle/>
                    <a:p>
                      <a:pPr algn="ctr" fontAlgn="b"/>
                      <a:r>
                        <a:rPr lang="ru-RU" sz="900" b="1" u="none" strike="noStrike">
                          <a:effectLst/>
                        </a:rPr>
                        <a:t>13.00-13.30</a:t>
                      </a:r>
                      <a:endParaRPr lang="ru-RU" sz="900" b="1" i="0" u="none" strike="noStrike">
                        <a:solidFill>
                          <a:srgbClr val="000000"/>
                        </a:solidFill>
                        <a:effectLst/>
                        <a:latin typeface="Calibri"/>
                      </a:endParaRPr>
                    </a:p>
                  </a:txBody>
                  <a:tcPr marL="9525" marR="9525" marT="9525" marB="0" anchor="ctr"/>
                </a:tc>
                <a:tc>
                  <a:txBody>
                    <a:bodyPr/>
                    <a:lstStyle/>
                    <a:p>
                      <a:pPr algn="ctr" fontAlgn="ctr"/>
                      <a:r>
                        <a:rPr lang="en-US" sz="1100" b="0" i="0" u="none" strike="noStrike">
                          <a:solidFill>
                            <a:srgbClr val="000000"/>
                          </a:solidFill>
                          <a:latin typeface="Arial"/>
                        </a:rPr>
                        <a:t>5.0%</a:t>
                      </a:r>
                    </a:p>
                  </a:txBody>
                  <a:tcPr marL="9525" marR="9525" marT="9525" marB="0" anchor="ctr"/>
                </a:tc>
                <a:tc>
                  <a:txBody>
                    <a:bodyPr/>
                    <a:lstStyle/>
                    <a:p>
                      <a:pPr algn="ctr" fontAlgn="ctr"/>
                      <a:r>
                        <a:rPr lang="en-US" sz="1100" b="0" i="0" u="none" strike="noStrike">
                          <a:solidFill>
                            <a:srgbClr val="000000"/>
                          </a:solidFill>
                          <a:latin typeface="Arial"/>
                        </a:rPr>
                        <a:t>5.9%</a:t>
                      </a:r>
                    </a:p>
                  </a:txBody>
                  <a:tcPr marL="9525" marR="9525" marT="9525" marB="0" anchor="ctr"/>
                </a:tc>
                <a:tc>
                  <a:txBody>
                    <a:bodyPr/>
                    <a:lstStyle/>
                    <a:p>
                      <a:pPr algn="ctr" fontAlgn="ctr"/>
                      <a:r>
                        <a:rPr lang="en-US" sz="1100" b="0" i="0" u="none" strike="noStrike">
                          <a:solidFill>
                            <a:srgbClr val="000000"/>
                          </a:solidFill>
                          <a:latin typeface="Arial"/>
                        </a:rPr>
                        <a:t>7.0%</a:t>
                      </a:r>
                    </a:p>
                  </a:txBody>
                  <a:tcPr marL="9525" marR="9525" marT="9525" marB="0" anchor="ctr"/>
                </a:tc>
              </a:tr>
              <a:tr h="233872">
                <a:tc>
                  <a:txBody>
                    <a:bodyPr/>
                    <a:lstStyle/>
                    <a:p>
                      <a:pPr algn="ctr" fontAlgn="b"/>
                      <a:r>
                        <a:rPr lang="ru-RU" sz="900" b="1" u="none" strike="noStrike" dirty="0">
                          <a:effectLst/>
                        </a:rPr>
                        <a:t>13.30-14.00</a:t>
                      </a:r>
                      <a:endParaRPr lang="ru-RU" sz="900" b="1" i="0" u="none" strike="noStrike" dirty="0">
                        <a:solidFill>
                          <a:srgbClr val="000000"/>
                        </a:solidFill>
                        <a:effectLst/>
                        <a:latin typeface="Calibri"/>
                      </a:endParaRPr>
                    </a:p>
                  </a:txBody>
                  <a:tcPr marL="9525" marR="9525" marT="9525" marB="0" anchor="ctr"/>
                </a:tc>
                <a:tc>
                  <a:txBody>
                    <a:bodyPr/>
                    <a:lstStyle/>
                    <a:p>
                      <a:pPr algn="ctr" fontAlgn="ctr"/>
                      <a:r>
                        <a:rPr lang="en-US" sz="1100" b="0" i="0" u="none" strike="noStrike">
                          <a:solidFill>
                            <a:srgbClr val="000000"/>
                          </a:solidFill>
                          <a:latin typeface="Arial"/>
                        </a:rPr>
                        <a:t>5.0%</a:t>
                      </a:r>
                    </a:p>
                  </a:txBody>
                  <a:tcPr marL="9525" marR="9525" marT="9525" marB="0" anchor="ctr"/>
                </a:tc>
                <a:tc>
                  <a:txBody>
                    <a:bodyPr/>
                    <a:lstStyle/>
                    <a:p>
                      <a:pPr algn="ctr" fontAlgn="ctr"/>
                      <a:r>
                        <a:rPr lang="en-US" sz="1100" b="0" i="0" u="none" strike="noStrike">
                          <a:solidFill>
                            <a:srgbClr val="000000"/>
                          </a:solidFill>
                          <a:latin typeface="Arial"/>
                        </a:rPr>
                        <a:t>5.1%</a:t>
                      </a:r>
                    </a:p>
                  </a:txBody>
                  <a:tcPr marL="9525" marR="9525" marT="9525" marB="0" anchor="ctr"/>
                </a:tc>
                <a:tc>
                  <a:txBody>
                    <a:bodyPr/>
                    <a:lstStyle/>
                    <a:p>
                      <a:pPr algn="ctr" fontAlgn="ctr"/>
                      <a:r>
                        <a:rPr lang="en-US" sz="1100" b="0" i="0" u="none" strike="noStrike">
                          <a:solidFill>
                            <a:srgbClr val="000000"/>
                          </a:solidFill>
                          <a:latin typeface="Arial"/>
                        </a:rPr>
                        <a:t>5.9%</a:t>
                      </a:r>
                    </a:p>
                  </a:txBody>
                  <a:tcPr marL="9525" marR="9525" marT="9525" marB="0" anchor="ctr"/>
                </a:tc>
              </a:tr>
              <a:tr h="233872">
                <a:tc>
                  <a:txBody>
                    <a:bodyPr/>
                    <a:lstStyle/>
                    <a:p>
                      <a:pPr algn="ctr" fontAlgn="b"/>
                      <a:r>
                        <a:rPr lang="ru-RU" sz="900" b="1" u="none" strike="noStrike" dirty="0">
                          <a:effectLst/>
                        </a:rPr>
                        <a:t>14.00-14.30</a:t>
                      </a:r>
                      <a:endParaRPr lang="ru-RU" sz="900" b="1" i="0" u="none" strike="noStrike" dirty="0">
                        <a:solidFill>
                          <a:srgbClr val="000000"/>
                        </a:solidFill>
                        <a:effectLst/>
                        <a:latin typeface="Calibri"/>
                      </a:endParaRPr>
                    </a:p>
                  </a:txBody>
                  <a:tcPr marL="9525" marR="9525" marT="9525" marB="0" anchor="ctr"/>
                </a:tc>
                <a:tc>
                  <a:txBody>
                    <a:bodyPr/>
                    <a:lstStyle/>
                    <a:p>
                      <a:pPr algn="ctr" fontAlgn="ctr"/>
                      <a:r>
                        <a:rPr lang="en-US" sz="1100" b="0" i="0" u="none" strike="noStrike">
                          <a:solidFill>
                            <a:srgbClr val="000000"/>
                          </a:solidFill>
                          <a:latin typeface="Arial"/>
                        </a:rPr>
                        <a:t>6.6%</a:t>
                      </a:r>
                    </a:p>
                  </a:txBody>
                  <a:tcPr marL="9525" marR="9525" marT="9525" marB="0" anchor="ctr"/>
                </a:tc>
                <a:tc>
                  <a:txBody>
                    <a:bodyPr/>
                    <a:lstStyle/>
                    <a:p>
                      <a:pPr algn="ctr" fontAlgn="ctr"/>
                      <a:r>
                        <a:rPr lang="en-US" sz="1100" b="0" i="0" u="none" strike="noStrike">
                          <a:solidFill>
                            <a:srgbClr val="000000"/>
                          </a:solidFill>
                          <a:latin typeface="Arial"/>
                        </a:rPr>
                        <a:t>6.5%</a:t>
                      </a:r>
                    </a:p>
                  </a:txBody>
                  <a:tcPr marL="9525" marR="9525" marT="9525" marB="0" anchor="ctr"/>
                </a:tc>
                <a:tc>
                  <a:txBody>
                    <a:bodyPr/>
                    <a:lstStyle/>
                    <a:p>
                      <a:pPr algn="ctr" fontAlgn="ctr"/>
                      <a:r>
                        <a:rPr lang="en-US" sz="1100" b="0" i="0" u="none" strike="noStrike">
                          <a:solidFill>
                            <a:srgbClr val="000000"/>
                          </a:solidFill>
                          <a:latin typeface="Arial"/>
                        </a:rPr>
                        <a:t>7.0%</a:t>
                      </a:r>
                    </a:p>
                  </a:txBody>
                  <a:tcPr marL="9525" marR="9525" marT="9525" marB="0" anchor="ctr"/>
                </a:tc>
              </a:tr>
              <a:tr h="233872">
                <a:tc>
                  <a:txBody>
                    <a:bodyPr/>
                    <a:lstStyle/>
                    <a:p>
                      <a:pPr algn="ctr" fontAlgn="b"/>
                      <a:r>
                        <a:rPr lang="ru-RU" sz="900" b="1" u="none" strike="noStrike" dirty="0">
                          <a:effectLst/>
                        </a:rPr>
                        <a:t>14.30-15.00</a:t>
                      </a:r>
                      <a:endParaRPr lang="ru-RU" sz="900" b="1" i="0" u="none" strike="noStrike" dirty="0">
                        <a:solidFill>
                          <a:srgbClr val="000000"/>
                        </a:solidFill>
                        <a:effectLst/>
                        <a:latin typeface="Calibri"/>
                      </a:endParaRPr>
                    </a:p>
                  </a:txBody>
                  <a:tcPr marL="9525" marR="9525" marT="9525" marB="0" anchor="ctr"/>
                </a:tc>
                <a:tc>
                  <a:txBody>
                    <a:bodyPr/>
                    <a:lstStyle/>
                    <a:p>
                      <a:pPr algn="ctr" fontAlgn="ctr"/>
                      <a:r>
                        <a:rPr lang="en-US" sz="1100" b="0" i="0" u="none" strike="noStrike">
                          <a:solidFill>
                            <a:srgbClr val="000000"/>
                          </a:solidFill>
                          <a:latin typeface="Arial"/>
                        </a:rPr>
                        <a:t>7.9%</a:t>
                      </a:r>
                    </a:p>
                  </a:txBody>
                  <a:tcPr marL="9525" marR="9525" marT="9525" marB="0" anchor="ctr"/>
                </a:tc>
                <a:tc>
                  <a:txBody>
                    <a:bodyPr/>
                    <a:lstStyle/>
                    <a:p>
                      <a:pPr algn="ctr" fontAlgn="ctr"/>
                      <a:r>
                        <a:rPr lang="en-US" sz="1100" b="0" i="0" u="none" strike="noStrike">
                          <a:solidFill>
                            <a:srgbClr val="000000"/>
                          </a:solidFill>
                          <a:latin typeface="Arial"/>
                        </a:rPr>
                        <a:t>7.3%</a:t>
                      </a:r>
                    </a:p>
                  </a:txBody>
                  <a:tcPr marL="9525" marR="9525" marT="9525" marB="0" anchor="ctr"/>
                </a:tc>
                <a:tc>
                  <a:txBody>
                    <a:bodyPr/>
                    <a:lstStyle/>
                    <a:p>
                      <a:pPr algn="ctr" fontAlgn="ctr"/>
                      <a:r>
                        <a:rPr lang="en-US" sz="1100" b="0" i="0" u="none" strike="noStrike">
                          <a:solidFill>
                            <a:srgbClr val="000000"/>
                          </a:solidFill>
                          <a:latin typeface="Arial"/>
                        </a:rPr>
                        <a:t>7.9%</a:t>
                      </a:r>
                    </a:p>
                  </a:txBody>
                  <a:tcPr marL="9525" marR="9525" marT="9525" marB="0" anchor="ctr"/>
                </a:tc>
              </a:tr>
              <a:tr h="233872">
                <a:tc>
                  <a:txBody>
                    <a:bodyPr/>
                    <a:lstStyle/>
                    <a:p>
                      <a:pPr algn="ctr" fontAlgn="b"/>
                      <a:r>
                        <a:rPr lang="ru-RU" sz="900" b="1" u="none" strike="noStrike" dirty="0">
                          <a:effectLst/>
                        </a:rPr>
                        <a:t>15.00-15.30</a:t>
                      </a:r>
                      <a:endParaRPr lang="ru-RU" sz="900" b="1" i="0" u="none" strike="noStrike" dirty="0">
                        <a:solidFill>
                          <a:srgbClr val="000000"/>
                        </a:solidFill>
                        <a:effectLst/>
                        <a:latin typeface="Calibri"/>
                      </a:endParaRPr>
                    </a:p>
                  </a:txBody>
                  <a:tcPr marL="9525" marR="9525" marT="9525" marB="0" anchor="ctr"/>
                </a:tc>
                <a:tc>
                  <a:txBody>
                    <a:bodyPr/>
                    <a:lstStyle/>
                    <a:p>
                      <a:pPr algn="ctr" fontAlgn="ctr"/>
                      <a:r>
                        <a:rPr lang="en-US" sz="1100" b="0" i="0" u="none" strike="noStrike">
                          <a:solidFill>
                            <a:srgbClr val="000000"/>
                          </a:solidFill>
                          <a:latin typeface="Arial"/>
                        </a:rPr>
                        <a:t>9.5%</a:t>
                      </a:r>
                    </a:p>
                  </a:txBody>
                  <a:tcPr marL="9525" marR="9525" marT="9525" marB="0" anchor="ctr"/>
                </a:tc>
                <a:tc>
                  <a:txBody>
                    <a:bodyPr/>
                    <a:lstStyle/>
                    <a:p>
                      <a:pPr algn="ctr" fontAlgn="ctr"/>
                      <a:r>
                        <a:rPr lang="en-US" sz="1100" b="0" i="0" u="none" strike="noStrike">
                          <a:solidFill>
                            <a:srgbClr val="000000"/>
                          </a:solidFill>
                          <a:latin typeface="Arial"/>
                        </a:rPr>
                        <a:t>8.1%</a:t>
                      </a:r>
                    </a:p>
                  </a:txBody>
                  <a:tcPr marL="9525" marR="9525" marT="9525" marB="0" anchor="ctr"/>
                </a:tc>
                <a:tc>
                  <a:txBody>
                    <a:bodyPr/>
                    <a:lstStyle/>
                    <a:p>
                      <a:pPr algn="ctr" fontAlgn="ctr"/>
                      <a:r>
                        <a:rPr lang="en-US" sz="1100" b="0" i="0" u="none" strike="noStrike">
                          <a:solidFill>
                            <a:srgbClr val="000000"/>
                          </a:solidFill>
                          <a:latin typeface="Arial"/>
                        </a:rPr>
                        <a:t>8.5%</a:t>
                      </a:r>
                    </a:p>
                  </a:txBody>
                  <a:tcPr marL="9525" marR="9525" marT="9525" marB="0" anchor="ctr"/>
                </a:tc>
              </a:tr>
              <a:tr h="233872">
                <a:tc>
                  <a:txBody>
                    <a:bodyPr/>
                    <a:lstStyle/>
                    <a:p>
                      <a:pPr algn="ctr" fontAlgn="b"/>
                      <a:r>
                        <a:rPr lang="ru-RU" sz="900" b="1" u="none" strike="noStrike" dirty="0">
                          <a:effectLst/>
                        </a:rPr>
                        <a:t>15.30-16.00</a:t>
                      </a:r>
                      <a:endParaRPr lang="ru-RU" sz="900" b="1" i="0" u="none" strike="noStrike" dirty="0">
                        <a:solidFill>
                          <a:srgbClr val="000000"/>
                        </a:solidFill>
                        <a:effectLst/>
                        <a:latin typeface="Calibri"/>
                      </a:endParaRPr>
                    </a:p>
                  </a:txBody>
                  <a:tcPr marL="9525" marR="9525" marT="9525" marB="0" anchor="ctr"/>
                </a:tc>
                <a:tc>
                  <a:txBody>
                    <a:bodyPr/>
                    <a:lstStyle/>
                    <a:p>
                      <a:pPr algn="ctr" fontAlgn="ctr"/>
                      <a:r>
                        <a:rPr lang="en-US" sz="1100" b="0" i="0" u="none" strike="noStrike">
                          <a:solidFill>
                            <a:srgbClr val="000000"/>
                          </a:solidFill>
                          <a:latin typeface="Arial"/>
                        </a:rPr>
                        <a:t>8.3%</a:t>
                      </a:r>
                    </a:p>
                  </a:txBody>
                  <a:tcPr marL="9525" marR="9525" marT="9525" marB="0" anchor="ctr"/>
                </a:tc>
                <a:tc>
                  <a:txBody>
                    <a:bodyPr/>
                    <a:lstStyle/>
                    <a:p>
                      <a:pPr algn="ctr" fontAlgn="ctr"/>
                      <a:r>
                        <a:rPr lang="en-US" sz="1100" b="0" i="0" u="none" strike="noStrike">
                          <a:solidFill>
                            <a:srgbClr val="000000"/>
                          </a:solidFill>
                          <a:latin typeface="Arial"/>
                        </a:rPr>
                        <a:t>7.4%</a:t>
                      </a:r>
                    </a:p>
                  </a:txBody>
                  <a:tcPr marL="9525" marR="9525" marT="9525" marB="0" anchor="ctr"/>
                </a:tc>
                <a:tc>
                  <a:txBody>
                    <a:bodyPr/>
                    <a:lstStyle/>
                    <a:p>
                      <a:pPr algn="ctr" fontAlgn="ctr"/>
                      <a:r>
                        <a:rPr lang="en-US" sz="1100" b="0" i="0" u="none" strike="noStrike" dirty="0">
                          <a:solidFill>
                            <a:srgbClr val="000000"/>
                          </a:solidFill>
                          <a:latin typeface="Arial"/>
                        </a:rPr>
                        <a:t>7.8%</a:t>
                      </a:r>
                    </a:p>
                  </a:txBody>
                  <a:tcPr marL="9525" marR="9525" marT="9525" marB="0" anchor="ctr"/>
                </a:tc>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2367887359"/>
              </p:ext>
            </p:extLst>
          </p:nvPr>
        </p:nvGraphicFramePr>
        <p:xfrm>
          <a:off x="4355976" y="1124740"/>
          <a:ext cx="4536503" cy="5468413"/>
        </p:xfrm>
        <a:graphic>
          <a:graphicData uri="http://schemas.openxmlformats.org/drawingml/2006/table">
            <a:tbl>
              <a:tblPr>
                <a:tableStyleId>{3C2FFA5D-87B4-456A-9821-1D502468CF0F}</a:tableStyleId>
              </a:tblPr>
              <a:tblGrid>
                <a:gridCol w="1106274"/>
                <a:gridCol w="798975"/>
                <a:gridCol w="1413572"/>
                <a:gridCol w="1217682"/>
              </a:tblGrid>
              <a:tr h="317267">
                <a:tc>
                  <a:txBody>
                    <a:bodyPr/>
                    <a:lstStyle/>
                    <a:p>
                      <a:pPr algn="ctr" fontAlgn="b"/>
                      <a:endParaRPr lang="ru-RU" sz="800" b="1" i="0" u="none" strike="noStrike" dirty="0">
                        <a:solidFill>
                          <a:srgbClr val="000000"/>
                        </a:solidFill>
                        <a:effectLst/>
                        <a:latin typeface="Calibri"/>
                      </a:endParaRPr>
                    </a:p>
                  </a:txBody>
                  <a:tcPr marL="8704" marR="8704" marT="8704" marB="0" anchor="ctr"/>
                </a:tc>
                <a:tc>
                  <a:txBody>
                    <a:bodyPr/>
                    <a:lstStyle/>
                    <a:p>
                      <a:pPr algn="ctr" fontAlgn="b"/>
                      <a:r>
                        <a:rPr lang="ka-GE" sz="900" b="1" u="none" strike="noStrike" dirty="0">
                          <a:effectLst/>
                        </a:rPr>
                        <a:t>ორშაბათი-პარასკევი</a:t>
                      </a:r>
                      <a:endParaRPr lang="ka-GE" sz="900" b="1" i="0" u="none" strike="noStrike" dirty="0">
                        <a:solidFill>
                          <a:srgbClr val="000000"/>
                        </a:solidFill>
                        <a:effectLst/>
                        <a:latin typeface="Sylfaen"/>
                      </a:endParaRPr>
                    </a:p>
                  </a:txBody>
                  <a:tcPr marL="9525" marR="9525" marT="9525" marB="0" anchor="ctr"/>
                </a:tc>
                <a:tc>
                  <a:txBody>
                    <a:bodyPr/>
                    <a:lstStyle/>
                    <a:p>
                      <a:pPr algn="ctr" fontAlgn="b"/>
                      <a:r>
                        <a:rPr lang="ka-GE" sz="900" b="1" u="none" strike="noStrike" dirty="0">
                          <a:effectLst/>
                        </a:rPr>
                        <a:t>შაბათი</a:t>
                      </a:r>
                      <a:endParaRPr lang="ka-GE" sz="900" b="1" i="0" u="none" strike="noStrike" dirty="0">
                        <a:solidFill>
                          <a:srgbClr val="000000"/>
                        </a:solidFill>
                        <a:effectLst/>
                        <a:latin typeface="Sylfaen"/>
                      </a:endParaRPr>
                    </a:p>
                  </a:txBody>
                  <a:tcPr marL="9525" marR="9525" marT="9525" marB="0" anchor="ctr"/>
                </a:tc>
                <a:tc>
                  <a:txBody>
                    <a:bodyPr/>
                    <a:lstStyle/>
                    <a:p>
                      <a:pPr algn="ctr" fontAlgn="b"/>
                      <a:r>
                        <a:rPr lang="ka-GE" sz="900" b="1" u="none" strike="noStrike" dirty="0">
                          <a:effectLst/>
                        </a:rPr>
                        <a:t>კვირა</a:t>
                      </a:r>
                      <a:endParaRPr lang="ka-GE" sz="900" b="1" i="0" u="none" strike="noStrike" dirty="0">
                        <a:solidFill>
                          <a:srgbClr val="000000"/>
                        </a:solidFill>
                        <a:effectLst/>
                        <a:latin typeface="Sylfaen"/>
                      </a:endParaRPr>
                    </a:p>
                  </a:txBody>
                  <a:tcPr marL="9525" marR="9525" marT="9525" marB="0" anchor="ctr"/>
                </a:tc>
              </a:tr>
              <a:tr h="198121">
                <a:tc>
                  <a:txBody>
                    <a:bodyPr/>
                    <a:lstStyle/>
                    <a:p>
                      <a:pPr algn="ctr" fontAlgn="b"/>
                      <a:r>
                        <a:rPr lang="ru-RU" sz="800" b="1" u="none" strike="noStrike" dirty="0">
                          <a:effectLst/>
                        </a:rPr>
                        <a:t>16.00-16.30</a:t>
                      </a:r>
                      <a:endParaRPr lang="ru-RU" sz="800" b="1" i="0" u="none" strike="noStrike" dirty="0">
                        <a:solidFill>
                          <a:srgbClr val="000000"/>
                        </a:solidFill>
                        <a:effectLst/>
                        <a:latin typeface="Calibri"/>
                      </a:endParaRPr>
                    </a:p>
                  </a:txBody>
                  <a:tcPr marL="8704" marR="8704" marT="8704" marB="0" anchor="ctr"/>
                </a:tc>
                <a:tc>
                  <a:txBody>
                    <a:bodyPr/>
                    <a:lstStyle/>
                    <a:p>
                      <a:pPr algn="ctr" fontAlgn="ctr"/>
                      <a:r>
                        <a:rPr lang="en-US" sz="1100" b="0" i="0" u="none" strike="noStrike" dirty="0">
                          <a:solidFill>
                            <a:srgbClr val="000000"/>
                          </a:solidFill>
                          <a:latin typeface="Arial"/>
                        </a:rPr>
                        <a:t>8.6%</a:t>
                      </a:r>
                    </a:p>
                  </a:txBody>
                  <a:tcPr marL="9525" marR="9525" marT="9525" marB="0" anchor="ctr"/>
                </a:tc>
                <a:tc>
                  <a:txBody>
                    <a:bodyPr/>
                    <a:lstStyle/>
                    <a:p>
                      <a:pPr algn="ctr" fontAlgn="ctr"/>
                      <a:r>
                        <a:rPr lang="en-US" sz="1100" b="0" i="0" u="none" strike="noStrike">
                          <a:solidFill>
                            <a:srgbClr val="000000"/>
                          </a:solidFill>
                          <a:latin typeface="Arial"/>
                        </a:rPr>
                        <a:t>7.5%</a:t>
                      </a:r>
                    </a:p>
                  </a:txBody>
                  <a:tcPr marL="9525" marR="9525" marT="9525" marB="0" anchor="ctr"/>
                </a:tc>
                <a:tc>
                  <a:txBody>
                    <a:bodyPr/>
                    <a:lstStyle/>
                    <a:p>
                      <a:pPr algn="ctr" fontAlgn="ctr"/>
                      <a:r>
                        <a:rPr lang="en-US" sz="1100" b="0" i="0" u="none" strike="noStrike">
                          <a:solidFill>
                            <a:srgbClr val="000000"/>
                          </a:solidFill>
                          <a:latin typeface="Arial"/>
                        </a:rPr>
                        <a:t>7.6%</a:t>
                      </a:r>
                    </a:p>
                  </a:txBody>
                  <a:tcPr marL="9525" marR="9525" marT="9525" marB="0" anchor="ctr"/>
                </a:tc>
              </a:tr>
              <a:tr h="198121">
                <a:tc>
                  <a:txBody>
                    <a:bodyPr/>
                    <a:lstStyle/>
                    <a:p>
                      <a:pPr algn="ctr" fontAlgn="b"/>
                      <a:r>
                        <a:rPr lang="ru-RU" sz="800" b="1" u="none" strike="noStrike" dirty="0">
                          <a:effectLst/>
                        </a:rPr>
                        <a:t>16.30-17.00</a:t>
                      </a:r>
                      <a:endParaRPr lang="ru-RU" sz="800" b="1" i="0" u="none" strike="noStrike" dirty="0">
                        <a:solidFill>
                          <a:srgbClr val="000000"/>
                        </a:solidFill>
                        <a:effectLst/>
                        <a:latin typeface="Calibri"/>
                      </a:endParaRPr>
                    </a:p>
                  </a:txBody>
                  <a:tcPr marL="8704" marR="8704" marT="8704" marB="0" anchor="ctr"/>
                </a:tc>
                <a:tc>
                  <a:txBody>
                    <a:bodyPr/>
                    <a:lstStyle/>
                    <a:p>
                      <a:pPr algn="ctr" fontAlgn="ctr"/>
                      <a:r>
                        <a:rPr lang="en-US" sz="1100" b="0" i="0" u="none" strike="noStrike">
                          <a:solidFill>
                            <a:srgbClr val="000000"/>
                          </a:solidFill>
                          <a:latin typeface="Arial"/>
                        </a:rPr>
                        <a:t>8.3%</a:t>
                      </a:r>
                    </a:p>
                  </a:txBody>
                  <a:tcPr marL="9525" marR="9525" marT="9525" marB="0" anchor="ctr"/>
                </a:tc>
                <a:tc>
                  <a:txBody>
                    <a:bodyPr/>
                    <a:lstStyle/>
                    <a:p>
                      <a:pPr algn="ctr" fontAlgn="ctr"/>
                      <a:r>
                        <a:rPr lang="en-US" sz="1100" b="0" i="0" u="none" strike="noStrike">
                          <a:solidFill>
                            <a:srgbClr val="000000"/>
                          </a:solidFill>
                          <a:latin typeface="Arial"/>
                        </a:rPr>
                        <a:t>7.1%</a:t>
                      </a:r>
                    </a:p>
                  </a:txBody>
                  <a:tcPr marL="9525" marR="9525" marT="9525" marB="0" anchor="ctr"/>
                </a:tc>
                <a:tc>
                  <a:txBody>
                    <a:bodyPr/>
                    <a:lstStyle/>
                    <a:p>
                      <a:pPr algn="ctr" fontAlgn="ctr"/>
                      <a:r>
                        <a:rPr lang="en-US" sz="1100" b="0" i="0" u="none" strike="noStrike">
                          <a:solidFill>
                            <a:srgbClr val="000000"/>
                          </a:solidFill>
                          <a:latin typeface="Arial"/>
                        </a:rPr>
                        <a:t>7.6%</a:t>
                      </a:r>
                    </a:p>
                  </a:txBody>
                  <a:tcPr marL="9525" marR="9525" marT="9525" marB="0" anchor="ctr"/>
                </a:tc>
              </a:tr>
              <a:tr h="198121">
                <a:tc>
                  <a:txBody>
                    <a:bodyPr/>
                    <a:lstStyle/>
                    <a:p>
                      <a:pPr algn="ctr" fontAlgn="b"/>
                      <a:r>
                        <a:rPr lang="ru-RU" sz="800" b="1" u="none" strike="noStrike">
                          <a:effectLst/>
                        </a:rPr>
                        <a:t>17.00-17.30</a:t>
                      </a:r>
                      <a:endParaRPr lang="ru-RU" sz="800" b="1" i="0" u="none" strike="noStrike">
                        <a:solidFill>
                          <a:srgbClr val="000000"/>
                        </a:solidFill>
                        <a:effectLst/>
                        <a:latin typeface="Calibri"/>
                      </a:endParaRPr>
                    </a:p>
                  </a:txBody>
                  <a:tcPr marL="8704" marR="8704" marT="8704" marB="0" anchor="ctr"/>
                </a:tc>
                <a:tc>
                  <a:txBody>
                    <a:bodyPr/>
                    <a:lstStyle/>
                    <a:p>
                      <a:pPr algn="ctr" fontAlgn="ctr"/>
                      <a:r>
                        <a:rPr lang="en-US" sz="1100" b="0" i="0" u="none" strike="noStrike">
                          <a:solidFill>
                            <a:srgbClr val="000000"/>
                          </a:solidFill>
                          <a:latin typeface="Arial"/>
                        </a:rPr>
                        <a:t>10.1%</a:t>
                      </a:r>
                    </a:p>
                  </a:txBody>
                  <a:tcPr marL="9525" marR="9525" marT="9525" marB="0" anchor="ctr"/>
                </a:tc>
                <a:tc>
                  <a:txBody>
                    <a:bodyPr/>
                    <a:lstStyle/>
                    <a:p>
                      <a:pPr algn="ctr" fontAlgn="ctr"/>
                      <a:r>
                        <a:rPr lang="en-US" sz="1100" b="0" i="0" u="none" strike="noStrike">
                          <a:solidFill>
                            <a:srgbClr val="000000"/>
                          </a:solidFill>
                          <a:latin typeface="Arial"/>
                        </a:rPr>
                        <a:t>9.6%</a:t>
                      </a:r>
                    </a:p>
                  </a:txBody>
                  <a:tcPr marL="9525" marR="9525" marT="9525" marB="0" anchor="ctr"/>
                </a:tc>
                <a:tc>
                  <a:txBody>
                    <a:bodyPr/>
                    <a:lstStyle/>
                    <a:p>
                      <a:pPr algn="ctr" fontAlgn="ctr"/>
                      <a:r>
                        <a:rPr lang="en-US" sz="1100" b="0" i="0" u="none" strike="noStrike">
                          <a:solidFill>
                            <a:srgbClr val="000000"/>
                          </a:solidFill>
                          <a:latin typeface="Arial"/>
                        </a:rPr>
                        <a:t>9.9%</a:t>
                      </a:r>
                    </a:p>
                  </a:txBody>
                  <a:tcPr marL="9525" marR="9525" marT="9525" marB="0" anchor="ctr"/>
                </a:tc>
              </a:tr>
              <a:tr h="198121">
                <a:tc>
                  <a:txBody>
                    <a:bodyPr/>
                    <a:lstStyle/>
                    <a:p>
                      <a:pPr algn="ctr" fontAlgn="b"/>
                      <a:r>
                        <a:rPr lang="ru-RU" sz="800" b="1" u="none" strike="noStrike" dirty="0">
                          <a:effectLst/>
                        </a:rPr>
                        <a:t>17.30-18.00</a:t>
                      </a:r>
                      <a:endParaRPr lang="ru-RU" sz="800" b="1" i="0" u="none" strike="noStrike" dirty="0">
                        <a:solidFill>
                          <a:srgbClr val="000000"/>
                        </a:solidFill>
                        <a:effectLst/>
                        <a:latin typeface="Calibri"/>
                      </a:endParaRPr>
                    </a:p>
                  </a:txBody>
                  <a:tcPr marL="8704" marR="8704" marT="8704" marB="0" anchor="ctr"/>
                </a:tc>
                <a:tc>
                  <a:txBody>
                    <a:bodyPr/>
                    <a:lstStyle/>
                    <a:p>
                      <a:pPr algn="ctr" fontAlgn="ctr"/>
                      <a:r>
                        <a:rPr lang="en-US" sz="1100" b="0" i="0" u="none" strike="noStrike">
                          <a:solidFill>
                            <a:srgbClr val="000000"/>
                          </a:solidFill>
                          <a:latin typeface="Arial"/>
                        </a:rPr>
                        <a:t>14.4%</a:t>
                      </a:r>
                    </a:p>
                  </a:txBody>
                  <a:tcPr marL="9525" marR="9525" marT="9525" marB="0" anchor="ctr"/>
                </a:tc>
                <a:tc>
                  <a:txBody>
                    <a:bodyPr/>
                    <a:lstStyle/>
                    <a:p>
                      <a:pPr algn="ctr" fontAlgn="ctr"/>
                      <a:r>
                        <a:rPr lang="en-US" sz="1100" b="0" i="0" u="none" strike="noStrike">
                          <a:solidFill>
                            <a:srgbClr val="000000"/>
                          </a:solidFill>
                          <a:latin typeface="Arial"/>
                        </a:rPr>
                        <a:t>12.4%</a:t>
                      </a:r>
                    </a:p>
                  </a:txBody>
                  <a:tcPr marL="9525" marR="9525" marT="9525" marB="0" anchor="ctr"/>
                </a:tc>
                <a:tc>
                  <a:txBody>
                    <a:bodyPr/>
                    <a:lstStyle/>
                    <a:p>
                      <a:pPr algn="ctr" fontAlgn="ctr"/>
                      <a:r>
                        <a:rPr lang="en-US" sz="1100" b="0" i="0" u="none" strike="noStrike">
                          <a:solidFill>
                            <a:srgbClr val="000000"/>
                          </a:solidFill>
                          <a:latin typeface="Arial"/>
                        </a:rPr>
                        <a:t>12.0%</a:t>
                      </a:r>
                    </a:p>
                  </a:txBody>
                  <a:tcPr marL="9525" marR="9525" marT="9525" marB="0" anchor="ctr"/>
                </a:tc>
              </a:tr>
              <a:tr h="198121">
                <a:tc>
                  <a:txBody>
                    <a:bodyPr/>
                    <a:lstStyle/>
                    <a:p>
                      <a:pPr algn="ctr" fontAlgn="b"/>
                      <a:r>
                        <a:rPr lang="ru-RU" sz="800" b="1" u="none" strike="noStrike" dirty="0">
                          <a:effectLst/>
                        </a:rPr>
                        <a:t>18.00-18.30</a:t>
                      </a:r>
                      <a:endParaRPr lang="ru-RU" sz="800" b="1" i="0" u="none" strike="noStrike" dirty="0">
                        <a:solidFill>
                          <a:srgbClr val="000000"/>
                        </a:solidFill>
                        <a:effectLst/>
                        <a:latin typeface="Calibri"/>
                      </a:endParaRPr>
                    </a:p>
                  </a:txBody>
                  <a:tcPr marL="8704" marR="8704" marT="8704" marB="0" anchor="ctr"/>
                </a:tc>
                <a:tc>
                  <a:txBody>
                    <a:bodyPr/>
                    <a:lstStyle/>
                    <a:p>
                      <a:pPr algn="ctr" fontAlgn="ctr"/>
                      <a:r>
                        <a:rPr lang="en-US" sz="1100" b="0" i="0" u="none" strike="noStrike">
                          <a:solidFill>
                            <a:srgbClr val="000000"/>
                          </a:solidFill>
                          <a:latin typeface="Arial"/>
                        </a:rPr>
                        <a:t>25.1%</a:t>
                      </a:r>
                    </a:p>
                  </a:txBody>
                  <a:tcPr marL="9525" marR="9525" marT="9525" marB="0" anchor="ctr"/>
                </a:tc>
                <a:tc>
                  <a:txBody>
                    <a:bodyPr/>
                    <a:lstStyle/>
                    <a:p>
                      <a:pPr algn="ctr" fontAlgn="ctr"/>
                      <a:r>
                        <a:rPr lang="en-US" sz="1100" b="0" i="0" u="none" strike="noStrike">
                          <a:solidFill>
                            <a:srgbClr val="000000"/>
                          </a:solidFill>
                          <a:latin typeface="Arial"/>
                        </a:rPr>
                        <a:t>18.9%</a:t>
                      </a:r>
                    </a:p>
                  </a:txBody>
                  <a:tcPr marL="9525" marR="9525" marT="9525" marB="0" anchor="ctr"/>
                </a:tc>
                <a:tc>
                  <a:txBody>
                    <a:bodyPr/>
                    <a:lstStyle/>
                    <a:p>
                      <a:pPr algn="ctr" fontAlgn="ctr"/>
                      <a:r>
                        <a:rPr lang="en-US" sz="1100" b="0" i="0" u="none" strike="noStrike">
                          <a:solidFill>
                            <a:srgbClr val="000000"/>
                          </a:solidFill>
                          <a:latin typeface="Arial"/>
                        </a:rPr>
                        <a:t>18.6%</a:t>
                      </a:r>
                    </a:p>
                  </a:txBody>
                  <a:tcPr marL="9525" marR="9525" marT="9525" marB="0" anchor="ctr"/>
                </a:tc>
              </a:tr>
              <a:tr h="198121">
                <a:tc>
                  <a:txBody>
                    <a:bodyPr/>
                    <a:lstStyle/>
                    <a:p>
                      <a:pPr algn="ctr" fontAlgn="b"/>
                      <a:r>
                        <a:rPr lang="ru-RU" sz="800" b="1" u="none" strike="noStrike">
                          <a:effectLst/>
                        </a:rPr>
                        <a:t>18.30-19.00</a:t>
                      </a:r>
                      <a:endParaRPr lang="ru-RU" sz="800" b="1" i="0" u="none" strike="noStrike">
                        <a:solidFill>
                          <a:srgbClr val="000000"/>
                        </a:solidFill>
                        <a:effectLst/>
                        <a:latin typeface="Calibri"/>
                      </a:endParaRPr>
                    </a:p>
                  </a:txBody>
                  <a:tcPr marL="8704" marR="8704" marT="8704" marB="0" anchor="ctr"/>
                </a:tc>
                <a:tc>
                  <a:txBody>
                    <a:bodyPr/>
                    <a:lstStyle/>
                    <a:p>
                      <a:pPr algn="ctr" fontAlgn="ctr"/>
                      <a:r>
                        <a:rPr lang="en-US" sz="1100" b="0" i="0" u="none" strike="noStrike">
                          <a:solidFill>
                            <a:srgbClr val="000000"/>
                          </a:solidFill>
                          <a:latin typeface="Arial"/>
                        </a:rPr>
                        <a:t>29.6%</a:t>
                      </a:r>
                    </a:p>
                  </a:txBody>
                  <a:tcPr marL="9525" marR="9525" marT="9525" marB="0" anchor="ctr"/>
                </a:tc>
                <a:tc>
                  <a:txBody>
                    <a:bodyPr/>
                    <a:lstStyle/>
                    <a:p>
                      <a:pPr algn="ctr" fontAlgn="ctr"/>
                      <a:r>
                        <a:rPr lang="en-US" sz="1100" b="0" i="0" u="none" strike="noStrike">
                          <a:solidFill>
                            <a:srgbClr val="000000"/>
                          </a:solidFill>
                          <a:latin typeface="Arial"/>
                        </a:rPr>
                        <a:t>22.4%</a:t>
                      </a:r>
                    </a:p>
                  </a:txBody>
                  <a:tcPr marL="9525" marR="9525" marT="9525" marB="0" anchor="ctr"/>
                </a:tc>
                <a:tc>
                  <a:txBody>
                    <a:bodyPr/>
                    <a:lstStyle/>
                    <a:p>
                      <a:pPr algn="ctr" fontAlgn="ctr"/>
                      <a:r>
                        <a:rPr lang="en-US" sz="1100" b="0" i="0" u="none" strike="noStrike">
                          <a:solidFill>
                            <a:srgbClr val="000000"/>
                          </a:solidFill>
                          <a:latin typeface="Arial"/>
                        </a:rPr>
                        <a:t>21.4%</a:t>
                      </a:r>
                    </a:p>
                  </a:txBody>
                  <a:tcPr marL="9525" marR="9525" marT="9525" marB="0" anchor="ctr"/>
                </a:tc>
              </a:tr>
              <a:tr h="198121">
                <a:tc>
                  <a:txBody>
                    <a:bodyPr/>
                    <a:lstStyle/>
                    <a:p>
                      <a:pPr algn="ctr" fontAlgn="b"/>
                      <a:r>
                        <a:rPr lang="ru-RU" sz="800" b="1" u="none" strike="noStrike">
                          <a:effectLst/>
                        </a:rPr>
                        <a:t>19.00-19.30</a:t>
                      </a:r>
                      <a:endParaRPr lang="ru-RU" sz="800" b="1" i="0" u="none" strike="noStrike">
                        <a:solidFill>
                          <a:srgbClr val="000000"/>
                        </a:solidFill>
                        <a:effectLst/>
                        <a:latin typeface="Calibri"/>
                      </a:endParaRPr>
                    </a:p>
                  </a:txBody>
                  <a:tcPr marL="8704" marR="8704" marT="8704" marB="0" anchor="ctr"/>
                </a:tc>
                <a:tc>
                  <a:txBody>
                    <a:bodyPr/>
                    <a:lstStyle/>
                    <a:p>
                      <a:pPr algn="ctr" fontAlgn="ctr"/>
                      <a:r>
                        <a:rPr lang="en-US" sz="1100" b="0" i="0" u="none" strike="noStrike">
                          <a:solidFill>
                            <a:srgbClr val="000000"/>
                          </a:solidFill>
                          <a:latin typeface="Arial"/>
                        </a:rPr>
                        <a:t>35.5%</a:t>
                      </a:r>
                    </a:p>
                  </a:txBody>
                  <a:tcPr marL="9525" marR="9525" marT="9525" marB="0" anchor="ctr"/>
                </a:tc>
                <a:tc>
                  <a:txBody>
                    <a:bodyPr/>
                    <a:lstStyle/>
                    <a:p>
                      <a:pPr algn="ctr" fontAlgn="ctr"/>
                      <a:r>
                        <a:rPr lang="en-US" sz="1100" b="0" i="0" u="none" strike="noStrike">
                          <a:solidFill>
                            <a:srgbClr val="000000"/>
                          </a:solidFill>
                          <a:latin typeface="Arial"/>
                        </a:rPr>
                        <a:t>27.6%</a:t>
                      </a:r>
                    </a:p>
                  </a:txBody>
                  <a:tcPr marL="9525" marR="9525" marT="9525" marB="0" anchor="ctr"/>
                </a:tc>
                <a:tc>
                  <a:txBody>
                    <a:bodyPr/>
                    <a:lstStyle/>
                    <a:p>
                      <a:pPr algn="ctr" fontAlgn="ctr"/>
                      <a:r>
                        <a:rPr lang="en-US" sz="1100" b="0" i="0" u="none" strike="noStrike">
                          <a:solidFill>
                            <a:srgbClr val="000000"/>
                          </a:solidFill>
                          <a:latin typeface="Arial"/>
                        </a:rPr>
                        <a:t>27.8%</a:t>
                      </a:r>
                    </a:p>
                  </a:txBody>
                  <a:tcPr marL="9525" marR="9525" marT="9525" marB="0" anchor="ctr"/>
                </a:tc>
              </a:tr>
              <a:tr h="198121">
                <a:tc>
                  <a:txBody>
                    <a:bodyPr/>
                    <a:lstStyle/>
                    <a:p>
                      <a:pPr algn="ctr" fontAlgn="b"/>
                      <a:r>
                        <a:rPr lang="ru-RU" sz="800" b="1" u="none" strike="noStrike">
                          <a:effectLst/>
                        </a:rPr>
                        <a:t>19.30-20.00</a:t>
                      </a:r>
                      <a:endParaRPr lang="ru-RU" sz="800" b="1" i="0" u="none" strike="noStrike">
                        <a:solidFill>
                          <a:srgbClr val="000000"/>
                        </a:solidFill>
                        <a:effectLst/>
                        <a:latin typeface="Calibri"/>
                      </a:endParaRPr>
                    </a:p>
                  </a:txBody>
                  <a:tcPr marL="8704" marR="8704" marT="8704" marB="0" anchor="ctr"/>
                </a:tc>
                <a:tc>
                  <a:txBody>
                    <a:bodyPr/>
                    <a:lstStyle/>
                    <a:p>
                      <a:pPr algn="ctr" fontAlgn="ctr"/>
                      <a:r>
                        <a:rPr lang="en-US" sz="1100" b="0" i="0" u="none" strike="noStrike">
                          <a:solidFill>
                            <a:srgbClr val="000000"/>
                          </a:solidFill>
                          <a:latin typeface="Arial"/>
                        </a:rPr>
                        <a:t>40.1%</a:t>
                      </a:r>
                    </a:p>
                  </a:txBody>
                  <a:tcPr marL="9525" marR="9525" marT="9525" marB="0" anchor="ctr"/>
                </a:tc>
                <a:tc>
                  <a:txBody>
                    <a:bodyPr/>
                    <a:lstStyle/>
                    <a:p>
                      <a:pPr algn="ctr" fontAlgn="ctr"/>
                      <a:r>
                        <a:rPr lang="en-US" sz="1100" b="0" i="0" u="none" strike="noStrike">
                          <a:solidFill>
                            <a:srgbClr val="000000"/>
                          </a:solidFill>
                          <a:latin typeface="Arial"/>
                        </a:rPr>
                        <a:t>32.6%</a:t>
                      </a:r>
                    </a:p>
                  </a:txBody>
                  <a:tcPr marL="9525" marR="9525" marT="9525" marB="0" anchor="ctr"/>
                </a:tc>
                <a:tc>
                  <a:txBody>
                    <a:bodyPr/>
                    <a:lstStyle/>
                    <a:p>
                      <a:pPr algn="ctr" fontAlgn="ctr"/>
                      <a:r>
                        <a:rPr lang="en-US" sz="1100" b="0" i="0" u="none" strike="noStrike">
                          <a:solidFill>
                            <a:srgbClr val="000000"/>
                          </a:solidFill>
                          <a:latin typeface="Arial"/>
                        </a:rPr>
                        <a:t>32.3%</a:t>
                      </a:r>
                    </a:p>
                  </a:txBody>
                  <a:tcPr marL="9525" marR="9525" marT="9525" marB="0" anchor="ctr"/>
                </a:tc>
              </a:tr>
              <a:tr h="198121">
                <a:tc>
                  <a:txBody>
                    <a:bodyPr/>
                    <a:lstStyle/>
                    <a:p>
                      <a:pPr algn="ctr" fontAlgn="b"/>
                      <a:r>
                        <a:rPr lang="ru-RU" sz="800" b="1" u="none" strike="noStrike">
                          <a:effectLst/>
                        </a:rPr>
                        <a:t>20.00-20.30</a:t>
                      </a:r>
                      <a:endParaRPr lang="ru-RU" sz="800" b="1" i="0" u="none" strike="noStrike">
                        <a:solidFill>
                          <a:srgbClr val="000000"/>
                        </a:solidFill>
                        <a:effectLst/>
                        <a:latin typeface="Calibri"/>
                      </a:endParaRPr>
                    </a:p>
                  </a:txBody>
                  <a:tcPr marL="8704" marR="8704" marT="8704" marB="0" anchor="ctr"/>
                </a:tc>
                <a:tc>
                  <a:txBody>
                    <a:bodyPr/>
                    <a:lstStyle/>
                    <a:p>
                      <a:pPr algn="ctr" fontAlgn="ctr"/>
                      <a:r>
                        <a:rPr lang="en-US" sz="1100" b="0" i="0" u="none" strike="noStrike">
                          <a:solidFill>
                            <a:srgbClr val="000000"/>
                          </a:solidFill>
                          <a:latin typeface="Arial"/>
                        </a:rPr>
                        <a:t>53.4%</a:t>
                      </a:r>
                    </a:p>
                  </a:txBody>
                  <a:tcPr marL="9525" marR="9525" marT="9525" marB="0" anchor="ctr"/>
                </a:tc>
                <a:tc>
                  <a:txBody>
                    <a:bodyPr/>
                    <a:lstStyle/>
                    <a:p>
                      <a:pPr algn="ctr" fontAlgn="ctr"/>
                      <a:r>
                        <a:rPr lang="en-US" sz="1100" b="0" i="0" u="none" strike="noStrike">
                          <a:solidFill>
                            <a:srgbClr val="000000"/>
                          </a:solidFill>
                          <a:latin typeface="Arial"/>
                        </a:rPr>
                        <a:t>45.5%</a:t>
                      </a:r>
                    </a:p>
                  </a:txBody>
                  <a:tcPr marL="9525" marR="9525" marT="9525" marB="0" anchor="ctr"/>
                </a:tc>
                <a:tc>
                  <a:txBody>
                    <a:bodyPr/>
                    <a:lstStyle/>
                    <a:p>
                      <a:pPr algn="ctr" fontAlgn="ctr"/>
                      <a:r>
                        <a:rPr lang="en-US" sz="1100" b="0" i="0" u="none" strike="noStrike">
                          <a:solidFill>
                            <a:srgbClr val="000000"/>
                          </a:solidFill>
                          <a:latin typeface="Arial"/>
                        </a:rPr>
                        <a:t>45.0%</a:t>
                      </a:r>
                    </a:p>
                  </a:txBody>
                  <a:tcPr marL="9525" marR="9525" marT="9525" marB="0" anchor="ctr"/>
                </a:tc>
              </a:tr>
              <a:tr h="198121">
                <a:tc>
                  <a:txBody>
                    <a:bodyPr/>
                    <a:lstStyle/>
                    <a:p>
                      <a:pPr algn="ctr" fontAlgn="b"/>
                      <a:r>
                        <a:rPr lang="ru-RU" sz="800" b="1" u="none" strike="noStrike" dirty="0">
                          <a:effectLst/>
                        </a:rPr>
                        <a:t>20.30-21.00</a:t>
                      </a:r>
                      <a:endParaRPr lang="ru-RU" sz="800" b="1" i="0" u="none" strike="noStrike" dirty="0">
                        <a:solidFill>
                          <a:srgbClr val="000000"/>
                        </a:solidFill>
                        <a:effectLst/>
                        <a:latin typeface="Calibri"/>
                      </a:endParaRPr>
                    </a:p>
                  </a:txBody>
                  <a:tcPr marL="8704" marR="8704" marT="8704" marB="0" anchor="ctr"/>
                </a:tc>
                <a:tc>
                  <a:txBody>
                    <a:bodyPr/>
                    <a:lstStyle/>
                    <a:p>
                      <a:pPr algn="ctr" fontAlgn="ctr"/>
                      <a:r>
                        <a:rPr lang="en-US" sz="1100" b="0" i="0" u="none" strike="noStrike">
                          <a:solidFill>
                            <a:srgbClr val="000000"/>
                          </a:solidFill>
                          <a:latin typeface="Arial"/>
                        </a:rPr>
                        <a:t>58.5%</a:t>
                      </a:r>
                    </a:p>
                  </a:txBody>
                  <a:tcPr marL="9525" marR="9525" marT="9525" marB="0" anchor="ctr"/>
                </a:tc>
                <a:tc>
                  <a:txBody>
                    <a:bodyPr/>
                    <a:lstStyle/>
                    <a:p>
                      <a:pPr algn="ctr" fontAlgn="ctr"/>
                      <a:r>
                        <a:rPr lang="en-US" sz="1100" b="0" i="0" u="none" strike="noStrike">
                          <a:solidFill>
                            <a:srgbClr val="000000"/>
                          </a:solidFill>
                          <a:latin typeface="Arial"/>
                        </a:rPr>
                        <a:t>50.8%</a:t>
                      </a:r>
                    </a:p>
                  </a:txBody>
                  <a:tcPr marL="9525" marR="9525" marT="9525" marB="0" anchor="ctr"/>
                </a:tc>
                <a:tc>
                  <a:txBody>
                    <a:bodyPr/>
                    <a:lstStyle/>
                    <a:p>
                      <a:pPr algn="ctr" fontAlgn="ctr"/>
                      <a:r>
                        <a:rPr lang="en-US" sz="1100" b="0" i="0" u="none" strike="noStrike">
                          <a:solidFill>
                            <a:srgbClr val="000000"/>
                          </a:solidFill>
                          <a:latin typeface="Arial"/>
                        </a:rPr>
                        <a:t>50.0%</a:t>
                      </a:r>
                    </a:p>
                  </a:txBody>
                  <a:tcPr marL="9525" marR="9525" marT="9525" marB="0" anchor="ctr"/>
                </a:tc>
              </a:tr>
              <a:tr h="198121">
                <a:tc>
                  <a:txBody>
                    <a:bodyPr/>
                    <a:lstStyle/>
                    <a:p>
                      <a:pPr algn="ctr" fontAlgn="b"/>
                      <a:r>
                        <a:rPr lang="ru-RU" sz="800" b="1" u="none" strike="noStrike" dirty="0">
                          <a:effectLst/>
                        </a:rPr>
                        <a:t>21.00-21.30</a:t>
                      </a:r>
                      <a:endParaRPr lang="ru-RU" sz="800" b="1" i="0" u="none" strike="noStrike" dirty="0">
                        <a:solidFill>
                          <a:srgbClr val="000000"/>
                        </a:solidFill>
                        <a:effectLst/>
                        <a:latin typeface="Calibri"/>
                      </a:endParaRPr>
                    </a:p>
                  </a:txBody>
                  <a:tcPr marL="8704" marR="8704" marT="8704" marB="0" anchor="ctr"/>
                </a:tc>
                <a:tc>
                  <a:txBody>
                    <a:bodyPr/>
                    <a:lstStyle/>
                    <a:p>
                      <a:pPr algn="ctr" fontAlgn="ctr"/>
                      <a:r>
                        <a:rPr lang="en-US" sz="1100" b="0" i="0" u="none" strike="noStrike">
                          <a:solidFill>
                            <a:srgbClr val="000000"/>
                          </a:solidFill>
                          <a:latin typeface="Arial"/>
                        </a:rPr>
                        <a:t>67.9%</a:t>
                      </a:r>
                    </a:p>
                  </a:txBody>
                  <a:tcPr marL="9525" marR="9525" marT="9525" marB="0" anchor="ctr"/>
                </a:tc>
                <a:tc>
                  <a:txBody>
                    <a:bodyPr/>
                    <a:lstStyle/>
                    <a:p>
                      <a:pPr algn="ctr" fontAlgn="ctr"/>
                      <a:r>
                        <a:rPr lang="en-US" sz="1100" b="0" i="0" u="none" strike="noStrike">
                          <a:solidFill>
                            <a:srgbClr val="000000"/>
                          </a:solidFill>
                          <a:latin typeface="Arial"/>
                        </a:rPr>
                        <a:t>58.8%</a:t>
                      </a:r>
                    </a:p>
                  </a:txBody>
                  <a:tcPr marL="9525" marR="9525" marT="9525" marB="0" anchor="ctr"/>
                </a:tc>
                <a:tc>
                  <a:txBody>
                    <a:bodyPr/>
                    <a:lstStyle/>
                    <a:p>
                      <a:pPr algn="ctr" fontAlgn="ctr"/>
                      <a:r>
                        <a:rPr lang="en-US" sz="1100" b="0" i="0" u="none" strike="noStrike">
                          <a:solidFill>
                            <a:srgbClr val="000000"/>
                          </a:solidFill>
                          <a:latin typeface="Arial"/>
                        </a:rPr>
                        <a:t>57.9%</a:t>
                      </a:r>
                    </a:p>
                  </a:txBody>
                  <a:tcPr marL="9525" marR="9525" marT="9525" marB="0" anchor="ctr"/>
                </a:tc>
              </a:tr>
              <a:tr h="198121">
                <a:tc>
                  <a:txBody>
                    <a:bodyPr/>
                    <a:lstStyle/>
                    <a:p>
                      <a:pPr algn="ctr" fontAlgn="b"/>
                      <a:r>
                        <a:rPr lang="ru-RU" sz="800" b="1" u="none" strike="noStrike" dirty="0">
                          <a:effectLst/>
                        </a:rPr>
                        <a:t>21.30-22.00</a:t>
                      </a:r>
                      <a:endParaRPr lang="ru-RU" sz="800" b="1" i="0" u="none" strike="noStrike" dirty="0">
                        <a:solidFill>
                          <a:srgbClr val="000000"/>
                        </a:solidFill>
                        <a:effectLst/>
                        <a:latin typeface="Calibri"/>
                      </a:endParaRPr>
                    </a:p>
                  </a:txBody>
                  <a:tcPr marL="8704" marR="8704" marT="8704" marB="0" anchor="ctr"/>
                </a:tc>
                <a:tc>
                  <a:txBody>
                    <a:bodyPr/>
                    <a:lstStyle/>
                    <a:p>
                      <a:pPr algn="ctr" fontAlgn="ctr"/>
                      <a:r>
                        <a:rPr lang="en-US" sz="1100" b="0" i="0" u="none" strike="noStrike">
                          <a:solidFill>
                            <a:srgbClr val="000000"/>
                          </a:solidFill>
                          <a:latin typeface="Arial"/>
                        </a:rPr>
                        <a:t>63.1%</a:t>
                      </a:r>
                    </a:p>
                  </a:txBody>
                  <a:tcPr marL="9525" marR="9525" marT="9525" marB="0" anchor="ctr"/>
                </a:tc>
                <a:tc>
                  <a:txBody>
                    <a:bodyPr/>
                    <a:lstStyle/>
                    <a:p>
                      <a:pPr algn="ctr" fontAlgn="ctr"/>
                      <a:r>
                        <a:rPr lang="en-US" sz="1100" b="0" i="0" u="none" strike="noStrike">
                          <a:solidFill>
                            <a:srgbClr val="000000"/>
                          </a:solidFill>
                          <a:latin typeface="Arial"/>
                        </a:rPr>
                        <a:t>54.8%</a:t>
                      </a:r>
                    </a:p>
                  </a:txBody>
                  <a:tcPr marL="9525" marR="9525" marT="9525" marB="0" anchor="ctr"/>
                </a:tc>
                <a:tc>
                  <a:txBody>
                    <a:bodyPr/>
                    <a:lstStyle/>
                    <a:p>
                      <a:pPr algn="ctr" fontAlgn="ctr"/>
                      <a:r>
                        <a:rPr lang="en-US" sz="1100" b="0" i="0" u="none" strike="noStrike">
                          <a:solidFill>
                            <a:srgbClr val="000000"/>
                          </a:solidFill>
                          <a:latin typeface="Arial"/>
                        </a:rPr>
                        <a:t>54.6%</a:t>
                      </a:r>
                    </a:p>
                  </a:txBody>
                  <a:tcPr marL="9525" marR="9525" marT="9525" marB="0" anchor="ctr"/>
                </a:tc>
              </a:tr>
              <a:tr h="198121">
                <a:tc>
                  <a:txBody>
                    <a:bodyPr/>
                    <a:lstStyle/>
                    <a:p>
                      <a:pPr algn="ctr" fontAlgn="b"/>
                      <a:r>
                        <a:rPr lang="ru-RU" sz="800" b="1" u="none" strike="noStrike" dirty="0">
                          <a:effectLst/>
                        </a:rPr>
                        <a:t>22.00-22.30</a:t>
                      </a:r>
                      <a:endParaRPr lang="ru-RU" sz="800" b="1" i="0" u="none" strike="noStrike" dirty="0">
                        <a:solidFill>
                          <a:srgbClr val="000000"/>
                        </a:solidFill>
                        <a:effectLst/>
                        <a:latin typeface="Calibri"/>
                      </a:endParaRPr>
                    </a:p>
                  </a:txBody>
                  <a:tcPr marL="8704" marR="8704" marT="8704" marB="0" anchor="ctr"/>
                </a:tc>
                <a:tc>
                  <a:txBody>
                    <a:bodyPr/>
                    <a:lstStyle/>
                    <a:p>
                      <a:pPr algn="ctr" fontAlgn="ctr"/>
                      <a:r>
                        <a:rPr lang="en-US" sz="1100" b="0" i="0" u="none" strike="noStrike">
                          <a:solidFill>
                            <a:srgbClr val="000000"/>
                          </a:solidFill>
                          <a:latin typeface="Arial"/>
                        </a:rPr>
                        <a:t>53.1%</a:t>
                      </a:r>
                    </a:p>
                  </a:txBody>
                  <a:tcPr marL="9525" marR="9525" marT="9525" marB="0" anchor="ctr"/>
                </a:tc>
                <a:tc>
                  <a:txBody>
                    <a:bodyPr/>
                    <a:lstStyle/>
                    <a:p>
                      <a:pPr algn="ctr" fontAlgn="ctr"/>
                      <a:r>
                        <a:rPr lang="en-US" sz="1100" b="0" i="0" u="none" strike="noStrike">
                          <a:solidFill>
                            <a:srgbClr val="000000"/>
                          </a:solidFill>
                          <a:latin typeface="Arial"/>
                        </a:rPr>
                        <a:t>47.9%</a:t>
                      </a:r>
                    </a:p>
                  </a:txBody>
                  <a:tcPr marL="9525" marR="9525" marT="9525" marB="0" anchor="ctr"/>
                </a:tc>
                <a:tc>
                  <a:txBody>
                    <a:bodyPr/>
                    <a:lstStyle/>
                    <a:p>
                      <a:pPr algn="ctr" fontAlgn="ctr"/>
                      <a:r>
                        <a:rPr lang="en-US" sz="1100" b="0" i="0" u="none" strike="noStrike">
                          <a:solidFill>
                            <a:srgbClr val="000000"/>
                          </a:solidFill>
                          <a:latin typeface="Arial"/>
                        </a:rPr>
                        <a:t>47.1%</a:t>
                      </a:r>
                    </a:p>
                  </a:txBody>
                  <a:tcPr marL="9525" marR="9525" marT="9525" marB="0" anchor="ctr"/>
                </a:tc>
              </a:tr>
              <a:tr h="198121">
                <a:tc>
                  <a:txBody>
                    <a:bodyPr/>
                    <a:lstStyle/>
                    <a:p>
                      <a:pPr algn="ctr" fontAlgn="b"/>
                      <a:r>
                        <a:rPr lang="ru-RU" sz="800" b="1" u="none" strike="noStrike" dirty="0">
                          <a:effectLst/>
                        </a:rPr>
                        <a:t>22.30-23.00</a:t>
                      </a:r>
                      <a:endParaRPr lang="ru-RU" sz="800" b="1" i="0" u="none" strike="noStrike" dirty="0">
                        <a:solidFill>
                          <a:srgbClr val="000000"/>
                        </a:solidFill>
                        <a:effectLst/>
                        <a:latin typeface="Calibri"/>
                      </a:endParaRPr>
                    </a:p>
                  </a:txBody>
                  <a:tcPr marL="8704" marR="8704" marT="8704" marB="0" anchor="ctr"/>
                </a:tc>
                <a:tc>
                  <a:txBody>
                    <a:bodyPr/>
                    <a:lstStyle/>
                    <a:p>
                      <a:pPr algn="ctr" fontAlgn="ctr"/>
                      <a:r>
                        <a:rPr lang="en-US" sz="1100" b="0" i="0" u="none" strike="noStrike">
                          <a:solidFill>
                            <a:srgbClr val="000000"/>
                          </a:solidFill>
                          <a:latin typeface="Arial"/>
                        </a:rPr>
                        <a:t>46.0%</a:t>
                      </a:r>
                    </a:p>
                  </a:txBody>
                  <a:tcPr marL="9525" marR="9525" marT="9525" marB="0" anchor="ctr"/>
                </a:tc>
                <a:tc>
                  <a:txBody>
                    <a:bodyPr/>
                    <a:lstStyle/>
                    <a:p>
                      <a:pPr algn="ctr" fontAlgn="ctr"/>
                      <a:r>
                        <a:rPr lang="en-US" sz="1100" b="0" i="0" u="none" strike="noStrike">
                          <a:solidFill>
                            <a:srgbClr val="000000"/>
                          </a:solidFill>
                          <a:latin typeface="Arial"/>
                        </a:rPr>
                        <a:t>42.4%</a:t>
                      </a:r>
                    </a:p>
                  </a:txBody>
                  <a:tcPr marL="9525" marR="9525" marT="9525" marB="0" anchor="ctr"/>
                </a:tc>
                <a:tc>
                  <a:txBody>
                    <a:bodyPr/>
                    <a:lstStyle/>
                    <a:p>
                      <a:pPr algn="ctr" fontAlgn="ctr"/>
                      <a:r>
                        <a:rPr lang="en-US" sz="1100" b="0" i="0" u="none" strike="noStrike">
                          <a:solidFill>
                            <a:srgbClr val="000000"/>
                          </a:solidFill>
                          <a:latin typeface="Arial"/>
                        </a:rPr>
                        <a:t>41.6%</a:t>
                      </a:r>
                    </a:p>
                  </a:txBody>
                  <a:tcPr marL="9525" marR="9525" marT="9525" marB="0" anchor="ctr"/>
                </a:tc>
              </a:tr>
              <a:tr h="198121">
                <a:tc>
                  <a:txBody>
                    <a:bodyPr/>
                    <a:lstStyle/>
                    <a:p>
                      <a:pPr algn="ctr" fontAlgn="b"/>
                      <a:r>
                        <a:rPr lang="ru-RU" sz="800" b="1" u="none" strike="noStrike" dirty="0">
                          <a:effectLst/>
                        </a:rPr>
                        <a:t>23.00-23.30</a:t>
                      </a:r>
                      <a:endParaRPr lang="ru-RU" sz="800" b="1" i="0" u="none" strike="noStrike" dirty="0">
                        <a:solidFill>
                          <a:srgbClr val="000000"/>
                        </a:solidFill>
                        <a:effectLst/>
                        <a:latin typeface="Calibri"/>
                      </a:endParaRPr>
                    </a:p>
                  </a:txBody>
                  <a:tcPr marL="8704" marR="8704" marT="8704" marB="0" anchor="ctr"/>
                </a:tc>
                <a:tc>
                  <a:txBody>
                    <a:bodyPr/>
                    <a:lstStyle/>
                    <a:p>
                      <a:pPr algn="ctr" fontAlgn="ctr"/>
                      <a:r>
                        <a:rPr lang="en-US" sz="1100" b="0" i="0" u="none" strike="noStrike">
                          <a:solidFill>
                            <a:srgbClr val="000000"/>
                          </a:solidFill>
                          <a:latin typeface="Arial"/>
                        </a:rPr>
                        <a:t>36.1%</a:t>
                      </a:r>
                    </a:p>
                  </a:txBody>
                  <a:tcPr marL="9525" marR="9525" marT="9525" marB="0" anchor="ctr"/>
                </a:tc>
                <a:tc>
                  <a:txBody>
                    <a:bodyPr/>
                    <a:lstStyle/>
                    <a:p>
                      <a:pPr algn="ctr" fontAlgn="ctr"/>
                      <a:r>
                        <a:rPr lang="en-US" sz="1100" b="0" i="0" u="none" strike="noStrike">
                          <a:solidFill>
                            <a:srgbClr val="000000"/>
                          </a:solidFill>
                          <a:latin typeface="Arial"/>
                        </a:rPr>
                        <a:t>34.5%</a:t>
                      </a:r>
                    </a:p>
                  </a:txBody>
                  <a:tcPr marL="9525" marR="9525" marT="9525" marB="0" anchor="ctr"/>
                </a:tc>
                <a:tc>
                  <a:txBody>
                    <a:bodyPr/>
                    <a:lstStyle/>
                    <a:p>
                      <a:pPr algn="ctr" fontAlgn="ctr"/>
                      <a:r>
                        <a:rPr lang="en-US" sz="1100" b="0" i="0" u="none" strike="noStrike">
                          <a:solidFill>
                            <a:srgbClr val="000000"/>
                          </a:solidFill>
                          <a:latin typeface="Arial"/>
                        </a:rPr>
                        <a:t>33.1%</a:t>
                      </a:r>
                    </a:p>
                  </a:txBody>
                  <a:tcPr marL="9525" marR="9525" marT="9525" marB="0" anchor="ctr"/>
                </a:tc>
              </a:tr>
              <a:tr h="198121">
                <a:tc>
                  <a:txBody>
                    <a:bodyPr/>
                    <a:lstStyle/>
                    <a:p>
                      <a:pPr algn="ctr" fontAlgn="b"/>
                      <a:r>
                        <a:rPr lang="ru-RU" sz="800" b="1" u="none" strike="noStrike" dirty="0">
                          <a:effectLst/>
                        </a:rPr>
                        <a:t>23.30-0.00</a:t>
                      </a:r>
                      <a:endParaRPr lang="ru-RU" sz="800" b="1" i="0" u="none" strike="noStrike" dirty="0">
                        <a:solidFill>
                          <a:srgbClr val="000000"/>
                        </a:solidFill>
                        <a:effectLst/>
                        <a:latin typeface="Calibri"/>
                      </a:endParaRPr>
                    </a:p>
                  </a:txBody>
                  <a:tcPr marL="8704" marR="8704" marT="8704" marB="0" anchor="ctr"/>
                </a:tc>
                <a:tc>
                  <a:txBody>
                    <a:bodyPr/>
                    <a:lstStyle/>
                    <a:p>
                      <a:pPr algn="ctr" fontAlgn="ctr"/>
                      <a:r>
                        <a:rPr lang="en-US" sz="1100" b="0" i="0" u="none" strike="noStrike">
                          <a:solidFill>
                            <a:srgbClr val="000000"/>
                          </a:solidFill>
                          <a:latin typeface="Arial"/>
                        </a:rPr>
                        <a:t>29.6%</a:t>
                      </a:r>
                    </a:p>
                  </a:txBody>
                  <a:tcPr marL="9525" marR="9525" marT="9525" marB="0" anchor="ctr"/>
                </a:tc>
                <a:tc>
                  <a:txBody>
                    <a:bodyPr/>
                    <a:lstStyle/>
                    <a:p>
                      <a:pPr algn="ctr" fontAlgn="ctr"/>
                      <a:r>
                        <a:rPr lang="en-US" sz="1100" b="0" i="0" u="none" strike="noStrike">
                          <a:solidFill>
                            <a:srgbClr val="000000"/>
                          </a:solidFill>
                          <a:latin typeface="Arial"/>
                        </a:rPr>
                        <a:t>27.4%</a:t>
                      </a:r>
                    </a:p>
                  </a:txBody>
                  <a:tcPr marL="9525" marR="9525" marT="9525" marB="0" anchor="ctr"/>
                </a:tc>
                <a:tc>
                  <a:txBody>
                    <a:bodyPr/>
                    <a:lstStyle/>
                    <a:p>
                      <a:pPr algn="ctr" fontAlgn="ctr"/>
                      <a:r>
                        <a:rPr lang="en-US" sz="1100" b="0" i="0" u="none" strike="noStrike">
                          <a:solidFill>
                            <a:srgbClr val="000000"/>
                          </a:solidFill>
                          <a:latin typeface="Arial"/>
                        </a:rPr>
                        <a:t>27.0%</a:t>
                      </a:r>
                    </a:p>
                  </a:txBody>
                  <a:tcPr marL="9525" marR="9525" marT="9525" marB="0" anchor="ctr"/>
                </a:tc>
              </a:tr>
              <a:tr h="198121">
                <a:tc>
                  <a:txBody>
                    <a:bodyPr/>
                    <a:lstStyle/>
                    <a:p>
                      <a:pPr algn="ctr" fontAlgn="b"/>
                      <a:r>
                        <a:rPr lang="ru-RU" sz="800" b="1" u="none" strike="noStrike" dirty="0">
                          <a:effectLst/>
                        </a:rPr>
                        <a:t>0.00-0.30</a:t>
                      </a:r>
                      <a:endParaRPr lang="ru-RU" sz="800" b="1" i="0" u="none" strike="noStrike" dirty="0">
                        <a:solidFill>
                          <a:srgbClr val="000000"/>
                        </a:solidFill>
                        <a:effectLst/>
                        <a:latin typeface="Calibri"/>
                      </a:endParaRPr>
                    </a:p>
                  </a:txBody>
                  <a:tcPr marL="8704" marR="8704" marT="8704" marB="0" anchor="ctr"/>
                </a:tc>
                <a:tc>
                  <a:txBody>
                    <a:bodyPr/>
                    <a:lstStyle/>
                    <a:p>
                      <a:pPr algn="ctr" fontAlgn="ctr"/>
                      <a:r>
                        <a:rPr lang="en-US" sz="1100" b="0" i="0" u="none" strike="noStrike">
                          <a:solidFill>
                            <a:srgbClr val="000000"/>
                          </a:solidFill>
                          <a:latin typeface="Arial"/>
                        </a:rPr>
                        <a:t>13.6%</a:t>
                      </a:r>
                    </a:p>
                  </a:txBody>
                  <a:tcPr marL="9525" marR="9525" marT="9525" marB="0" anchor="ctr"/>
                </a:tc>
                <a:tc>
                  <a:txBody>
                    <a:bodyPr/>
                    <a:lstStyle/>
                    <a:p>
                      <a:pPr algn="ctr" fontAlgn="ctr"/>
                      <a:r>
                        <a:rPr lang="en-US" sz="1100" b="0" i="0" u="none" strike="noStrike">
                          <a:solidFill>
                            <a:srgbClr val="000000"/>
                          </a:solidFill>
                          <a:latin typeface="Arial"/>
                        </a:rPr>
                        <a:t>13.3%</a:t>
                      </a:r>
                    </a:p>
                  </a:txBody>
                  <a:tcPr marL="9525" marR="9525" marT="9525" marB="0" anchor="ctr"/>
                </a:tc>
                <a:tc>
                  <a:txBody>
                    <a:bodyPr/>
                    <a:lstStyle/>
                    <a:p>
                      <a:pPr algn="ctr" fontAlgn="ctr"/>
                      <a:r>
                        <a:rPr lang="en-US" sz="1100" b="0" i="0" u="none" strike="noStrike">
                          <a:solidFill>
                            <a:srgbClr val="000000"/>
                          </a:solidFill>
                          <a:latin typeface="Arial"/>
                        </a:rPr>
                        <a:t>13.1%</a:t>
                      </a:r>
                    </a:p>
                  </a:txBody>
                  <a:tcPr marL="9525" marR="9525" marT="9525" marB="0" anchor="ctr"/>
                </a:tc>
              </a:tr>
              <a:tr h="198121">
                <a:tc>
                  <a:txBody>
                    <a:bodyPr/>
                    <a:lstStyle/>
                    <a:p>
                      <a:pPr algn="ctr" fontAlgn="b"/>
                      <a:r>
                        <a:rPr lang="ru-RU" sz="800" b="1" u="none" strike="noStrike" dirty="0">
                          <a:effectLst/>
                        </a:rPr>
                        <a:t>0.30-1.00</a:t>
                      </a:r>
                      <a:endParaRPr lang="ru-RU" sz="800" b="1" i="0" u="none" strike="noStrike" dirty="0">
                        <a:solidFill>
                          <a:srgbClr val="000000"/>
                        </a:solidFill>
                        <a:effectLst/>
                        <a:latin typeface="Calibri"/>
                      </a:endParaRPr>
                    </a:p>
                  </a:txBody>
                  <a:tcPr marL="8704" marR="8704" marT="8704" marB="0" anchor="ctr"/>
                </a:tc>
                <a:tc>
                  <a:txBody>
                    <a:bodyPr/>
                    <a:lstStyle/>
                    <a:p>
                      <a:pPr algn="ctr" fontAlgn="ctr"/>
                      <a:r>
                        <a:rPr lang="en-US" sz="1100" b="0" i="0" u="none" strike="noStrike">
                          <a:solidFill>
                            <a:srgbClr val="000000"/>
                          </a:solidFill>
                          <a:latin typeface="Arial"/>
                        </a:rPr>
                        <a:t>9.1%</a:t>
                      </a:r>
                    </a:p>
                  </a:txBody>
                  <a:tcPr marL="9525" marR="9525" marT="9525" marB="0" anchor="ctr"/>
                </a:tc>
                <a:tc>
                  <a:txBody>
                    <a:bodyPr/>
                    <a:lstStyle/>
                    <a:p>
                      <a:pPr algn="ctr" fontAlgn="ctr"/>
                      <a:r>
                        <a:rPr lang="en-US" sz="1100" b="0" i="0" u="none" strike="noStrike">
                          <a:solidFill>
                            <a:srgbClr val="000000"/>
                          </a:solidFill>
                          <a:latin typeface="Arial"/>
                        </a:rPr>
                        <a:t>9.5%</a:t>
                      </a:r>
                    </a:p>
                  </a:txBody>
                  <a:tcPr marL="9525" marR="9525" marT="9525" marB="0" anchor="ctr"/>
                </a:tc>
                <a:tc>
                  <a:txBody>
                    <a:bodyPr/>
                    <a:lstStyle/>
                    <a:p>
                      <a:pPr algn="ctr" fontAlgn="ctr"/>
                      <a:r>
                        <a:rPr lang="en-US" sz="1100" b="0" i="0" u="none" strike="noStrike">
                          <a:solidFill>
                            <a:srgbClr val="000000"/>
                          </a:solidFill>
                          <a:latin typeface="Arial"/>
                        </a:rPr>
                        <a:t>9.4%</a:t>
                      </a:r>
                    </a:p>
                  </a:txBody>
                  <a:tcPr marL="9525" marR="9525" marT="9525" marB="0" anchor="ctr"/>
                </a:tc>
              </a:tr>
              <a:tr h="198121">
                <a:tc>
                  <a:txBody>
                    <a:bodyPr/>
                    <a:lstStyle/>
                    <a:p>
                      <a:pPr algn="ctr" fontAlgn="b"/>
                      <a:r>
                        <a:rPr lang="ru-RU" sz="800" b="1" u="none" strike="noStrike" dirty="0">
                          <a:effectLst/>
                        </a:rPr>
                        <a:t>1.00-1.30</a:t>
                      </a:r>
                      <a:endParaRPr lang="ru-RU" sz="800" b="1" i="0" u="none" strike="noStrike" dirty="0">
                        <a:solidFill>
                          <a:srgbClr val="000000"/>
                        </a:solidFill>
                        <a:effectLst/>
                        <a:latin typeface="Calibri"/>
                      </a:endParaRPr>
                    </a:p>
                  </a:txBody>
                  <a:tcPr marL="8704" marR="8704" marT="8704" marB="0" anchor="ctr"/>
                </a:tc>
                <a:tc>
                  <a:txBody>
                    <a:bodyPr/>
                    <a:lstStyle/>
                    <a:p>
                      <a:pPr algn="ctr" fontAlgn="ctr"/>
                      <a:r>
                        <a:rPr lang="en-US" sz="1100" b="0" i="0" u="none" strike="noStrike">
                          <a:solidFill>
                            <a:srgbClr val="000000"/>
                          </a:solidFill>
                          <a:latin typeface="Arial"/>
                        </a:rPr>
                        <a:t>6.0%</a:t>
                      </a:r>
                    </a:p>
                  </a:txBody>
                  <a:tcPr marL="9525" marR="9525" marT="9525" marB="0" anchor="ctr"/>
                </a:tc>
                <a:tc>
                  <a:txBody>
                    <a:bodyPr/>
                    <a:lstStyle/>
                    <a:p>
                      <a:pPr algn="ctr" fontAlgn="ctr"/>
                      <a:r>
                        <a:rPr lang="en-US" sz="1100" b="0" i="0" u="none" strike="noStrike">
                          <a:solidFill>
                            <a:srgbClr val="000000"/>
                          </a:solidFill>
                          <a:latin typeface="Arial"/>
                        </a:rPr>
                        <a:t>6.3%</a:t>
                      </a:r>
                    </a:p>
                  </a:txBody>
                  <a:tcPr marL="9525" marR="9525" marT="9525" marB="0" anchor="ctr"/>
                </a:tc>
                <a:tc>
                  <a:txBody>
                    <a:bodyPr/>
                    <a:lstStyle/>
                    <a:p>
                      <a:pPr algn="ctr" fontAlgn="ctr"/>
                      <a:r>
                        <a:rPr lang="en-US" sz="1100" b="0" i="0" u="none" strike="noStrike">
                          <a:solidFill>
                            <a:srgbClr val="000000"/>
                          </a:solidFill>
                          <a:latin typeface="Arial"/>
                        </a:rPr>
                        <a:t>6.3%</a:t>
                      </a:r>
                    </a:p>
                  </a:txBody>
                  <a:tcPr marL="9525" marR="9525" marT="9525" marB="0" anchor="ctr"/>
                </a:tc>
              </a:tr>
              <a:tr h="198121">
                <a:tc>
                  <a:txBody>
                    <a:bodyPr/>
                    <a:lstStyle/>
                    <a:p>
                      <a:pPr algn="ctr" fontAlgn="b"/>
                      <a:r>
                        <a:rPr lang="ru-RU" sz="800" b="1" u="none" strike="noStrike" dirty="0">
                          <a:effectLst/>
                        </a:rPr>
                        <a:t>1.30-2.00</a:t>
                      </a:r>
                      <a:endParaRPr lang="ru-RU" sz="800" b="1" i="0" u="none" strike="noStrike" dirty="0">
                        <a:solidFill>
                          <a:srgbClr val="000000"/>
                        </a:solidFill>
                        <a:effectLst/>
                        <a:latin typeface="Calibri"/>
                      </a:endParaRPr>
                    </a:p>
                  </a:txBody>
                  <a:tcPr marL="8704" marR="8704" marT="8704" marB="0" anchor="ctr"/>
                </a:tc>
                <a:tc>
                  <a:txBody>
                    <a:bodyPr/>
                    <a:lstStyle/>
                    <a:p>
                      <a:pPr algn="ctr" fontAlgn="ctr"/>
                      <a:r>
                        <a:rPr lang="en-US" sz="1100" b="0" i="0" u="none" strike="noStrike">
                          <a:solidFill>
                            <a:srgbClr val="000000"/>
                          </a:solidFill>
                          <a:latin typeface="Arial"/>
                        </a:rPr>
                        <a:t>3.6%</a:t>
                      </a:r>
                    </a:p>
                  </a:txBody>
                  <a:tcPr marL="9525" marR="9525" marT="9525" marB="0" anchor="ctr"/>
                </a:tc>
                <a:tc>
                  <a:txBody>
                    <a:bodyPr/>
                    <a:lstStyle/>
                    <a:p>
                      <a:pPr algn="ctr" fontAlgn="ctr"/>
                      <a:r>
                        <a:rPr lang="en-US" sz="1100" b="0" i="0" u="none" strike="noStrike">
                          <a:solidFill>
                            <a:srgbClr val="000000"/>
                          </a:solidFill>
                          <a:latin typeface="Arial"/>
                        </a:rPr>
                        <a:t>3.8%</a:t>
                      </a:r>
                    </a:p>
                  </a:txBody>
                  <a:tcPr marL="9525" marR="9525" marT="9525" marB="0" anchor="ctr"/>
                </a:tc>
                <a:tc>
                  <a:txBody>
                    <a:bodyPr/>
                    <a:lstStyle/>
                    <a:p>
                      <a:pPr algn="ctr" fontAlgn="ctr"/>
                      <a:r>
                        <a:rPr lang="en-US" sz="1100" b="0" i="0" u="none" strike="noStrike">
                          <a:solidFill>
                            <a:srgbClr val="000000"/>
                          </a:solidFill>
                          <a:latin typeface="Arial"/>
                        </a:rPr>
                        <a:t>4.1%</a:t>
                      </a:r>
                    </a:p>
                  </a:txBody>
                  <a:tcPr marL="9525" marR="9525" marT="9525" marB="0" anchor="ctr"/>
                </a:tc>
              </a:tr>
              <a:tr h="198121">
                <a:tc>
                  <a:txBody>
                    <a:bodyPr/>
                    <a:lstStyle/>
                    <a:p>
                      <a:pPr algn="ctr" fontAlgn="b"/>
                      <a:r>
                        <a:rPr lang="ru-RU" sz="800" b="1" u="none" strike="noStrike" dirty="0">
                          <a:effectLst/>
                        </a:rPr>
                        <a:t>2.00-2.30</a:t>
                      </a:r>
                      <a:endParaRPr lang="ru-RU" sz="800" b="1" i="0" u="none" strike="noStrike" dirty="0">
                        <a:solidFill>
                          <a:srgbClr val="000000"/>
                        </a:solidFill>
                        <a:effectLst/>
                        <a:latin typeface="Calibri"/>
                      </a:endParaRPr>
                    </a:p>
                  </a:txBody>
                  <a:tcPr marL="8704" marR="8704" marT="8704" marB="0" anchor="ctr"/>
                </a:tc>
                <a:tc>
                  <a:txBody>
                    <a:bodyPr/>
                    <a:lstStyle/>
                    <a:p>
                      <a:pPr algn="ctr" fontAlgn="ctr"/>
                      <a:r>
                        <a:rPr lang="en-US" sz="1100" b="0" i="0" u="none" strike="noStrike">
                          <a:solidFill>
                            <a:srgbClr val="000000"/>
                          </a:solidFill>
                          <a:latin typeface="Arial"/>
                        </a:rPr>
                        <a:t>1.1%</a:t>
                      </a:r>
                    </a:p>
                  </a:txBody>
                  <a:tcPr marL="9525" marR="9525" marT="9525" marB="0" anchor="ctr"/>
                </a:tc>
                <a:tc>
                  <a:txBody>
                    <a:bodyPr/>
                    <a:lstStyle/>
                    <a:p>
                      <a:pPr algn="ctr" fontAlgn="ctr"/>
                      <a:r>
                        <a:rPr lang="en-US" sz="1100" b="0" i="0" u="none" strike="noStrike">
                          <a:solidFill>
                            <a:srgbClr val="000000"/>
                          </a:solidFill>
                          <a:latin typeface="Arial"/>
                        </a:rPr>
                        <a:t>1.3%</a:t>
                      </a:r>
                    </a:p>
                  </a:txBody>
                  <a:tcPr marL="9525" marR="9525" marT="9525" marB="0" anchor="ctr"/>
                </a:tc>
                <a:tc>
                  <a:txBody>
                    <a:bodyPr/>
                    <a:lstStyle/>
                    <a:p>
                      <a:pPr algn="ctr" fontAlgn="ctr"/>
                      <a:r>
                        <a:rPr lang="en-US" sz="1100" b="0" i="0" u="none" strike="noStrike">
                          <a:solidFill>
                            <a:srgbClr val="000000"/>
                          </a:solidFill>
                          <a:latin typeface="Arial"/>
                        </a:rPr>
                        <a:t>1.3%</a:t>
                      </a:r>
                    </a:p>
                  </a:txBody>
                  <a:tcPr marL="9525" marR="9525" marT="9525" marB="0" anchor="ctr"/>
                </a:tc>
              </a:tr>
              <a:tr h="198121">
                <a:tc>
                  <a:txBody>
                    <a:bodyPr/>
                    <a:lstStyle/>
                    <a:p>
                      <a:pPr algn="ctr" fontAlgn="b"/>
                      <a:r>
                        <a:rPr lang="ru-RU" sz="800" b="1" u="none" strike="noStrike" dirty="0">
                          <a:effectLst/>
                        </a:rPr>
                        <a:t>2.30-3.00</a:t>
                      </a:r>
                      <a:endParaRPr lang="ru-RU" sz="800" b="1" i="0" u="none" strike="noStrike" dirty="0">
                        <a:solidFill>
                          <a:srgbClr val="000000"/>
                        </a:solidFill>
                        <a:effectLst/>
                        <a:latin typeface="Calibri"/>
                      </a:endParaRPr>
                    </a:p>
                  </a:txBody>
                  <a:tcPr marL="8704" marR="8704" marT="8704" marB="0" anchor="ctr"/>
                </a:tc>
                <a:tc>
                  <a:txBody>
                    <a:bodyPr/>
                    <a:lstStyle/>
                    <a:p>
                      <a:pPr algn="ctr" fontAlgn="ctr"/>
                      <a:r>
                        <a:rPr lang="ka-GE" sz="1100" b="0" i="0" u="none" strike="noStrike" dirty="0" smtClean="0">
                          <a:solidFill>
                            <a:srgbClr val="000000"/>
                          </a:solidFill>
                          <a:latin typeface="Arial"/>
                        </a:rPr>
                        <a:t>0</a:t>
                      </a:r>
                      <a:r>
                        <a:rPr lang="en-US" sz="1100" b="0" i="0" u="none" strike="noStrike" dirty="0" smtClean="0">
                          <a:solidFill>
                            <a:srgbClr val="000000"/>
                          </a:solidFill>
                          <a:latin typeface="Arial"/>
                        </a:rPr>
                        <a:t>.8</a:t>
                      </a:r>
                      <a:r>
                        <a:rPr lang="en-US" sz="1100" b="0" i="0" u="none" strike="noStrike" dirty="0">
                          <a:solidFill>
                            <a:srgbClr val="000000"/>
                          </a:solidFill>
                          <a:latin typeface="Arial"/>
                        </a:rPr>
                        <a:t>%</a:t>
                      </a:r>
                    </a:p>
                  </a:txBody>
                  <a:tcPr marL="9525" marR="9525" marT="9525" marB="0" anchor="ctr"/>
                </a:tc>
                <a:tc>
                  <a:txBody>
                    <a:bodyPr/>
                    <a:lstStyle/>
                    <a:p>
                      <a:pPr algn="ctr" fontAlgn="ctr"/>
                      <a:r>
                        <a:rPr lang="ka-GE" sz="1100" b="0" i="0" u="none" strike="noStrike" dirty="0" smtClean="0">
                          <a:solidFill>
                            <a:srgbClr val="000000"/>
                          </a:solidFill>
                          <a:latin typeface="Arial"/>
                        </a:rPr>
                        <a:t>0</a:t>
                      </a:r>
                      <a:r>
                        <a:rPr lang="en-US" sz="1100" b="0" i="0" u="none" strike="noStrike" dirty="0" smtClean="0">
                          <a:solidFill>
                            <a:srgbClr val="000000"/>
                          </a:solidFill>
                          <a:latin typeface="Arial"/>
                        </a:rPr>
                        <a:t>.9</a:t>
                      </a:r>
                      <a:r>
                        <a:rPr lang="en-US" sz="1100" b="0" i="0" u="none" strike="noStrike" dirty="0">
                          <a:solidFill>
                            <a:srgbClr val="000000"/>
                          </a:solidFill>
                          <a:latin typeface="Arial"/>
                        </a:rPr>
                        <a:t>%</a:t>
                      </a:r>
                    </a:p>
                  </a:txBody>
                  <a:tcPr marL="9525" marR="9525" marT="9525" marB="0" anchor="ctr"/>
                </a:tc>
                <a:tc>
                  <a:txBody>
                    <a:bodyPr/>
                    <a:lstStyle/>
                    <a:p>
                      <a:pPr algn="ctr" fontAlgn="ctr"/>
                      <a:r>
                        <a:rPr lang="ka-GE" sz="1100" b="0" i="0" u="none" strike="noStrike" dirty="0" smtClean="0">
                          <a:solidFill>
                            <a:srgbClr val="000000"/>
                          </a:solidFill>
                          <a:latin typeface="Arial"/>
                        </a:rPr>
                        <a:t>0</a:t>
                      </a:r>
                      <a:r>
                        <a:rPr lang="en-US" sz="1100" b="0" i="0" u="none" strike="noStrike" dirty="0" smtClean="0">
                          <a:solidFill>
                            <a:srgbClr val="000000"/>
                          </a:solidFill>
                          <a:latin typeface="Arial"/>
                        </a:rPr>
                        <a:t>.9</a:t>
                      </a:r>
                      <a:r>
                        <a:rPr lang="en-US" sz="1100" b="0" i="0" u="none" strike="noStrike" dirty="0">
                          <a:solidFill>
                            <a:srgbClr val="000000"/>
                          </a:solidFill>
                          <a:latin typeface="Arial"/>
                        </a:rPr>
                        <a:t>%</a:t>
                      </a:r>
                    </a:p>
                  </a:txBody>
                  <a:tcPr marL="9525" marR="9525" marT="9525" marB="0" anchor="ctr"/>
                </a:tc>
              </a:tr>
              <a:tr h="198121">
                <a:tc>
                  <a:txBody>
                    <a:bodyPr/>
                    <a:lstStyle/>
                    <a:p>
                      <a:pPr algn="ctr" fontAlgn="b"/>
                      <a:r>
                        <a:rPr lang="ru-RU" sz="800" b="1" u="none" strike="noStrike" dirty="0">
                          <a:effectLst/>
                        </a:rPr>
                        <a:t>3.00-3.30</a:t>
                      </a:r>
                      <a:endParaRPr lang="ru-RU" sz="800" b="1" i="0" u="none" strike="noStrike" dirty="0">
                        <a:solidFill>
                          <a:srgbClr val="000000"/>
                        </a:solidFill>
                        <a:effectLst/>
                        <a:latin typeface="Calibri"/>
                      </a:endParaRPr>
                    </a:p>
                  </a:txBody>
                  <a:tcPr marL="8704" marR="8704" marT="8704" marB="0" anchor="ctr"/>
                </a:tc>
                <a:tc>
                  <a:txBody>
                    <a:bodyPr/>
                    <a:lstStyle/>
                    <a:p>
                      <a:pPr algn="ctr" fontAlgn="ctr"/>
                      <a:r>
                        <a:rPr lang="ka-GE" sz="1100" b="0" i="0" u="none" strike="noStrike" dirty="0" smtClean="0">
                          <a:solidFill>
                            <a:srgbClr val="000000"/>
                          </a:solidFill>
                          <a:latin typeface="Arial"/>
                        </a:rPr>
                        <a:t>0</a:t>
                      </a:r>
                      <a:r>
                        <a:rPr lang="en-US" sz="1100" b="0" i="0" u="none" strike="noStrike" dirty="0" smtClean="0">
                          <a:solidFill>
                            <a:srgbClr val="000000"/>
                          </a:solidFill>
                          <a:latin typeface="Arial"/>
                        </a:rPr>
                        <a:t>.5</a:t>
                      </a:r>
                      <a:r>
                        <a:rPr lang="en-US" sz="1100" b="0" i="0" u="none" strike="noStrike" dirty="0">
                          <a:solidFill>
                            <a:srgbClr val="000000"/>
                          </a:solidFill>
                          <a:latin typeface="Arial"/>
                        </a:rPr>
                        <a:t>%</a:t>
                      </a:r>
                    </a:p>
                  </a:txBody>
                  <a:tcPr marL="9525" marR="9525" marT="9525" marB="0" anchor="ctr"/>
                </a:tc>
                <a:tc>
                  <a:txBody>
                    <a:bodyPr/>
                    <a:lstStyle/>
                    <a:p>
                      <a:pPr algn="ctr" fontAlgn="ctr"/>
                      <a:r>
                        <a:rPr lang="ka-GE" sz="1100" b="0" i="0" u="none" strike="noStrike" dirty="0" smtClean="0">
                          <a:solidFill>
                            <a:srgbClr val="000000"/>
                          </a:solidFill>
                          <a:latin typeface="Arial"/>
                        </a:rPr>
                        <a:t>0</a:t>
                      </a:r>
                      <a:r>
                        <a:rPr lang="en-US" sz="1100" b="0" i="0" u="none" strike="noStrike" dirty="0" smtClean="0">
                          <a:solidFill>
                            <a:srgbClr val="000000"/>
                          </a:solidFill>
                          <a:latin typeface="Arial"/>
                        </a:rPr>
                        <a:t>.5</a:t>
                      </a:r>
                      <a:r>
                        <a:rPr lang="en-US" sz="1100" b="0" i="0" u="none" strike="noStrike" dirty="0">
                          <a:solidFill>
                            <a:srgbClr val="000000"/>
                          </a:solidFill>
                          <a:latin typeface="Arial"/>
                        </a:rPr>
                        <a:t>%</a:t>
                      </a:r>
                    </a:p>
                  </a:txBody>
                  <a:tcPr marL="9525" marR="9525" marT="9525" marB="0" anchor="ctr"/>
                </a:tc>
                <a:tc>
                  <a:txBody>
                    <a:bodyPr/>
                    <a:lstStyle/>
                    <a:p>
                      <a:pPr algn="ctr" fontAlgn="ctr"/>
                      <a:r>
                        <a:rPr lang="ka-GE" sz="1100" b="0" i="0" u="none" strike="noStrike" dirty="0" smtClean="0">
                          <a:solidFill>
                            <a:srgbClr val="000000"/>
                          </a:solidFill>
                          <a:latin typeface="Arial"/>
                        </a:rPr>
                        <a:t>0</a:t>
                      </a:r>
                      <a:r>
                        <a:rPr lang="en-US" sz="1100" b="0" i="0" u="none" strike="noStrike" dirty="0" smtClean="0">
                          <a:solidFill>
                            <a:srgbClr val="000000"/>
                          </a:solidFill>
                          <a:latin typeface="Arial"/>
                        </a:rPr>
                        <a:t>.5</a:t>
                      </a:r>
                      <a:r>
                        <a:rPr lang="en-US" sz="1100" b="0" i="0" u="none" strike="noStrike" dirty="0">
                          <a:solidFill>
                            <a:srgbClr val="000000"/>
                          </a:solidFill>
                          <a:latin typeface="Arial"/>
                        </a:rPr>
                        <a:t>%</a:t>
                      </a:r>
                    </a:p>
                  </a:txBody>
                  <a:tcPr marL="9525" marR="9525" marT="9525" marB="0" anchor="ctr"/>
                </a:tc>
              </a:tr>
              <a:tr h="198121">
                <a:tc>
                  <a:txBody>
                    <a:bodyPr/>
                    <a:lstStyle/>
                    <a:p>
                      <a:pPr algn="ctr" fontAlgn="b"/>
                      <a:r>
                        <a:rPr lang="ru-RU" sz="800" b="1" u="none" strike="noStrike" dirty="0">
                          <a:effectLst/>
                        </a:rPr>
                        <a:t>3.30-6.00</a:t>
                      </a:r>
                      <a:endParaRPr lang="ru-RU" sz="800" b="1" i="0" u="none" strike="noStrike" dirty="0">
                        <a:solidFill>
                          <a:srgbClr val="000000"/>
                        </a:solidFill>
                        <a:effectLst/>
                        <a:latin typeface="Calibri"/>
                      </a:endParaRPr>
                    </a:p>
                  </a:txBody>
                  <a:tcPr marL="8704" marR="8704" marT="8704" marB="0" anchor="ctr"/>
                </a:tc>
                <a:tc>
                  <a:txBody>
                    <a:bodyPr/>
                    <a:lstStyle/>
                    <a:p>
                      <a:pPr algn="ctr" fontAlgn="ctr"/>
                      <a:r>
                        <a:rPr lang="ka-GE" sz="1100" b="0" i="0" u="none" strike="noStrike" dirty="0" smtClean="0">
                          <a:solidFill>
                            <a:srgbClr val="000000"/>
                          </a:solidFill>
                          <a:latin typeface="Arial"/>
                        </a:rPr>
                        <a:t>0</a:t>
                      </a:r>
                      <a:r>
                        <a:rPr lang="en-US" sz="1100" b="0" i="0" u="none" strike="noStrike" dirty="0" smtClean="0">
                          <a:solidFill>
                            <a:srgbClr val="000000"/>
                          </a:solidFill>
                          <a:latin typeface="Arial"/>
                        </a:rPr>
                        <a:t>.4</a:t>
                      </a:r>
                      <a:r>
                        <a:rPr lang="en-US" sz="1100" b="0" i="0" u="none" strike="noStrike" dirty="0">
                          <a:solidFill>
                            <a:srgbClr val="000000"/>
                          </a:solidFill>
                          <a:latin typeface="Arial"/>
                        </a:rPr>
                        <a:t>%</a:t>
                      </a:r>
                    </a:p>
                  </a:txBody>
                  <a:tcPr marL="9525" marR="9525" marT="9525" marB="0" anchor="ctr"/>
                </a:tc>
                <a:tc>
                  <a:txBody>
                    <a:bodyPr/>
                    <a:lstStyle/>
                    <a:p>
                      <a:pPr algn="ctr" fontAlgn="ctr"/>
                      <a:r>
                        <a:rPr lang="ka-GE" sz="1100" b="0" i="0" u="none" strike="noStrike" dirty="0" smtClean="0">
                          <a:solidFill>
                            <a:srgbClr val="000000"/>
                          </a:solidFill>
                          <a:latin typeface="Arial"/>
                        </a:rPr>
                        <a:t>0</a:t>
                      </a:r>
                      <a:r>
                        <a:rPr lang="en-US" sz="1100" b="0" i="0" u="none" strike="noStrike" dirty="0" smtClean="0">
                          <a:solidFill>
                            <a:srgbClr val="000000"/>
                          </a:solidFill>
                          <a:latin typeface="Arial"/>
                        </a:rPr>
                        <a:t>.4</a:t>
                      </a:r>
                      <a:r>
                        <a:rPr lang="en-US" sz="1100" b="0" i="0" u="none" strike="noStrike" dirty="0">
                          <a:solidFill>
                            <a:srgbClr val="000000"/>
                          </a:solidFill>
                          <a:latin typeface="Arial"/>
                        </a:rPr>
                        <a:t>%</a:t>
                      </a:r>
                    </a:p>
                  </a:txBody>
                  <a:tcPr marL="9525" marR="9525" marT="9525" marB="0" anchor="ctr"/>
                </a:tc>
                <a:tc>
                  <a:txBody>
                    <a:bodyPr/>
                    <a:lstStyle/>
                    <a:p>
                      <a:pPr algn="ctr" fontAlgn="ctr"/>
                      <a:r>
                        <a:rPr lang="ka-GE" sz="1100" b="0" i="0" u="none" strike="noStrike" dirty="0" smtClean="0">
                          <a:solidFill>
                            <a:srgbClr val="000000"/>
                          </a:solidFill>
                          <a:latin typeface="Arial"/>
                        </a:rPr>
                        <a:t>0</a:t>
                      </a:r>
                      <a:r>
                        <a:rPr lang="en-US" sz="1100" b="0" i="0" u="none" strike="noStrike" dirty="0" smtClean="0">
                          <a:solidFill>
                            <a:srgbClr val="000000"/>
                          </a:solidFill>
                          <a:latin typeface="Arial"/>
                        </a:rPr>
                        <a:t>.4</a:t>
                      </a:r>
                      <a:r>
                        <a:rPr lang="en-US" sz="1100" b="0" i="0" u="none" strike="noStrike" dirty="0">
                          <a:solidFill>
                            <a:srgbClr val="000000"/>
                          </a:solidFill>
                          <a:latin typeface="Arial"/>
                        </a:rPr>
                        <a:t>%</a:t>
                      </a:r>
                    </a:p>
                  </a:txBody>
                  <a:tcPr marL="9525" marR="9525" marT="9525" marB="0" anchor="ctr"/>
                </a:tc>
              </a:tr>
              <a:tr h="198121">
                <a:tc>
                  <a:txBody>
                    <a:bodyPr/>
                    <a:lstStyle/>
                    <a:p>
                      <a:pPr algn="ctr" fontAlgn="b"/>
                      <a:r>
                        <a:rPr lang="ka-GE" sz="800" b="1" u="none" strike="noStrike" dirty="0">
                          <a:effectLst/>
                        </a:rPr>
                        <a:t>არ უყურებს</a:t>
                      </a:r>
                      <a:endParaRPr lang="ka-GE" sz="800" b="1" i="0" u="none" strike="noStrike" dirty="0">
                        <a:solidFill>
                          <a:srgbClr val="000000"/>
                        </a:solidFill>
                        <a:effectLst/>
                        <a:latin typeface="Sylfaen"/>
                      </a:endParaRPr>
                    </a:p>
                  </a:txBody>
                  <a:tcPr marL="8704" marR="8704" marT="8704" marB="0" anchor="ctr"/>
                </a:tc>
                <a:tc>
                  <a:txBody>
                    <a:bodyPr/>
                    <a:lstStyle/>
                    <a:p>
                      <a:pPr algn="ctr" fontAlgn="ctr"/>
                      <a:r>
                        <a:rPr lang="ka-GE" sz="1100" b="0" i="0" u="none" strike="noStrike" dirty="0" smtClean="0">
                          <a:solidFill>
                            <a:srgbClr val="000000"/>
                          </a:solidFill>
                          <a:latin typeface="Arial"/>
                        </a:rPr>
                        <a:t>0</a:t>
                      </a:r>
                      <a:r>
                        <a:rPr lang="en-US" sz="1100" b="0" i="0" u="none" strike="noStrike" dirty="0" smtClean="0">
                          <a:solidFill>
                            <a:srgbClr val="000000"/>
                          </a:solidFill>
                          <a:latin typeface="Arial"/>
                        </a:rPr>
                        <a:t>.3</a:t>
                      </a:r>
                      <a:r>
                        <a:rPr lang="en-US" sz="1100" b="0" i="0" u="none" strike="noStrike" dirty="0">
                          <a:solidFill>
                            <a:srgbClr val="000000"/>
                          </a:solidFill>
                          <a:latin typeface="Arial"/>
                        </a:rPr>
                        <a:t>%</a:t>
                      </a:r>
                    </a:p>
                  </a:txBody>
                  <a:tcPr marL="9525" marR="9525" marT="9525" marB="0" anchor="ctr"/>
                </a:tc>
                <a:tc>
                  <a:txBody>
                    <a:bodyPr/>
                    <a:lstStyle/>
                    <a:p>
                      <a:pPr algn="ctr" fontAlgn="ctr"/>
                      <a:r>
                        <a:rPr lang="en-US" sz="1100" b="0" i="0" u="none" strike="noStrike">
                          <a:solidFill>
                            <a:srgbClr val="000000"/>
                          </a:solidFill>
                          <a:latin typeface="Arial"/>
                        </a:rPr>
                        <a:t>1.6%</a:t>
                      </a:r>
                    </a:p>
                  </a:txBody>
                  <a:tcPr marL="9525" marR="9525" marT="9525" marB="0" anchor="ctr"/>
                </a:tc>
                <a:tc>
                  <a:txBody>
                    <a:bodyPr/>
                    <a:lstStyle/>
                    <a:p>
                      <a:pPr algn="ctr" fontAlgn="ctr"/>
                      <a:r>
                        <a:rPr lang="en-US" sz="1100" b="0" i="0" u="none" strike="noStrike">
                          <a:solidFill>
                            <a:srgbClr val="000000"/>
                          </a:solidFill>
                          <a:latin typeface="Arial"/>
                        </a:rPr>
                        <a:t>2.0%</a:t>
                      </a:r>
                    </a:p>
                  </a:txBody>
                  <a:tcPr marL="9525" marR="9525" marT="9525" marB="0" anchor="ctr"/>
                </a:tc>
              </a:tr>
              <a:tr h="198121">
                <a:tc>
                  <a:txBody>
                    <a:bodyPr/>
                    <a:lstStyle/>
                    <a:p>
                      <a:pPr algn="ctr" fontAlgn="b"/>
                      <a:r>
                        <a:rPr lang="ka-GE" sz="800" b="1" u="none" strike="noStrike" dirty="0">
                          <a:effectLst/>
                        </a:rPr>
                        <a:t>მიჭირს პასუხი</a:t>
                      </a:r>
                      <a:endParaRPr lang="ka-GE" sz="800" b="1" i="0" u="none" strike="noStrike" dirty="0">
                        <a:solidFill>
                          <a:srgbClr val="000000"/>
                        </a:solidFill>
                        <a:effectLst/>
                        <a:latin typeface="Sylfaen"/>
                      </a:endParaRPr>
                    </a:p>
                  </a:txBody>
                  <a:tcPr marL="8704" marR="8704" marT="8704" marB="0" anchor="ctr"/>
                </a:tc>
                <a:tc>
                  <a:txBody>
                    <a:bodyPr/>
                    <a:lstStyle/>
                    <a:p>
                      <a:pPr algn="ctr" fontAlgn="ctr"/>
                      <a:r>
                        <a:rPr lang="en-US" sz="1100" b="0" i="0" u="none" strike="noStrike">
                          <a:solidFill>
                            <a:srgbClr val="000000"/>
                          </a:solidFill>
                          <a:latin typeface="Arial"/>
                        </a:rPr>
                        <a:t>7.9%</a:t>
                      </a:r>
                    </a:p>
                  </a:txBody>
                  <a:tcPr marL="9525" marR="9525" marT="9525" marB="0" anchor="ctr"/>
                </a:tc>
                <a:tc>
                  <a:txBody>
                    <a:bodyPr/>
                    <a:lstStyle/>
                    <a:p>
                      <a:pPr algn="ctr" fontAlgn="ctr"/>
                      <a:r>
                        <a:rPr lang="en-US" sz="1100" b="0" i="0" u="none" strike="noStrike">
                          <a:solidFill>
                            <a:srgbClr val="000000"/>
                          </a:solidFill>
                          <a:latin typeface="Arial"/>
                        </a:rPr>
                        <a:t>13.0%</a:t>
                      </a:r>
                    </a:p>
                  </a:txBody>
                  <a:tcPr marL="9525" marR="9525" marT="9525" marB="0" anchor="ctr"/>
                </a:tc>
                <a:tc>
                  <a:txBody>
                    <a:bodyPr/>
                    <a:lstStyle/>
                    <a:p>
                      <a:pPr algn="ctr" fontAlgn="ctr"/>
                      <a:r>
                        <a:rPr lang="en-US" sz="1100" b="0" i="0" u="none" strike="noStrike" dirty="0">
                          <a:solidFill>
                            <a:srgbClr val="000000"/>
                          </a:solidFill>
                          <a:latin typeface="Arial"/>
                        </a:rPr>
                        <a:t>13.5%</a:t>
                      </a:r>
                    </a:p>
                  </a:txBody>
                  <a:tcPr marL="9525" marR="9525" marT="9525" marB="0" anchor="ct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5984" y="142852"/>
            <a:ext cx="6615130" cy="654032"/>
          </a:xfrm>
        </p:spPr>
        <p:style>
          <a:lnRef idx="0">
            <a:schemeClr val="accent1"/>
          </a:lnRef>
          <a:fillRef idx="3">
            <a:schemeClr val="accent1"/>
          </a:fillRef>
          <a:effectRef idx="3">
            <a:schemeClr val="accent1"/>
          </a:effectRef>
          <a:fontRef idx="minor">
            <a:schemeClr val="lt1"/>
          </a:fontRef>
        </p:style>
        <p:txBody>
          <a:bodyPr>
            <a:normAutofit/>
          </a:bodyPr>
          <a:lstStyle/>
          <a:p>
            <a:r>
              <a:rPr lang="af-ZA" sz="1600" b="1" dirty="0" smtClean="0"/>
              <a:t>A9. </a:t>
            </a:r>
            <a:r>
              <a:rPr lang="ka-GE" sz="1600" b="1" dirty="0" smtClean="0"/>
              <a:t>ქვემოთ ჩამოთვლილთაგან აჭარის ტელევიზიის  რომელ  გადაცემებს უყურებთ რეგულარულად?</a:t>
            </a:r>
            <a:endParaRPr lang="ru-RU" sz="1600" b="1" dirty="0"/>
          </a:p>
        </p:txBody>
      </p:sp>
      <p:graphicFrame>
        <p:nvGraphicFramePr>
          <p:cNvPr id="4" name="Содержимое 3"/>
          <p:cNvGraphicFramePr>
            <a:graphicFrameLocks noGrp="1"/>
          </p:cNvGraphicFramePr>
          <p:nvPr>
            <p:ph idx="1"/>
          </p:nvPr>
        </p:nvGraphicFramePr>
        <p:xfrm>
          <a:off x="142844" y="928670"/>
          <a:ext cx="8786874" cy="571504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5984" y="142852"/>
            <a:ext cx="6615130" cy="654032"/>
          </a:xfrm>
        </p:spPr>
        <p:style>
          <a:lnRef idx="0">
            <a:schemeClr val="accent1"/>
          </a:lnRef>
          <a:fillRef idx="3">
            <a:schemeClr val="accent1"/>
          </a:fillRef>
          <a:effectRef idx="3">
            <a:schemeClr val="accent1"/>
          </a:effectRef>
          <a:fontRef idx="minor">
            <a:schemeClr val="lt1"/>
          </a:fontRef>
        </p:style>
        <p:txBody>
          <a:bodyPr>
            <a:normAutofit fontScale="90000"/>
          </a:bodyPr>
          <a:lstStyle/>
          <a:p>
            <a:r>
              <a:rPr lang="af-ZA" sz="1600" b="1" dirty="0" smtClean="0"/>
              <a:t>A</a:t>
            </a:r>
            <a:r>
              <a:rPr lang="ka-GE" sz="1600" b="1" dirty="0" smtClean="0"/>
              <a:t>9</a:t>
            </a:r>
            <a:r>
              <a:rPr lang="af-ZA" sz="1600" b="1" dirty="0" smtClean="0"/>
              <a:t>. </a:t>
            </a:r>
            <a:r>
              <a:rPr lang="ka-GE" sz="1600" b="1" dirty="0" smtClean="0"/>
              <a:t>ქვემოთ ჩამოთვლილთაგან აჭარის ტელევიზიის  რომელ  გადაცემებს უყურებთ რეგულარულად?</a:t>
            </a:r>
            <a:r>
              <a:rPr lang="af-ZA" sz="1600" b="1" dirty="0" smtClean="0"/>
              <a:t/>
            </a:r>
            <a:br>
              <a:rPr lang="af-ZA" sz="1600" b="1" dirty="0" smtClean="0"/>
            </a:br>
            <a:r>
              <a:rPr lang="af-ZA" sz="1600" b="1" dirty="0" smtClean="0">
                <a:solidFill>
                  <a:srgbClr val="FF0000"/>
                </a:solidFill>
              </a:rPr>
              <a:t>(2016 და 2017</a:t>
            </a:r>
            <a:r>
              <a:rPr lang="ka-GE" sz="1600" b="1" dirty="0" smtClean="0">
                <a:solidFill>
                  <a:srgbClr val="FF0000"/>
                </a:solidFill>
              </a:rPr>
              <a:t>, 2019</a:t>
            </a:r>
            <a:r>
              <a:rPr lang="af-ZA" sz="1600" b="1" dirty="0" smtClean="0">
                <a:solidFill>
                  <a:srgbClr val="FF0000"/>
                </a:solidFill>
              </a:rPr>
              <a:t> წლის შედეგების შედარება)</a:t>
            </a:r>
            <a:endParaRPr lang="ru-RU" sz="1600" b="1" dirty="0">
              <a:solidFill>
                <a:srgbClr val="FF0000"/>
              </a:solidFill>
            </a:endParaRPr>
          </a:p>
        </p:txBody>
      </p:sp>
      <p:graphicFrame>
        <p:nvGraphicFramePr>
          <p:cNvPr id="4" name="Содержимое 3"/>
          <p:cNvGraphicFramePr>
            <a:graphicFrameLocks noGrp="1"/>
          </p:cNvGraphicFramePr>
          <p:nvPr>
            <p:ph idx="1"/>
          </p:nvPr>
        </p:nvGraphicFramePr>
        <p:xfrm>
          <a:off x="0" y="908720"/>
          <a:ext cx="3131840" cy="578647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Содержимое 3"/>
          <p:cNvGraphicFramePr>
            <a:graphicFrameLocks/>
          </p:cNvGraphicFramePr>
          <p:nvPr/>
        </p:nvGraphicFramePr>
        <p:xfrm>
          <a:off x="2771800" y="908720"/>
          <a:ext cx="3241500" cy="571504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Содержимое 3"/>
          <p:cNvGraphicFramePr>
            <a:graphicFrameLocks/>
          </p:cNvGraphicFramePr>
          <p:nvPr/>
        </p:nvGraphicFramePr>
        <p:xfrm>
          <a:off x="5724128" y="908720"/>
          <a:ext cx="3241500" cy="5787048"/>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5984" y="142852"/>
            <a:ext cx="6615130" cy="654032"/>
          </a:xfrm>
        </p:spPr>
        <p:style>
          <a:lnRef idx="0">
            <a:schemeClr val="accent1"/>
          </a:lnRef>
          <a:fillRef idx="3">
            <a:schemeClr val="accent1"/>
          </a:fillRef>
          <a:effectRef idx="3">
            <a:schemeClr val="accent1"/>
          </a:effectRef>
          <a:fontRef idx="minor">
            <a:schemeClr val="lt1"/>
          </a:fontRef>
        </p:style>
        <p:txBody>
          <a:bodyPr>
            <a:normAutofit/>
          </a:bodyPr>
          <a:lstStyle/>
          <a:p>
            <a:r>
              <a:rPr lang="af-ZA" sz="1600" b="1" dirty="0" smtClean="0"/>
              <a:t>A1</a:t>
            </a:r>
            <a:r>
              <a:rPr lang="ka-GE" sz="1600" b="1" dirty="0" smtClean="0"/>
              <a:t>0</a:t>
            </a:r>
            <a:r>
              <a:rPr lang="af-ZA" sz="1600" b="1" dirty="0" smtClean="0"/>
              <a:t>.  </a:t>
            </a:r>
            <a:r>
              <a:rPr lang="ka-GE" sz="1600" b="1" dirty="0" smtClean="0"/>
              <a:t>გთხოვთ დახედოთ შკალას და შეაფასოთ ქულებით ყველა გადაცემა, რომელიც ერთხელ მაინც გინახავთ.</a:t>
            </a:r>
            <a:endParaRPr lang="ru-RU" sz="1600" b="1" dirty="0"/>
          </a:p>
        </p:txBody>
      </p:sp>
      <p:graphicFrame>
        <p:nvGraphicFramePr>
          <p:cNvPr id="4" name="Содержимое 3"/>
          <p:cNvGraphicFramePr>
            <a:graphicFrameLocks noGrp="1"/>
          </p:cNvGraphicFramePr>
          <p:nvPr>
            <p:ph idx="1"/>
          </p:nvPr>
        </p:nvGraphicFramePr>
        <p:xfrm>
          <a:off x="142844" y="857232"/>
          <a:ext cx="8858312" cy="5857916"/>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одержимое 4"/>
          <p:cNvGraphicFramePr>
            <a:graphicFrameLocks noGrp="1"/>
          </p:cNvGraphicFramePr>
          <p:nvPr>
            <p:ph idx="1"/>
          </p:nvPr>
        </p:nvGraphicFramePr>
        <p:xfrm>
          <a:off x="107503" y="980728"/>
          <a:ext cx="8928995" cy="5760634"/>
        </p:xfrm>
        <a:graphic>
          <a:graphicData uri="http://schemas.openxmlformats.org/drawingml/2006/table">
            <a:tbl>
              <a:tblPr>
                <a:tableStyleId>{3C2FFA5D-87B4-456A-9821-1D502468CF0F}</a:tableStyleId>
              </a:tblPr>
              <a:tblGrid>
                <a:gridCol w="3210365"/>
                <a:gridCol w="1180359"/>
                <a:gridCol w="1180359"/>
                <a:gridCol w="885270"/>
                <a:gridCol w="885270"/>
                <a:gridCol w="811497"/>
                <a:gridCol w="775875"/>
              </a:tblGrid>
              <a:tr h="1639888">
                <a:tc>
                  <a:txBody>
                    <a:bodyPr/>
                    <a:lstStyle/>
                    <a:p>
                      <a:pPr algn="l" fontAlgn="t"/>
                      <a:r>
                        <a:rPr lang="ru-RU" sz="1200" u="none" strike="noStrike" dirty="0"/>
                        <a:t> </a:t>
                      </a:r>
                      <a:endParaRPr lang="ru-RU" sz="1200" b="0" i="0" u="none" strike="noStrike" dirty="0">
                        <a:solidFill>
                          <a:srgbClr val="000000"/>
                        </a:solidFill>
                        <a:latin typeface="Sylfaen"/>
                      </a:endParaRPr>
                    </a:p>
                  </a:txBody>
                  <a:tcPr marL="7974" marR="7974" marT="7974" marB="0" anchor="ctr"/>
                </a:tc>
                <a:tc>
                  <a:txBody>
                    <a:bodyPr/>
                    <a:lstStyle/>
                    <a:p>
                      <a:pPr algn="ctr" fontAlgn="ctr"/>
                      <a:r>
                        <a:rPr lang="ka-GE" sz="1100" b="1" i="0" u="none" strike="noStrike" dirty="0" smtClean="0">
                          <a:solidFill>
                            <a:srgbClr val="000000"/>
                          </a:solidFill>
                          <a:latin typeface="Sylfaen"/>
                        </a:rPr>
                        <a:t>ქეთევან </a:t>
                      </a:r>
                      <a:r>
                        <a:rPr lang="ka-GE" sz="1100" b="1" i="0" u="none" strike="noStrike" dirty="0">
                          <a:solidFill>
                            <a:srgbClr val="000000"/>
                          </a:solidFill>
                          <a:latin typeface="Sylfaen"/>
                        </a:rPr>
                        <a:t>ჭყონია </a:t>
                      </a:r>
                    </a:p>
                  </a:txBody>
                  <a:tcPr marL="9525" marR="9525" marT="9525" marB="0" anchor="ctr"/>
                </a:tc>
                <a:tc>
                  <a:txBody>
                    <a:bodyPr/>
                    <a:lstStyle/>
                    <a:p>
                      <a:pPr algn="ctr" fontAlgn="ctr"/>
                      <a:r>
                        <a:rPr lang="ka-GE" sz="1100" b="1" i="0" u="none" strike="noStrike" dirty="0" smtClean="0">
                          <a:solidFill>
                            <a:srgbClr val="000000"/>
                          </a:solidFill>
                          <a:latin typeface="Sylfaen"/>
                        </a:rPr>
                        <a:t>თეონა </a:t>
                      </a:r>
                      <a:r>
                        <a:rPr lang="ka-GE" sz="1100" b="1" i="0" u="none" strike="noStrike" dirty="0">
                          <a:solidFill>
                            <a:srgbClr val="000000"/>
                          </a:solidFill>
                          <a:latin typeface="Sylfaen"/>
                        </a:rPr>
                        <a:t>თურმანიძე</a:t>
                      </a:r>
                    </a:p>
                  </a:txBody>
                  <a:tcPr marL="9525" marR="9525" marT="9525" marB="0" anchor="ctr"/>
                </a:tc>
                <a:tc>
                  <a:txBody>
                    <a:bodyPr/>
                    <a:lstStyle/>
                    <a:p>
                      <a:pPr algn="ctr" fontAlgn="ctr"/>
                      <a:r>
                        <a:rPr lang="ka-GE" sz="1100" b="1" i="0" u="none" strike="noStrike" dirty="0" smtClean="0">
                          <a:solidFill>
                            <a:srgbClr val="000000"/>
                          </a:solidFill>
                          <a:latin typeface="Sylfaen"/>
                        </a:rPr>
                        <a:t>თეონა </a:t>
                      </a:r>
                      <a:r>
                        <a:rPr lang="ka-GE" sz="1100" b="1" i="0" u="none" strike="noStrike" dirty="0">
                          <a:solidFill>
                            <a:srgbClr val="000000"/>
                          </a:solidFill>
                          <a:latin typeface="Sylfaen"/>
                        </a:rPr>
                        <a:t>ბაკურიძე</a:t>
                      </a:r>
                    </a:p>
                  </a:txBody>
                  <a:tcPr marL="9525" marR="9525" marT="9525" marB="0" anchor="ctr"/>
                </a:tc>
                <a:tc>
                  <a:txBody>
                    <a:bodyPr/>
                    <a:lstStyle/>
                    <a:p>
                      <a:pPr algn="ctr" fontAlgn="ctr"/>
                      <a:r>
                        <a:rPr lang="ka-GE" sz="1100" b="1" i="0" u="none" strike="noStrike" dirty="0" smtClean="0">
                          <a:solidFill>
                            <a:srgbClr val="000000"/>
                          </a:solidFill>
                          <a:latin typeface="Sylfaen"/>
                        </a:rPr>
                        <a:t>გიორგი </a:t>
                      </a:r>
                      <a:r>
                        <a:rPr lang="ka-GE" sz="1100" b="1" i="0" u="none" strike="noStrike" dirty="0">
                          <a:solidFill>
                            <a:srgbClr val="000000"/>
                          </a:solidFill>
                          <a:latin typeface="Sylfaen"/>
                        </a:rPr>
                        <a:t>აბაზაძე</a:t>
                      </a:r>
                    </a:p>
                  </a:txBody>
                  <a:tcPr marL="9525" marR="9525" marT="9525" marB="0" anchor="ctr"/>
                </a:tc>
                <a:tc>
                  <a:txBody>
                    <a:bodyPr/>
                    <a:lstStyle/>
                    <a:p>
                      <a:pPr algn="ctr" fontAlgn="ctr"/>
                      <a:r>
                        <a:rPr lang="ka-GE" sz="1100" b="1" i="0" u="none" strike="noStrike" dirty="0" smtClean="0">
                          <a:solidFill>
                            <a:srgbClr val="000000"/>
                          </a:solidFill>
                          <a:latin typeface="Sylfaen"/>
                        </a:rPr>
                        <a:t> </a:t>
                      </a:r>
                      <a:r>
                        <a:rPr lang="ka-GE" sz="1100" b="1" i="0" u="none" strike="noStrike" dirty="0">
                          <a:solidFill>
                            <a:srgbClr val="000000"/>
                          </a:solidFill>
                          <a:latin typeface="Sylfaen"/>
                        </a:rPr>
                        <a:t>სოფო ხელაძე</a:t>
                      </a:r>
                    </a:p>
                  </a:txBody>
                  <a:tcPr marL="9525" marR="9525" marT="9525" marB="0" anchor="ctr"/>
                </a:tc>
                <a:tc>
                  <a:txBody>
                    <a:bodyPr/>
                    <a:lstStyle/>
                    <a:p>
                      <a:pPr algn="ctr" fontAlgn="ctr"/>
                      <a:r>
                        <a:rPr lang="ka-GE" sz="1100" b="1" i="0" u="none" strike="noStrike" dirty="0" smtClean="0">
                          <a:solidFill>
                            <a:srgbClr val="000000"/>
                          </a:solidFill>
                          <a:latin typeface="Sylfaen"/>
                        </a:rPr>
                        <a:t>გიორგი </a:t>
                      </a:r>
                      <a:r>
                        <a:rPr lang="ka-GE" sz="1100" b="1" i="0" u="none" strike="noStrike" dirty="0">
                          <a:solidFill>
                            <a:srgbClr val="000000"/>
                          </a:solidFill>
                          <a:latin typeface="Sylfaen"/>
                        </a:rPr>
                        <a:t>მიქელაძე</a:t>
                      </a:r>
                    </a:p>
                  </a:txBody>
                  <a:tcPr marL="9525" marR="9525" marT="9525" marB="0" anchor="ctr"/>
                </a:tc>
              </a:tr>
              <a:tr h="294339">
                <a:tc>
                  <a:txBody>
                    <a:bodyPr/>
                    <a:lstStyle/>
                    <a:p>
                      <a:pPr lvl="1" algn="l" fontAlgn="ctr"/>
                      <a:r>
                        <a:rPr lang="ka-GE" sz="1200" b="0" i="0" u="none" strike="noStrike">
                          <a:solidFill>
                            <a:srgbClr val="000000"/>
                          </a:solidFill>
                          <a:latin typeface="Sylfaen"/>
                        </a:rPr>
                        <a:t>კარგი გადმოცემის უნარი აქვს</a:t>
                      </a:r>
                    </a:p>
                  </a:txBody>
                  <a:tcPr marL="9525" marR="9525" marT="9525" marB="0" anchor="ctr"/>
                </a:tc>
                <a:tc>
                  <a:txBody>
                    <a:bodyPr/>
                    <a:lstStyle/>
                    <a:p>
                      <a:pPr algn="ctr" fontAlgn="ctr"/>
                      <a:r>
                        <a:rPr lang="en-US" sz="1100" b="0" i="0" u="none" strike="noStrike" dirty="0">
                          <a:solidFill>
                            <a:srgbClr val="000000"/>
                          </a:solidFill>
                          <a:latin typeface="Arial"/>
                        </a:rPr>
                        <a:t>19.1%</a:t>
                      </a:r>
                    </a:p>
                  </a:txBody>
                  <a:tcPr marL="9525" marR="9525" marT="9525" marB="0" anchor="ctr"/>
                </a:tc>
                <a:tc>
                  <a:txBody>
                    <a:bodyPr/>
                    <a:lstStyle/>
                    <a:p>
                      <a:pPr algn="ctr" fontAlgn="ctr"/>
                      <a:r>
                        <a:rPr lang="en-US" sz="1100" b="0" i="0" u="none" strike="noStrike" dirty="0">
                          <a:solidFill>
                            <a:srgbClr val="000000"/>
                          </a:solidFill>
                          <a:latin typeface="Arial"/>
                        </a:rPr>
                        <a:t>19.1%</a:t>
                      </a:r>
                    </a:p>
                  </a:txBody>
                  <a:tcPr marL="9525" marR="9525" marT="9525" marB="0" anchor="ctr"/>
                </a:tc>
                <a:tc>
                  <a:txBody>
                    <a:bodyPr/>
                    <a:lstStyle/>
                    <a:p>
                      <a:pPr algn="ctr" fontAlgn="ctr"/>
                      <a:r>
                        <a:rPr lang="en-US" sz="1100" b="0" i="0" u="none" strike="noStrike" dirty="0">
                          <a:solidFill>
                            <a:srgbClr val="000000"/>
                          </a:solidFill>
                          <a:latin typeface="Arial"/>
                        </a:rPr>
                        <a:t>18.1%</a:t>
                      </a:r>
                    </a:p>
                  </a:txBody>
                  <a:tcPr marL="9525" marR="9525" marT="9525" marB="0" anchor="ctr"/>
                </a:tc>
                <a:tc>
                  <a:txBody>
                    <a:bodyPr/>
                    <a:lstStyle/>
                    <a:p>
                      <a:pPr algn="ctr" fontAlgn="ctr"/>
                      <a:r>
                        <a:rPr lang="en-US" sz="1100" b="0" i="0" u="none" strike="noStrike">
                          <a:solidFill>
                            <a:srgbClr val="000000"/>
                          </a:solidFill>
                          <a:latin typeface="Arial"/>
                        </a:rPr>
                        <a:t>10.4%</a:t>
                      </a:r>
                    </a:p>
                  </a:txBody>
                  <a:tcPr marL="9525" marR="9525" marT="9525" marB="0" anchor="ctr"/>
                </a:tc>
                <a:tc>
                  <a:txBody>
                    <a:bodyPr/>
                    <a:lstStyle/>
                    <a:p>
                      <a:pPr algn="ctr" fontAlgn="ctr"/>
                      <a:r>
                        <a:rPr lang="en-US" sz="1100" b="0" i="0" u="none" strike="noStrike">
                          <a:solidFill>
                            <a:srgbClr val="000000"/>
                          </a:solidFill>
                          <a:latin typeface="Arial"/>
                        </a:rPr>
                        <a:t>9.2%</a:t>
                      </a:r>
                    </a:p>
                  </a:txBody>
                  <a:tcPr marL="9525" marR="9525" marT="9525" marB="0" anchor="ctr"/>
                </a:tc>
                <a:tc>
                  <a:txBody>
                    <a:bodyPr/>
                    <a:lstStyle/>
                    <a:p>
                      <a:pPr algn="ctr" fontAlgn="ctr"/>
                      <a:r>
                        <a:rPr lang="en-US" sz="1100" b="0" i="0" u="none" strike="noStrike">
                          <a:solidFill>
                            <a:srgbClr val="000000"/>
                          </a:solidFill>
                          <a:latin typeface="Arial"/>
                        </a:rPr>
                        <a:t>16.0%</a:t>
                      </a:r>
                    </a:p>
                  </a:txBody>
                  <a:tcPr marL="9525" marR="9525" marT="9525" marB="0" anchor="ctr"/>
                </a:tc>
              </a:tr>
              <a:tr h="294339">
                <a:tc>
                  <a:txBody>
                    <a:bodyPr/>
                    <a:lstStyle/>
                    <a:p>
                      <a:pPr lvl="1" algn="l" fontAlgn="ctr"/>
                      <a:r>
                        <a:rPr lang="ka-GE" sz="1200" b="0" i="0" u="none" strike="noStrike">
                          <a:solidFill>
                            <a:srgbClr val="000000"/>
                          </a:solidFill>
                          <a:latin typeface="Sylfaen"/>
                        </a:rPr>
                        <a:t>პატივსაცემი პიროვნებაა</a:t>
                      </a:r>
                    </a:p>
                  </a:txBody>
                  <a:tcPr marL="9525" marR="9525" marT="9525" marB="0" anchor="ctr"/>
                </a:tc>
                <a:tc>
                  <a:txBody>
                    <a:bodyPr/>
                    <a:lstStyle/>
                    <a:p>
                      <a:pPr algn="ctr" fontAlgn="ctr"/>
                      <a:r>
                        <a:rPr lang="en-US" sz="1100" b="0" i="0" u="none" strike="noStrike">
                          <a:solidFill>
                            <a:srgbClr val="000000"/>
                          </a:solidFill>
                          <a:latin typeface="Arial"/>
                        </a:rPr>
                        <a:t>6.4%</a:t>
                      </a:r>
                    </a:p>
                  </a:txBody>
                  <a:tcPr marL="9525" marR="9525" marT="9525" marB="0" anchor="ctr"/>
                </a:tc>
                <a:tc>
                  <a:txBody>
                    <a:bodyPr/>
                    <a:lstStyle/>
                    <a:p>
                      <a:pPr algn="ctr" fontAlgn="ctr"/>
                      <a:r>
                        <a:rPr lang="en-US" sz="1100" b="0" i="0" u="none" strike="noStrike">
                          <a:solidFill>
                            <a:srgbClr val="000000"/>
                          </a:solidFill>
                          <a:latin typeface="Arial"/>
                        </a:rPr>
                        <a:t>6.6%</a:t>
                      </a:r>
                    </a:p>
                  </a:txBody>
                  <a:tcPr marL="9525" marR="9525" marT="9525" marB="0" anchor="ctr"/>
                </a:tc>
                <a:tc>
                  <a:txBody>
                    <a:bodyPr/>
                    <a:lstStyle/>
                    <a:p>
                      <a:pPr algn="ctr" fontAlgn="ctr"/>
                      <a:r>
                        <a:rPr lang="en-US" sz="1100" b="0" i="0" u="none" strike="noStrike">
                          <a:solidFill>
                            <a:srgbClr val="000000"/>
                          </a:solidFill>
                          <a:latin typeface="Arial"/>
                        </a:rPr>
                        <a:t>5.8%</a:t>
                      </a:r>
                    </a:p>
                  </a:txBody>
                  <a:tcPr marL="9525" marR="9525" marT="9525" marB="0" anchor="ctr"/>
                </a:tc>
                <a:tc>
                  <a:txBody>
                    <a:bodyPr/>
                    <a:lstStyle/>
                    <a:p>
                      <a:pPr algn="ctr" fontAlgn="ctr"/>
                      <a:r>
                        <a:rPr lang="en-US" sz="1100" b="0" i="0" u="none" strike="noStrike">
                          <a:solidFill>
                            <a:srgbClr val="000000"/>
                          </a:solidFill>
                          <a:latin typeface="Arial"/>
                        </a:rPr>
                        <a:t>3.8%</a:t>
                      </a:r>
                    </a:p>
                  </a:txBody>
                  <a:tcPr marL="9525" marR="9525" marT="9525" marB="0" anchor="ctr"/>
                </a:tc>
                <a:tc>
                  <a:txBody>
                    <a:bodyPr/>
                    <a:lstStyle/>
                    <a:p>
                      <a:pPr algn="ctr" fontAlgn="ctr"/>
                      <a:r>
                        <a:rPr lang="en-US" sz="1100" b="0" i="0" u="none" strike="noStrike">
                          <a:solidFill>
                            <a:srgbClr val="000000"/>
                          </a:solidFill>
                          <a:latin typeface="Arial"/>
                        </a:rPr>
                        <a:t>5.2%</a:t>
                      </a:r>
                    </a:p>
                  </a:txBody>
                  <a:tcPr marL="9525" marR="9525" marT="9525" marB="0" anchor="ctr"/>
                </a:tc>
                <a:tc>
                  <a:txBody>
                    <a:bodyPr/>
                    <a:lstStyle/>
                    <a:p>
                      <a:pPr algn="ctr" fontAlgn="ctr"/>
                      <a:r>
                        <a:rPr lang="en-US" sz="1100" b="0" i="0" u="none" strike="noStrike">
                          <a:solidFill>
                            <a:srgbClr val="000000"/>
                          </a:solidFill>
                          <a:latin typeface="Arial"/>
                        </a:rPr>
                        <a:t>7.3%</a:t>
                      </a:r>
                    </a:p>
                  </a:txBody>
                  <a:tcPr marL="9525" marR="9525" marT="9525" marB="0" anchor="ctr"/>
                </a:tc>
              </a:tr>
              <a:tr h="294339">
                <a:tc>
                  <a:txBody>
                    <a:bodyPr/>
                    <a:lstStyle/>
                    <a:p>
                      <a:pPr lvl="1" algn="l" fontAlgn="ctr"/>
                      <a:r>
                        <a:rPr lang="ka-GE" sz="1200" b="0" i="0" u="none" strike="noStrike">
                          <a:solidFill>
                            <a:srgbClr val="000000"/>
                          </a:solidFill>
                          <a:latin typeface="Sylfaen"/>
                        </a:rPr>
                        <a:t>თავმდაბალია, უბრალოა</a:t>
                      </a:r>
                    </a:p>
                  </a:txBody>
                  <a:tcPr marL="9525" marR="9525" marT="9525" marB="0" anchor="ctr"/>
                </a:tc>
                <a:tc>
                  <a:txBody>
                    <a:bodyPr/>
                    <a:lstStyle/>
                    <a:p>
                      <a:pPr algn="ctr" fontAlgn="ctr"/>
                      <a:r>
                        <a:rPr lang="en-US" sz="1100" b="0" i="0" u="none" strike="noStrike">
                          <a:solidFill>
                            <a:srgbClr val="000000"/>
                          </a:solidFill>
                          <a:latin typeface="Arial"/>
                        </a:rPr>
                        <a:t>6.3%</a:t>
                      </a:r>
                    </a:p>
                  </a:txBody>
                  <a:tcPr marL="9525" marR="9525" marT="9525" marB="0" anchor="ctr"/>
                </a:tc>
                <a:tc>
                  <a:txBody>
                    <a:bodyPr/>
                    <a:lstStyle/>
                    <a:p>
                      <a:pPr algn="ctr" fontAlgn="ctr"/>
                      <a:r>
                        <a:rPr lang="en-US" sz="1100" b="0" i="0" u="none" strike="noStrike">
                          <a:solidFill>
                            <a:srgbClr val="000000"/>
                          </a:solidFill>
                          <a:latin typeface="Arial"/>
                        </a:rPr>
                        <a:t>6.3%</a:t>
                      </a:r>
                    </a:p>
                  </a:txBody>
                  <a:tcPr marL="9525" marR="9525" marT="9525" marB="0" anchor="ctr"/>
                </a:tc>
                <a:tc>
                  <a:txBody>
                    <a:bodyPr/>
                    <a:lstStyle/>
                    <a:p>
                      <a:pPr algn="ctr" fontAlgn="ctr"/>
                      <a:r>
                        <a:rPr lang="en-US" sz="1100" b="0" i="0" u="none" strike="noStrike">
                          <a:solidFill>
                            <a:srgbClr val="000000"/>
                          </a:solidFill>
                          <a:latin typeface="Arial"/>
                        </a:rPr>
                        <a:t>6.7%</a:t>
                      </a:r>
                    </a:p>
                  </a:txBody>
                  <a:tcPr marL="9525" marR="9525" marT="9525" marB="0" anchor="ctr"/>
                </a:tc>
                <a:tc>
                  <a:txBody>
                    <a:bodyPr/>
                    <a:lstStyle/>
                    <a:p>
                      <a:pPr algn="ctr" fontAlgn="ctr"/>
                      <a:r>
                        <a:rPr lang="en-US" sz="1100" b="0" i="0" u="none" strike="noStrike">
                          <a:solidFill>
                            <a:srgbClr val="000000"/>
                          </a:solidFill>
                          <a:latin typeface="Arial"/>
                        </a:rPr>
                        <a:t>4.1%</a:t>
                      </a:r>
                    </a:p>
                  </a:txBody>
                  <a:tcPr marL="9525" marR="9525" marT="9525" marB="0" anchor="ctr"/>
                </a:tc>
                <a:tc>
                  <a:txBody>
                    <a:bodyPr/>
                    <a:lstStyle/>
                    <a:p>
                      <a:pPr algn="ctr" fontAlgn="ctr"/>
                      <a:r>
                        <a:rPr lang="en-US" sz="1100" b="0" i="0" u="none" strike="noStrike">
                          <a:solidFill>
                            <a:srgbClr val="000000"/>
                          </a:solidFill>
                          <a:latin typeface="Arial"/>
                        </a:rPr>
                        <a:t>2.9%</a:t>
                      </a:r>
                    </a:p>
                  </a:txBody>
                  <a:tcPr marL="9525" marR="9525" marT="9525" marB="0" anchor="ctr"/>
                </a:tc>
                <a:tc>
                  <a:txBody>
                    <a:bodyPr/>
                    <a:lstStyle/>
                    <a:p>
                      <a:pPr algn="ctr" fontAlgn="ctr"/>
                      <a:r>
                        <a:rPr lang="en-US" sz="1100" b="0" i="0" u="none" strike="noStrike">
                          <a:solidFill>
                            <a:srgbClr val="000000"/>
                          </a:solidFill>
                          <a:latin typeface="Arial"/>
                        </a:rPr>
                        <a:t>4.8%</a:t>
                      </a:r>
                    </a:p>
                  </a:txBody>
                  <a:tcPr marL="9525" marR="9525" marT="9525" marB="0" anchor="ctr"/>
                </a:tc>
              </a:tr>
              <a:tr h="294339">
                <a:tc>
                  <a:txBody>
                    <a:bodyPr/>
                    <a:lstStyle/>
                    <a:p>
                      <a:pPr lvl="1" algn="l" fontAlgn="ctr"/>
                      <a:r>
                        <a:rPr lang="ka-GE" sz="1200" b="0" i="0" u="none" strike="noStrike">
                          <a:solidFill>
                            <a:srgbClr val="000000"/>
                          </a:solidFill>
                          <a:latin typeface="Sylfaen"/>
                        </a:rPr>
                        <a:t>მშვიდი, ზომიერია</a:t>
                      </a:r>
                    </a:p>
                  </a:txBody>
                  <a:tcPr marL="9525" marR="9525" marT="9525" marB="0" anchor="ctr"/>
                </a:tc>
                <a:tc>
                  <a:txBody>
                    <a:bodyPr/>
                    <a:lstStyle/>
                    <a:p>
                      <a:pPr algn="ctr" fontAlgn="ctr"/>
                      <a:r>
                        <a:rPr lang="en-US" sz="1100" b="0" i="0" u="none" strike="noStrike">
                          <a:solidFill>
                            <a:srgbClr val="000000"/>
                          </a:solidFill>
                          <a:latin typeface="Arial"/>
                        </a:rPr>
                        <a:t>7.0%</a:t>
                      </a:r>
                    </a:p>
                  </a:txBody>
                  <a:tcPr marL="9525" marR="9525" marT="9525" marB="0" anchor="ctr"/>
                </a:tc>
                <a:tc>
                  <a:txBody>
                    <a:bodyPr/>
                    <a:lstStyle/>
                    <a:p>
                      <a:pPr algn="ctr" fontAlgn="ctr"/>
                      <a:r>
                        <a:rPr lang="en-US" sz="1100" b="0" i="0" u="none" strike="noStrike">
                          <a:solidFill>
                            <a:srgbClr val="000000"/>
                          </a:solidFill>
                          <a:latin typeface="Arial"/>
                        </a:rPr>
                        <a:t>10.1%</a:t>
                      </a:r>
                    </a:p>
                  </a:txBody>
                  <a:tcPr marL="9525" marR="9525" marT="9525" marB="0" anchor="ctr"/>
                </a:tc>
                <a:tc>
                  <a:txBody>
                    <a:bodyPr/>
                    <a:lstStyle/>
                    <a:p>
                      <a:pPr algn="ctr" fontAlgn="ctr"/>
                      <a:r>
                        <a:rPr lang="en-US" sz="1100" b="0" i="0" u="none" strike="noStrike">
                          <a:solidFill>
                            <a:srgbClr val="000000"/>
                          </a:solidFill>
                          <a:latin typeface="Arial"/>
                        </a:rPr>
                        <a:t>7.8%</a:t>
                      </a:r>
                    </a:p>
                  </a:txBody>
                  <a:tcPr marL="9525" marR="9525" marT="9525" marB="0" anchor="ctr"/>
                </a:tc>
                <a:tc>
                  <a:txBody>
                    <a:bodyPr/>
                    <a:lstStyle/>
                    <a:p>
                      <a:pPr algn="ctr" fontAlgn="ctr"/>
                      <a:r>
                        <a:rPr lang="en-US" sz="1100" b="0" i="0" u="none" strike="noStrike">
                          <a:solidFill>
                            <a:srgbClr val="000000"/>
                          </a:solidFill>
                          <a:latin typeface="Arial"/>
                        </a:rPr>
                        <a:t>2.1%</a:t>
                      </a:r>
                    </a:p>
                  </a:txBody>
                  <a:tcPr marL="9525" marR="9525" marT="9525" marB="0" anchor="ctr"/>
                </a:tc>
                <a:tc>
                  <a:txBody>
                    <a:bodyPr/>
                    <a:lstStyle/>
                    <a:p>
                      <a:pPr algn="ctr" fontAlgn="ctr"/>
                      <a:r>
                        <a:rPr lang="en-US" sz="1100" b="0" i="0" u="none" strike="noStrike">
                          <a:solidFill>
                            <a:srgbClr val="000000"/>
                          </a:solidFill>
                          <a:latin typeface="Arial"/>
                        </a:rPr>
                        <a:t>5.2%</a:t>
                      </a:r>
                    </a:p>
                  </a:txBody>
                  <a:tcPr marL="9525" marR="9525" marT="9525" marB="0" anchor="ctr"/>
                </a:tc>
                <a:tc>
                  <a:txBody>
                    <a:bodyPr/>
                    <a:lstStyle/>
                    <a:p>
                      <a:pPr algn="ctr" fontAlgn="ctr"/>
                      <a:r>
                        <a:rPr lang="en-US" sz="1100" b="0" i="0" u="none" strike="noStrike">
                          <a:solidFill>
                            <a:srgbClr val="000000"/>
                          </a:solidFill>
                          <a:latin typeface="Arial"/>
                        </a:rPr>
                        <a:t>4.7%</a:t>
                      </a:r>
                    </a:p>
                  </a:txBody>
                  <a:tcPr marL="9525" marR="9525" marT="9525" marB="0" anchor="ctr"/>
                </a:tc>
              </a:tr>
              <a:tr h="294339">
                <a:tc>
                  <a:txBody>
                    <a:bodyPr/>
                    <a:lstStyle/>
                    <a:p>
                      <a:pPr lvl="1" algn="l" fontAlgn="ctr"/>
                      <a:r>
                        <a:rPr lang="ka-GE" sz="1200" b="0" i="0" u="none" strike="noStrike">
                          <a:solidFill>
                            <a:srgbClr val="000000"/>
                          </a:solidFill>
                          <a:latin typeface="Sylfaen"/>
                        </a:rPr>
                        <a:t>კარგი პიროვნებაა</a:t>
                      </a:r>
                    </a:p>
                  </a:txBody>
                  <a:tcPr marL="9525" marR="9525" marT="9525" marB="0" anchor="ctr"/>
                </a:tc>
                <a:tc>
                  <a:txBody>
                    <a:bodyPr/>
                    <a:lstStyle/>
                    <a:p>
                      <a:pPr algn="ctr" fontAlgn="ctr"/>
                      <a:r>
                        <a:rPr lang="en-US" sz="1100" b="0" i="0" u="none" strike="noStrike">
                          <a:solidFill>
                            <a:srgbClr val="000000"/>
                          </a:solidFill>
                          <a:latin typeface="Arial"/>
                        </a:rPr>
                        <a:t>4.1%</a:t>
                      </a:r>
                    </a:p>
                  </a:txBody>
                  <a:tcPr marL="9525" marR="9525" marT="9525" marB="0" anchor="ctr"/>
                </a:tc>
                <a:tc>
                  <a:txBody>
                    <a:bodyPr/>
                    <a:lstStyle/>
                    <a:p>
                      <a:pPr algn="ctr" fontAlgn="ctr"/>
                      <a:r>
                        <a:rPr lang="en-US" sz="1100" b="0" i="0" u="none" strike="noStrike">
                          <a:solidFill>
                            <a:srgbClr val="000000"/>
                          </a:solidFill>
                          <a:latin typeface="Arial"/>
                        </a:rPr>
                        <a:t>9.0%</a:t>
                      </a:r>
                    </a:p>
                  </a:txBody>
                  <a:tcPr marL="9525" marR="9525" marT="9525" marB="0" anchor="ctr"/>
                </a:tc>
                <a:tc>
                  <a:txBody>
                    <a:bodyPr/>
                    <a:lstStyle/>
                    <a:p>
                      <a:pPr algn="ctr" fontAlgn="ctr"/>
                      <a:r>
                        <a:rPr lang="en-US" sz="1100" b="0" i="0" u="none" strike="noStrike">
                          <a:solidFill>
                            <a:srgbClr val="000000"/>
                          </a:solidFill>
                          <a:latin typeface="Arial"/>
                        </a:rPr>
                        <a:t>8.0%</a:t>
                      </a:r>
                    </a:p>
                  </a:txBody>
                  <a:tcPr marL="9525" marR="9525" marT="9525" marB="0" anchor="ctr"/>
                </a:tc>
                <a:tc>
                  <a:txBody>
                    <a:bodyPr/>
                    <a:lstStyle/>
                    <a:p>
                      <a:pPr algn="ctr" fontAlgn="ctr"/>
                      <a:r>
                        <a:rPr lang="en-US" sz="1100" b="0" i="0" u="none" strike="noStrike">
                          <a:solidFill>
                            <a:srgbClr val="000000"/>
                          </a:solidFill>
                          <a:latin typeface="Arial"/>
                        </a:rPr>
                        <a:t>4.4%</a:t>
                      </a:r>
                    </a:p>
                  </a:txBody>
                  <a:tcPr marL="9525" marR="9525" marT="9525" marB="0" anchor="ctr"/>
                </a:tc>
                <a:tc>
                  <a:txBody>
                    <a:bodyPr/>
                    <a:lstStyle/>
                    <a:p>
                      <a:pPr algn="ctr" fontAlgn="ctr"/>
                      <a:r>
                        <a:rPr lang="en-US" sz="1100" b="0" i="0" u="none" strike="noStrike">
                          <a:solidFill>
                            <a:srgbClr val="000000"/>
                          </a:solidFill>
                          <a:latin typeface="Arial"/>
                        </a:rPr>
                        <a:t>3.7%</a:t>
                      </a:r>
                    </a:p>
                  </a:txBody>
                  <a:tcPr marL="9525" marR="9525" marT="9525" marB="0" anchor="ctr"/>
                </a:tc>
                <a:tc>
                  <a:txBody>
                    <a:bodyPr/>
                    <a:lstStyle/>
                    <a:p>
                      <a:pPr algn="ctr" fontAlgn="ctr"/>
                      <a:r>
                        <a:rPr lang="en-US" sz="1100" b="0" i="0" u="none" strike="noStrike">
                          <a:solidFill>
                            <a:srgbClr val="000000"/>
                          </a:solidFill>
                          <a:latin typeface="Arial"/>
                        </a:rPr>
                        <a:t>4.4%</a:t>
                      </a:r>
                    </a:p>
                  </a:txBody>
                  <a:tcPr marL="9525" marR="9525" marT="9525" marB="0" anchor="ctr"/>
                </a:tc>
              </a:tr>
              <a:tr h="294339">
                <a:tc>
                  <a:txBody>
                    <a:bodyPr/>
                    <a:lstStyle/>
                    <a:p>
                      <a:pPr lvl="1" algn="l" fontAlgn="ctr"/>
                      <a:r>
                        <a:rPr lang="ka-GE" sz="1200" b="0" i="0" u="none" strike="noStrike">
                          <a:solidFill>
                            <a:srgbClr val="000000"/>
                          </a:solidFill>
                          <a:latin typeface="Sylfaen"/>
                        </a:rPr>
                        <a:t>ნიჭიერია</a:t>
                      </a:r>
                    </a:p>
                  </a:txBody>
                  <a:tcPr marL="9525" marR="9525" marT="9525" marB="0" anchor="ctr"/>
                </a:tc>
                <a:tc>
                  <a:txBody>
                    <a:bodyPr/>
                    <a:lstStyle/>
                    <a:p>
                      <a:pPr algn="ctr" fontAlgn="ctr"/>
                      <a:r>
                        <a:rPr lang="en-US" sz="1100" b="0" i="0" u="none" strike="noStrike">
                          <a:solidFill>
                            <a:srgbClr val="000000"/>
                          </a:solidFill>
                          <a:latin typeface="Arial"/>
                        </a:rPr>
                        <a:t>10.3%</a:t>
                      </a:r>
                    </a:p>
                  </a:txBody>
                  <a:tcPr marL="9525" marR="9525" marT="9525" marB="0" anchor="ctr"/>
                </a:tc>
                <a:tc>
                  <a:txBody>
                    <a:bodyPr/>
                    <a:lstStyle/>
                    <a:p>
                      <a:pPr algn="ctr" fontAlgn="ctr"/>
                      <a:r>
                        <a:rPr lang="en-US" sz="1100" b="0" i="0" u="none" strike="noStrike">
                          <a:solidFill>
                            <a:srgbClr val="000000"/>
                          </a:solidFill>
                          <a:latin typeface="Arial"/>
                        </a:rPr>
                        <a:t>11.6%</a:t>
                      </a:r>
                    </a:p>
                  </a:txBody>
                  <a:tcPr marL="9525" marR="9525" marT="9525" marB="0" anchor="ctr"/>
                </a:tc>
                <a:tc>
                  <a:txBody>
                    <a:bodyPr/>
                    <a:lstStyle/>
                    <a:p>
                      <a:pPr algn="ctr" fontAlgn="ctr"/>
                      <a:r>
                        <a:rPr lang="en-US" sz="1100" b="0" i="0" u="none" strike="noStrike">
                          <a:solidFill>
                            <a:srgbClr val="000000"/>
                          </a:solidFill>
                          <a:latin typeface="Arial"/>
                        </a:rPr>
                        <a:t>9.9%</a:t>
                      </a:r>
                    </a:p>
                  </a:txBody>
                  <a:tcPr marL="9525" marR="9525" marT="9525" marB="0" anchor="ctr"/>
                </a:tc>
                <a:tc>
                  <a:txBody>
                    <a:bodyPr/>
                    <a:lstStyle/>
                    <a:p>
                      <a:pPr algn="ctr" fontAlgn="ctr"/>
                      <a:r>
                        <a:rPr lang="en-US" sz="1100" b="0" i="0" u="none" strike="noStrike">
                          <a:solidFill>
                            <a:srgbClr val="000000"/>
                          </a:solidFill>
                          <a:latin typeface="Arial"/>
                        </a:rPr>
                        <a:t>5.3%</a:t>
                      </a:r>
                    </a:p>
                  </a:txBody>
                  <a:tcPr marL="9525" marR="9525" marT="9525" marB="0" anchor="ctr"/>
                </a:tc>
                <a:tc>
                  <a:txBody>
                    <a:bodyPr/>
                    <a:lstStyle/>
                    <a:p>
                      <a:pPr algn="ctr" fontAlgn="ctr"/>
                      <a:r>
                        <a:rPr lang="en-US" sz="1100" b="0" i="0" u="none" strike="noStrike">
                          <a:solidFill>
                            <a:srgbClr val="000000"/>
                          </a:solidFill>
                          <a:latin typeface="Arial"/>
                        </a:rPr>
                        <a:t>7.3%</a:t>
                      </a:r>
                    </a:p>
                  </a:txBody>
                  <a:tcPr marL="9525" marR="9525" marT="9525" marB="0" anchor="ctr"/>
                </a:tc>
                <a:tc>
                  <a:txBody>
                    <a:bodyPr/>
                    <a:lstStyle/>
                    <a:p>
                      <a:pPr algn="ctr" fontAlgn="ctr"/>
                      <a:r>
                        <a:rPr lang="en-US" sz="1100" b="0" i="0" u="none" strike="noStrike">
                          <a:solidFill>
                            <a:srgbClr val="000000"/>
                          </a:solidFill>
                          <a:latin typeface="Arial"/>
                        </a:rPr>
                        <a:t>7.2%</a:t>
                      </a:r>
                    </a:p>
                  </a:txBody>
                  <a:tcPr marL="9525" marR="9525" marT="9525" marB="0" anchor="ctr"/>
                </a:tc>
              </a:tr>
              <a:tr h="294339">
                <a:tc>
                  <a:txBody>
                    <a:bodyPr/>
                    <a:lstStyle/>
                    <a:p>
                      <a:pPr lvl="1" algn="l" fontAlgn="ctr"/>
                      <a:r>
                        <a:rPr lang="ka-GE" sz="1200" b="0" i="0" u="none" strike="noStrike">
                          <a:solidFill>
                            <a:srgbClr val="000000"/>
                          </a:solidFill>
                          <a:latin typeface="Sylfaen"/>
                        </a:rPr>
                        <a:t>ნამდვილი პროფესიონალია</a:t>
                      </a:r>
                    </a:p>
                  </a:txBody>
                  <a:tcPr marL="9525" marR="9525" marT="9525" marB="0" anchor="ctr"/>
                </a:tc>
                <a:tc>
                  <a:txBody>
                    <a:bodyPr/>
                    <a:lstStyle/>
                    <a:p>
                      <a:pPr algn="ctr" fontAlgn="ctr"/>
                      <a:r>
                        <a:rPr lang="en-US" sz="1100" b="0" i="0" u="none" strike="noStrike">
                          <a:solidFill>
                            <a:srgbClr val="000000"/>
                          </a:solidFill>
                          <a:latin typeface="Arial"/>
                        </a:rPr>
                        <a:t>3.7%</a:t>
                      </a:r>
                    </a:p>
                  </a:txBody>
                  <a:tcPr marL="9525" marR="9525" marT="9525" marB="0" anchor="ctr"/>
                </a:tc>
                <a:tc>
                  <a:txBody>
                    <a:bodyPr/>
                    <a:lstStyle/>
                    <a:p>
                      <a:pPr algn="ctr" fontAlgn="ctr"/>
                      <a:r>
                        <a:rPr lang="en-US" sz="1100" b="0" i="0" u="none" strike="noStrike">
                          <a:solidFill>
                            <a:srgbClr val="000000"/>
                          </a:solidFill>
                          <a:latin typeface="Arial"/>
                        </a:rPr>
                        <a:t>4.9%</a:t>
                      </a:r>
                    </a:p>
                  </a:txBody>
                  <a:tcPr marL="9525" marR="9525" marT="9525" marB="0" anchor="ctr"/>
                </a:tc>
                <a:tc>
                  <a:txBody>
                    <a:bodyPr/>
                    <a:lstStyle/>
                    <a:p>
                      <a:pPr algn="ctr" fontAlgn="ctr"/>
                      <a:r>
                        <a:rPr lang="en-US" sz="1100" b="0" i="0" u="none" strike="noStrike">
                          <a:solidFill>
                            <a:srgbClr val="000000"/>
                          </a:solidFill>
                          <a:latin typeface="Arial"/>
                        </a:rPr>
                        <a:t>6.3%</a:t>
                      </a:r>
                    </a:p>
                  </a:txBody>
                  <a:tcPr marL="9525" marR="9525" marT="9525" marB="0" anchor="ctr"/>
                </a:tc>
                <a:tc>
                  <a:txBody>
                    <a:bodyPr/>
                    <a:lstStyle/>
                    <a:p>
                      <a:pPr algn="ctr" fontAlgn="ctr"/>
                      <a:r>
                        <a:rPr lang="en-US" sz="1100" b="0" i="0" u="none" strike="noStrike">
                          <a:solidFill>
                            <a:srgbClr val="000000"/>
                          </a:solidFill>
                          <a:latin typeface="Arial"/>
                        </a:rPr>
                        <a:t>2.8%</a:t>
                      </a:r>
                    </a:p>
                  </a:txBody>
                  <a:tcPr marL="9525" marR="9525" marT="9525" marB="0" anchor="ctr"/>
                </a:tc>
                <a:tc>
                  <a:txBody>
                    <a:bodyPr/>
                    <a:lstStyle/>
                    <a:p>
                      <a:pPr algn="ctr" fontAlgn="ctr"/>
                      <a:r>
                        <a:rPr lang="en-US" sz="1100" b="0" i="0" u="none" strike="noStrike">
                          <a:solidFill>
                            <a:srgbClr val="000000"/>
                          </a:solidFill>
                          <a:latin typeface="Arial"/>
                        </a:rPr>
                        <a:t>4.2%</a:t>
                      </a:r>
                    </a:p>
                  </a:txBody>
                  <a:tcPr marL="9525" marR="9525" marT="9525" marB="0" anchor="ctr"/>
                </a:tc>
                <a:tc>
                  <a:txBody>
                    <a:bodyPr/>
                    <a:lstStyle/>
                    <a:p>
                      <a:pPr algn="ctr" fontAlgn="ctr"/>
                      <a:r>
                        <a:rPr lang="en-US" sz="1100" b="0" i="0" u="none" strike="noStrike">
                          <a:solidFill>
                            <a:srgbClr val="000000"/>
                          </a:solidFill>
                          <a:latin typeface="Arial"/>
                        </a:rPr>
                        <a:t>3.5%</a:t>
                      </a:r>
                    </a:p>
                  </a:txBody>
                  <a:tcPr marL="9525" marR="9525" marT="9525" marB="0" anchor="ctr"/>
                </a:tc>
              </a:tr>
              <a:tr h="294339">
                <a:tc>
                  <a:txBody>
                    <a:bodyPr/>
                    <a:lstStyle/>
                    <a:p>
                      <a:pPr lvl="1" algn="l" fontAlgn="ctr"/>
                      <a:r>
                        <a:rPr lang="ka-GE" sz="1200" b="0" i="0" u="none" strike="noStrike">
                          <a:solidFill>
                            <a:srgbClr val="000000"/>
                          </a:solidFill>
                          <a:latin typeface="Sylfaen"/>
                        </a:rPr>
                        <a:t>ლიდერია</a:t>
                      </a:r>
                    </a:p>
                  </a:txBody>
                  <a:tcPr marL="9525" marR="9525" marT="9525" marB="0" anchor="ctr"/>
                </a:tc>
                <a:tc>
                  <a:txBody>
                    <a:bodyPr/>
                    <a:lstStyle/>
                    <a:p>
                      <a:pPr algn="ctr" fontAlgn="ctr"/>
                      <a:r>
                        <a:rPr lang="en-US" sz="1100" b="0" i="0" u="none" strike="noStrike">
                          <a:solidFill>
                            <a:srgbClr val="000000"/>
                          </a:solidFill>
                          <a:latin typeface="Arial"/>
                        </a:rPr>
                        <a:t>.8%</a:t>
                      </a:r>
                    </a:p>
                  </a:txBody>
                  <a:tcPr marL="9525" marR="9525" marT="9525" marB="0" anchor="ctr"/>
                </a:tc>
                <a:tc>
                  <a:txBody>
                    <a:bodyPr/>
                    <a:lstStyle/>
                    <a:p>
                      <a:pPr algn="ctr" fontAlgn="ctr"/>
                      <a:r>
                        <a:rPr lang="en-US" sz="1100" b="0" i="0" u="none" strike="noStrike">
                          <a:solidFill>
                            <a:srgbClr val="000000"/>
                          </a:solidFill>
                          <a:latin typeface="Arial"/>
                        </a:rPr>
                        <a:t>1.0%</a:t>
                      </a:r>
                    </a:p>
                  </a:txBody>
                  <a:tcPr marL="9525" marR="9525" marT="9525" marB="0" anchor="ctr"/>
                </a:tc>
                <a:tc>
                  <a:txBody>
                    <a:bodyPr/>
                    <a:lstStyle/>
                    <a:p>
                      <a:pPr algn="ctr" fontAlgn="ctr"/>
                      <a:r>
                        <a:rPr lang="en-US" sz="1100" b="0" i="0" u="none" strike="noStrike">
                          <a:solidFill>
                            <a:srgbClr val="000000"/>
                          </a:solidFill>
                          <a:latin typeface="Arial"/>
                        </a:rPr>
                        <a:t>1.5%</a:t>
                      </a:r>
                    </a:p>
                  </a:txBody>
                  <a:tcPr marL="9525" marR="9525" marT="9525" marB="0" anchor="ctr"/>
                </a:tc>
                <a:tc>
                  <a:txBody>
                    <a:bodyPr/>
                    <a:lstStyle/>
                    <a:p>
                      <a:pPr algn="ctr" fontAlgn="ctr"/>
                      <a:r>
                        <a:rPr lang="en-US" sz="1100" b="0" i="0" u="none" strike="noStrike">
                          <a:solidFill>
                            <a:srgbClr val="000000"/>
                          </a:solidFill>
                          <a:latin typeface="Arial"/>
                        </a:rPr>
                        <a:t>1.1%</a:t>
                      </a:r>
                    </a:p>
                  </a:txBody>
                  <a:tcPr marL="9525" marR="9525" marT="9525" marB="0" anchor="ctr"/>
                </a:tc>
                <a:tc>
                  <a:txBody>
                    <a:bodyPr/>
                    <a:lstStyle/>
                    <a:p>
                      <a:pPr algn="ctr" fontAlgn="ctr"/>
                      <a:r>
                        <a:rPr lang="en-US" sz="1100" b="0" i="0" u="none" strike="noStrike">
                          <a:solidFill>
                            <a:srgbClr val="000000"/>
                          </a:solidFill>
                          <a:latin typeface="Arial"/>
                        </a:rPr>
                        <a:t>1.5%</a:t>
                      </a:r>
                    </a:p>
                  </a:txBody>
                  <a:tcPr marL="9525" marR="9525" marT="9525" marB="0" anchor="ctr"/>
                </a:tc>
                <a:tc>
                  <a:txBody>
                    <a:bodyPr/>
                    <a:lstStyle/>
                    <a:p>
                      <a:pPr algn="ctr" fontAlgn="ctr"/>
                      <a:r>
                        <a:rPr lang="en-US" sz="1100" b="0" i="0" u="none" strike="noStrike">
                          <a:solidFill>
                            <a:srgbClr val="000000"/>
                          </a:solidFill>
                          <a:latin typeface="Arial"/>
                        </a:rPr>
                        <a:t>1.8%</a:t>
                      </a:r>
                    </a:p>
                  </a:txBody>
                  <a:tcPr marL="9525" marR="9525" marT="9525" marB="0" anchor="ctr"/>
                </a:tc>
              </a:tr>
              <a:tr h="294339">
                <a:tc>
                  <a:txBody>
                    <a:bodyPr/>
                    <a:lstStyle/>
                    <a:p>
                      <a:pPr lvl="1" algn="l" fontAlgn="ctr"/>
                      <a:r>
                        <a:rPr lang="ka-GE" sz="1200" b="0" i="0" u="none" strike="noStrike">
                          <a:solidFill>
                            <a:srgbClr val="000000"/>
                          </a:solidFill>
                          <a:latin typeface="Sylfaen"/>
                        </a:rPr>
                        <a:t>დამაჯერებლად საუბრობს</a:t>
                      </a:r>
                    </a:p>
                  </a:txBody>
                  <a:tcPr marL="9525" marR="9525" marT="9525" marB="0" anchor="ctr"/>
                </a:tc>
                <a:tc>
                  <a:txBody>
                    <a:bodyPr/>
                    <a:lstStyle/>
                    <a:p>
                      <a:pPr algn="ctr" fontAlgn="ctr"/>
                      <a:r>
                        <a:rPr lang="en-US" sz="1100" b="0" i="0" u="none" strike="noStrike">
                          <a:solidFill>
                            <a:srgbClr val="000000"/>
                          </a:solidFill>
                          <a:latin typeface="Arial"/>
                        </a:rPr>
                        <a:t>5.9%</a:t>
                      </a:r>
                    </a:p>
                  </a:txBody>
                  <a:tcPr marL="9525" marR="9525" marT="9525" marB="0" anchor="ctr"/>
                </a:tc>
                <a:tc>
                  <a:txBody>
                    <a:bodyPr/>
                    <a:lstStyle/>
                    <a:p>
                      <a:pPr algn="ctr" fontAlgn="ctr"/>
                      <a:r>
                        <a:rPr lang="en-US" sz="1100" b="0" i="0" u="none" strike="noStrike">
                          <a:solidFill>
                            <a:srgbClr val="000000"/>
                          </a:solidFill>
                          <a:latin typeface="Arial"/>
                        </a:rPr>
                        <a:t>9.7%</a:t>
                      </a:r>
                    </a:p>
                  </a:txBody>
                  <a:tcPr marL="9525" marR="9525" marT="9525" marB="0" anchor="ctr"/>
                </a:tc>
                <a:tc>
                  <a:txBody>
                    <a:bodyPr/>
                    <a:lstStyle/>
                    <a:p>
                      <a:pPr algn="ctr" fontAlgn="ctr"/>
                      <a:r>
                        <a:rPr lang="en-US" sz="1100" b="0" i="0" u="none" strike="noStrike">
                          <a:solidFill>
                            <a:srgbClr val="000000"/>
                          </a:solidFill>
                          <a:latin typeface="Arial"/>
                        </a:rPr>
                        <a:t>9.3%</a:t>
                      </a:r>
                    </a:p>
                  </a:txBody>
                  <a:tcPr marL="9525" marR="9525" marT="9525" marB="0" anchor="ctr"/>
                </a:tc>
                <a:tc>
                  <a:txBody>
                    <a:bodyPr/>
                    <a:lstStyle/>
                    <a:p>
                      <a:pPr algn="ctr" fontAlgn="ctr"/>
                      <a:r>
                        <a:rPr lang="en-US" sz="1100" b="0" i="0" u="none" strike="noStrike">
                          <a:solidFill>
                            <a:srgbClr val="000000"/>
                          </a:solidFill>
                          <a:latin typeface="Arial"/>
                        </a:rPr>
                        <a:t>3.4%</a:t>
                      </a:r>
                    </a:p>
                  </a:txBody>
                  <a:tcPr marL="9525" marR="9525" marT="9525" marB="0" anchor="ctr"/>
                </a:tc>
                <a:tc>
                  <a:txBody>
                    <a:bodyPr/>
                    <a:lstStyle/>
                    <a:p>
                      <a:pPr algn="ctr" fontAlgn="ctr"/>
                      <a:r>
                        <a:rPr lang="en-US" sz="1100" b="0" i="0" u="none" strike="noStrike">
                          <a:solidFill>
                            <a:srgbClr val="000000"/>
                          </a:solidFill>
                          <a:latin typeface="Arial"/>
                        </a:rPr>
                        <a:t>2.6%</a:t>
                      </a:r>
                    </a:p>
                  </a:txBody>
                  <a:tcPr marL="9525" marR="9525" marT="9525" marB="0" anchor="ctr"/>
                </a:tc>
                <a:tc>
                  <a:txBody>
                    <a:bodyPr/>
                    <a:lstStyle/>
                    <a:p>
                      <a:pPr algn="ctr" fontAlgn="ctr"/>
                      <a:r>
                        <a:rPr lang="en-US" sz="1100" b="0" i="0" u="none" strike="noStrike">
                          <a:solidFill>
                            <a:srgbClr val="000000"/>
                          </a:solidFill>
                          <a:latin typeface="Arial"/>
                        </a:rPr>
                        <a:t>4.7%</a:t>
                      </a:r>
                    </a:p>
                  </a:txBody>
                  <a:tcPr marL="9525" marR="9525" marT="9525" marB="0" anchor="ctr"/>
                </a:tc>
              </a:tr>
              <a:tr h="294339">
                <a:tc>
                  <a:txBody>
                    <a:bodyPr/>
                    <a:lstStyle/>
                    <a:p>
                      <a:pPr lvl="1" algn="l" fontAlgn="ctr"/>
                      <a:r>
                        <a:rPr lang="ka-GE" sz="1200" b="0" i="0" u="none" strike="noStrike">
                          <a:solidFill>
                            <a:srgbClr val="000000"/>
                          </a:solidFill>
                          <a:latin typeface="Sylfaen"/>
                        </a:rPr>
                        <a:t>აქვს კარგი მეტყველება</a:t>
                      </a:r>
                    </a:p>
                  </a:txBody>
                  <a:tcPr marL="9525" marR="9525" marT="9525" marB="0" anchor="ctr"/>
                </a:tc>
                <a:tc>
                  <a:txBody>
                    <a:bodyPr/>
                    <a:lstStyle/>
                    <a:p>
                      <a:pPr algn="ctr" fontAlgn="ctr"/>
                      <a:r>
                        <a:rPr lang="en-US" sz="1100" b="0" i="0" u="none" strike="noStrike">
                          <a:solidFill>
                            <a:srgbClr val="000000"/>
                          </a:solidFill>
                          <a:latin typeface="Arial"/>
                        </a:rPr>
                        <a:t>6.8%</a:t>
                      </a:r>
                    </a:p>
                  </a:txBody>
                  <a:tcPr marL="9525" marR="9525" marT="9525" marB="0" anchor="ctr"/>
                </a:tc>
                <a:tc>
                  <a:txBody>
                    <a:bodyPr/>
                    <a:lstStyle/>
                    <a:p>
                      <a:pPr algn="ctr" fontAlgn="ctr"/>
                      <a:r>
                        <a:rPr lang="en-US" sz="1100" b="0" i="0" u="none" strike="noStrike">
                          <a:solidFill>
                            <a:srgbClr val="000000"/>
                          </a:solidFill>
                          <a:latin typeface="Arial"/>
                        </a:rPr>
                        <a:t>8.6%</a:t>
                      </a:r>
                    </a:p>
                  </a:txBody>
                  <a:tcPr marL="9525" marR="9525" marT="9525" marB="0" anchor="ctr"/>
                </a:tc>
                <a:tc>
                  <a:txBody>
                    <a:bodyPr/>
                    <a:lstStyle/>
                    <a:p>
                      <a:pPr algn="ctr" fontAlgn="ctr"/>
                      <a:r>
                        <a:rPr lang="en-US" sz="1100" b="0" i="0" u="none" strike="noStrike">
                          <a:solidFill>
                            <a:srgbClr val="000000"/>
                          </a:solidFill>
                          <a:latin typeface="Arial"/>
                        </a:rPr>
                        <a:t>11.9%</a:t>
                      </a:r>
                    </a:p>
                  </a:txBody>
                  <a:tcPr marL="9525" marR="9525" marT="9525" marB="0" anchor="ctr"/>
                </a:tc>
                <a:tc>
                  <a:txBody>
                    <a:bodyPr/>
                    <a:lstStyle/>
                    <a:p>
                      <a:pPr algn="ctr" fontAlgn="ctr"/>
                      <a:r>
                        <a:rPr lang="en-US" sz="1100" b="0" i="0" u="none" strike="noStrike">
                          <a:solidFill>
                            <a:srgbClr val="000000"/>
                          </a:solidFill>
                          <a:latin typeface="Arial"/>
                        </a:rPr>
                        <a:t>3.8%</a:t>
                      </a:r>
                    </a:p>
                  </a:txBody>
                  <a:tcPr marL="9525" marR="9525" marT="9525" marB="0" anchor="ctr"/>
                </a:tc>
                <a:tc>
                  <a:txBody>
                    <a:bodyPr/>
                    <a:lstStyle/>
                    <a:p>
                      <a:pPr algn="ctr" fontAlgn="ctr"/>
                      <a:r>
                        <a:rPr lang="en-US" sz="1100" b="0" i="0" u="none" strike="noStrike">
                          <a:solidFill>
                            <a:srgbClr val="000000"/>
                          </a:solidFill>
                          <a:latin typeface="Arial"/>
                        </a:rPr>
                        <a:t>2.7%</a:t>
                      </a:r>
                    </a:p>
                  </a:txBody>
                  <a:tcPr marL="9525" marR="9525" marT="9525" marB="0" anchor="ctr"/>
                </a:tc>
                <a:tc>
                  <a:txBody>
                    <a:bodyPr/>
                    <a:lstStyle/>
                    <a:p>
                      <a:pPr algn="ctr" fontAlgn="ctr"/>
                      <a:r>
                        <a:rPr lang="en-US" sz="1100" b="0" i="0" u="none" strike="noStrike">
                          <a:solidFill>
                            <a:srgbClr val="000000"/>
                          </a:solidFill>
                          <a:latin typeface="Arial"/>
                        </a:rPr>
                        <a:t>4.5%</a:t>
                      </a:r>
                    </a:p>
                  </a:txBody>
                  <a:tcPr marL="9525" marR="9525" marT="9525" marB="0" anchor="ctr"/>
                </a:tc>
              </a:tr>
              <a:tr h="294339">
                <a:tc>
                  <a:txBody>
                    <a:bodyPr/>
                    <a:lstStyle/>
                    <a:p>
                      <a:pPr lvl="1" algn="l" fontAlgn="ctr"/>
                      <a:r>
                        <a:rPr lang="ka-GE" sz="1200" b="0" i="0" u="none" strike="noStrike">
                          <a:solidFill>
                            <a:srgbClr val="000000"/>
                          </a:solidFill>
                          <a:latin typeface="Sylfaen"/>
                        </a:rPr>
                        <a:t>მიუკერძოებელია</a:t>
                      </a:r>
                    </a:p>
                  </a:txBody>
                  <a:tcPr marL="9525" marR="9525" marT="9525" marB="0" anchor="ctr"/>
                </a:tc>
                <a:tc>
                  <a:txBody>
                    <a:bodyPr/>
                    <a:lstStyle/>
                    <a:p>
                      <a:pPr algn="ctr" fontAlgn="ctr"/>
                      <a:r>
                        <a:rPr lang="en-US" sz="1100" b="0" i="0" u="none" strike="noStrike">
                          <a:solidFill>
                            <a:srgbClr val="000000"/>
                          </a:solidFill>
                          <a:latin typeface="Arial"/>
                        </a:rPr>
                        <a:t>1.1%</a:t>
                      </a:r>
                    </a:p>
                  </a:txBody>
                  <a:tcPr marL="9525" marR="9525" marT="9525" marB="0" anchor="ctr"/>
                </a:tc>
                <a:tc>
                  <a:txBody>
                    <a:bodyPr/>
                    <a:lstStyle/>
                    <a:p>
                      <a:pPr algn="ctr" fontAlgn="ctr"/>
                      <a:r>
                        <a:rPr lang="en-US" sz="1100" b="0" i="0" u="none" strike="noStrike">
                          <a:solidFill>
                            <a:srgbClr val="000000"/>
                          </a:solidFill>
                          <a:latin typeface="Arial"/>
                        </a:rPr>
                        <a:t>.6%</a:t>
                      </a:r>
                    </a:p>
                  </a:txBody>
                  <a:tcPr marL="9525" marR="9525" marT="9525" marB="0" anchor="ctr"/>
                </a:tc>
                <a:tc>
                  <a:txBody>
                    <a:bodyPr/>
                    <a:lstStyle/>
                    <a:p>
                      <a:pPr algn="ctr" fontAlgn="ctr"/>
                      <a:r>
                        <a:rPr lang="en-US" sz="1100" b="0" i="0" u="none" strike="noStrike">
                          <a:solidFill>
                            <a:srgbClr val="000000"/>
                          </a:solidFill>
                          <a:latin typeface="Arial"/>
                        </a:rPr>
                        <a:t>2.3%</a:t>
                      </a:r>
                    </a:p>
                  </a:txBody>
                  <a:tcPr marL="9525" marR="9525" marT="9525" marB="0" anchor="ctr"/>
                </a:tc>
                <a:tc>
                  <a:txBody>
                    <a:bodyPr/>
                    <a:lstStyle/>
                    <a:p>
                      <a:pPr algn="ctr" fontAlgn="ctr"/>
                      <a:r>
                        <a:rPr lang="ka-GE" sz="1100" b="0" i="0" u="none" strike="noStrike" dirty="0" smtClean="0">
                          <a:solidFill>
                            <a:srgbClr val="000000"/>
                          </a:solidFill>
                          <a:latin typeface="Arial"/>
                        </a:rPr>
                        <a:t>0</a:t>
                      </a:r>
                      <a:r>
                        <a:rPr lang="en-US" sz="1100" b="0" i="0" u="none" strike="noStrike" dirty="0" smtClean="0">
                          <a:solidFill>
                            <a:srgbClr val="000000"/>
                          </a:solidFill>
                          <a:latin typeface="Arial"/>
                        </a:rPr>
                        <a:t>.7</a:t>
                      </a:r>
                      <a:r>
                        <a:rPr lang="en-US" sz="1100" b="0" i="0" u="none" strike="noStrike" dirty="0">
                          <a:solidFill>
                            <a:srgbClr val="000000"/>
                          </a:solidFill>
                          <a:latin typeface="Arial"/>
                        </a:rPr>
                        <a:t>%</a:t>
                      </a:r>
                    </a:p>
                  </a:txBody>
                  <a:tcPr marL="9525" marR="9525" marT="9525" marB="0" anchor="ctr"/>
                </a:tc>
                <a:tc>
                  <a:txBody>
                    <a:bodyPr/>
                    <a:lstStyle/>
                    <a:p>
                      <a:pPr algn="ctr" fontAlgn="ctr"/>
                      <a:r>
                        <a:rPr lang="ka-GE" sz="1100" b="0" i="0" u="none" strike="noStrike" dirty="0" smtClean="0">
                          <a:solidFill>
                            <a:srgbClr val="000000"/>
                          </a:solidFill>
                          <a:latin typeface="Arial"/>
                        </a:rPr>
                        <a:t>0</a:t>
                      </a:r>
                      <a:r>
                        <a:rPr lang="en-US" sz="1100" b="0" i="0" u="none" strike="noStrike" dirty="0" smtClean="0">
                          <a:solidFill>
                            <a:srgbClr val="000000"/>
                          </a:solidFill>
                          <a:latin typeface="Arial"/>
                        </a:rPr>
                        <a:t>.6</a:t>
                      </a:r>
                      <a:r>
                        <a:rPr lang="en-US" sz="1100" b="0" i="0" u="none" strike="noStrike" dirty="0">
                          <a:solidFill>
                            <a:srgbClr val="000000"/>
                          </a:solidFill>
                          <a:latin typeface="Arial"/>
                        </a:rPr>
                        <a:t>%</a:t>
                      </a:r>
                    </a:p>
                  </a:txBody>
                  <a:tcPr marL="9525" marR="9525" marT="9525" marB="0" anchor="ctr"/>
                </a:tc>
                <a:tc>
                  <a:txBody>
                    <a:bodyPr/>
                    <a:lstStyle/>
                    <a:p>
                      <a:pPr algn="ctr" fontAlgn="ctr"/>
                      <a:r>
                        <a:rPr lang="ka-GE" sz="1100" b="0" i="0" u="none" strike="noStrike" dirty="0" smtClean="0">
                          <a:solidFill>
                            <a:srgbClr val="000000"/>
                          </a:solidFill>
                          <a:latin typeface="Arial"/>
                        </a:rPr>
                        <a:t>0</a:t>
                      </a:r>
                      <a:r>
                        <a:rPr lang="en-US" sz="1100" b="0" i="0" u="none" strike="noStrike" dirty="0" smtClean="0">
                          <a:solidFill>
                            <a:srgbClr val="000000"/>
                          </a:solidFill>
                          <a:latin typeface="Arial"/>
                        </a:rPr>
                        <a:t>.9</a:t>
                      </a:r>
                      <a:r>
                        <a:rPr lang="en-US" sz="1100" b="0" i="0" u="none" strike="noStrike" dirty="0">
                          <a:solidFill>
                            <a:srgbClr val="000000"/>
                          </a:solidFill>
                          <a:latin typeface="Arial"/>
                        </a:rPr>
                        <a:t>%</a:t>
                      </a:r>
                    </a:p>
                  </a:txBody>
                  <a:tcPr marL="9525" marR="9525" marT="9525" marB="0" anchor="ctr"/>
                </a:tc>
              </a:tr>
              <a:tr h="294339">
                <a:tc>
                  <a:txBody>
                    <a:bodyPr/>
                    <a:lstStyle/>
                    <a:p>
                      <a:pPr lvl="1" algn="l" fontAlgn="ctr"/>
                      <a:r>
                        <a:rPr lang="ka-GE" sz="1200" b="0" i="0" u="none" strike="noStrike">
                          <a:solidFill>
                            <a:srgbClr val="000000"/>
                          </a:solidFill>
                          <a:latin typeface="Sylfaen"/>
                        </a:rPr>
                        <a:t>სასიამოვნო გარეგნობისაა</a:t>
                      </a:r>
                    </a:p>
                  </a:txBody>
                  <a:tcPr marL="9525" marR="9525" marT="9525" marB="0" anchor="ctr"/>
                </a:tc>
                <a:tc>
                  <a:txBody>
                    <a:bodyPr/>
                    <a:lstStyle/>
                    <a:p>
                      <a:pPr algn="ctr" fontAlgn="ctr"/>
                      <a:r>
                        <a:rPr lang="en-US" sz="1100" b="0" i="0" u="none" strike="noStrike">
                          <a:solidFill>
                            <a:srgbClr val="000000"/>
                          </a:solidFill>
                          <a:latin typeface="Arial"/>
                        </a:rPr>
                        <a:t>2.8%</a:t>
                      </a:r>
                    </a:p>
                  </a:txBody>
                  <a:tcPr marL="9525" marR="9525" marT="9525" marB="0" anchor="ctr"/>
                </a:tc>
                <a:tc>
                  <a:txBody>
                    <a:bodyPr/>
                    <a:lstStyle/>
                    <a:p>
                      <a:pPr algn="ctr" fontAlgn="ctr"/>
                      <a:r>
                        <a:rPr lang="en-US" sz="1100" b="0" i="0" u="none" strike="noStrike">
                          <a:solidFill>
                            <a:srgbClr val="000000"/>
                          </a:solidFill>
                          <a:latin typeface="Arial"/>
                        </a:rPr>
                        <a:t>3.0%</a:t>
                      </a:r>
                    </a:p>
                  </a:txBody>
                  <a:tcPr marL="9525" marR="9525" marT="9525" marB="0" anchor="ctr"/>
                </a:tc>
                <a:tc>
                  <a:txBody>
                    <a:bodyPr/>
                    <a:lstStyle/>
                    <a:p>
                      <a:pPr algn="ctr" fontAlgn="ctr"/>
                      <a:r>
                        <a:rPr lang="en-US" sz="1100" b="0" i="0" u="none" strike="noStrike">
                          <a:solidFill>
                            <a:srgbClr val="000000"/>
                          </a:solidFill>
                          <a:latin typeface="Arial"/>
                        </a:rPr>
                        <a:t>3.9%</a:t>
                      </a:r>
                    </a:p>
                  </a:txBody>
                  <a:tcPr marL="9525" marR="9525" marT="9525" marB="0" anchor="ctr"/>
                </a:tc>
                <a:tc>
                  <a:txBody>
                    <a:bodyPr/>
                    <a:lstStyle/>
                    <a:p>
                      <a:pPr algn="ctr" fontAlgn="ctr"/>
                      <a:r>
                        <a:rPr lang="en-US" sz="1100" b="0" i="0" u="none" strike="noStrike">
                          <a:solidFill>
                            <a:srgbClr val="000000"/>
                          </a:solidFill>
                          <a:latin typeface="Arial"/>
                        </a:rPr>
                        <a:t>1.3%</a:t>
                      </a:r>
                    </a:p>
                  </a:txBody>
                  <a:tcPr marL="9525" marR="9525" marT="9525" marB="0" anchor="ctr"/>
                </a:tc>
                <a:tc>
                  <a:txBody>
                    <a:bodyPr/>
                    <a:lstStyle/>
                    <a:p>
                      <a:pPr algn="ctr" fontAlgn="ctr"/>
                      <a:r>
                        <a:rPr lang="en-US" sz="1100" b="0" i="0" u="none" strike="noStrike">
                          <a:solidFill>
                            <a:srgbClr val="000000"/>
                          </a:solidFill>
                          <a:latin typeface="Arial"/>
                        </a:rPr>
                        <a:t>2.2%</a:t>
                      </a:r>
                    </a:p>
                  </a:txBody>
                  <a:tcPr marL="9525" marR="9525" marT="9525" marB="0" anchor="ctr"/>
                </a:tc>
                <a:tc>
                  <a:txBody>
                    <a:bodyPr/>
                    <a:lstStyle/>
                    <a:p>
                      <a:pPr algn="ctr" fontAlgn="ctr"/>
                      <a:r>
                        <a:rPr lang="en-US" sz="1100" b="0" i="0" u="none" strike="noStrike">
                          <a:solidFill>
                            <a:srgbClr val="000000"/>
                          </a:solidFill>
                          <a:latin typeface="Arial"/>
                        </a:rPr>
                        <a:t>1.6%</a:t>
                      </a:r>
                    </a:p>
                  </a:txBody>
                  <a:tcPr marL="9525" marR="9525" marT="9525" marB="0" anchor="ctr"/>
                </a:tc>
              </a:tr>
              <a:tr h="294339">
                <a:tc>
                  <a:txBody>
                    <a:bodyPr/>
                    <a:lstStyle/>
                    <a:p>
                      <a:pPr lvl="1" algn="l" fontAlgn="ctr"/>
                      <a:r>
                        <a:rPr lang="ka-GE" sz="1200" b="0" i="0" u="none" strike="noStrike">
                          <a:solidFill>
                            <a:srgbClr val="000000"/>
                          </a:solidFill>
                          <a:latin typeface="Sylfaen"/>
                        </a:rPr>
                        <a:t>არ ვიცი ეს წამყვანი</a:t>
                      </a:r>
                    </a:p>
                  </a:txBody>
                  <a:tcPr marL="9525" marR="9525" marT="9525" marB="0" anchor="ctr"/>
                </a:tc>
                <a:tc>
                  <a:txBody>
                    <a:bodyPr/>
                    <a:lstStyle/>
                    <a:p>
                      <a:pPr algn="ctr" fontAlgn="ctr"/>
                      <a:r>
                        <a:rPr lang="en-US" sz="1100" b="0" i="0" u="none" strike="noStrike">
                          <a:solidFill>
                            <a:srgbClr val="000000"/>
                          </a:solidFill>
                          <a:latin typeface="Arial"/>
                        </a:rPr>
                        <a:t>51.6%</a:t>
                      </a:r>
                    </a:p>
                  </a:txBody>
                  <a:tcPr marL="9525" marR="9525" marT="9525" marB="0" anchor="ctr"/>
                </a:tc>
                <a:tc>
                  <a:txBody>
                    <a:bodyPr/>
                    <a:lstStyle/>
                    <a:p>
                      <a:pPr algn="ctr" fontAlgn="ctr"/>
                      <a:r>
                        <a:rPr lang="en-US" sz="1100" b="0" i="0" u="none" strike="noStrike">
                          <a:solidFill>
                            <a:srgbClr val="000000"/>
                          </a:solidFill>
                          <a:latin typeface="Arial"/>
                        </a:rPr>
                        <a:t>45.1%</a:t>
                      </a:r>
                    </a:p>
                  </a:txBody>
                  <a:tcPr marL="9525" marR="9525" marT="9525" marB="0" anchor="ctr"/>
                </a:tc>
                <a:tc>
                  <a:txBody>
                    <a:bodyPr/>
                    <a:lstStyle/>
                    <a:p>
                      <a:pPr algn="ctr" fontAlgn="ctr"/>
                      <a:r>
                        <a:rPr lang="en-US" sz="1100" b="0" i="0" u="none" strike="noStrike">
                          <a:solidFill>
                            <a:srgbClr val="000000"/>
                          </a:solidFill>
                          <a:latin typeface="Arial"/>
                        </a:rPr>
                        <a:t>43.4%</a:t>
                      </a:r>
                    </a:p>
                  </a:txBody>
                  <a:tcPr marL="9525" marR="9525" marT="9525" marB="0" anchor="ctr"/>
                </a:tc>
                <a:tc>
                  <a:txBody>
                    <a:bodyPr/>
                    <a:lstStyle/>
                    <a:p>
                      <a:pPr algn="ctr" fontAlgn="ctr"/>
                      <a:r>
                        <a:rPr lang="en-US" sz="1100" b="0" i="0" u="none" strike="noStrike">
                          <a:solidFill>
                            <a:srgbClr val="000000"/>
                          </a:solidFill>
                          <a:latin typeface="Arial"/>
                        </a:rPr>
                        <a:t>61.5%</a:t>
                      </a:r>
                    </a:p>
                  </a:txBody>
                  <a:tcPr marL="9525" marR="9525" marT="9525" marB="0" anchor="ctr"/>
                </a:tc>
                <a:tc>
                  <a:txBody>
                    <a:bodyPr/>
                    <a:lstStyle/>
                    <a:p>
                      <a:pPr algn="ctr" fontAlgn="ctr"/>
                      <a:r>
                        <a:rPr lang="en-US" sz="1100" b="0" i="0" u="none" strike="noStrike">
                          <a:solidFill>
                            <a:srgbClr val="000000"/>
                          </a:solidFill>
                          <a:latin typeface="Arial"/>
                        </a:rPr>
                        <a:t>60.9%</a:t>
                      </a:r>
                    </a:p>
                  </a:txBody>
                  <a:tcPr marL="9525" marR="9525" marT="9525" marB="0" anchor="ctr"/>
                </a:tc>
                <a:tc>
                  <a:txBody>
                    <a:bodyPr/>
                    <a:lstStyle/>
                    <a:p>
                      <a:pPr algn="ctr" fontAlgn="ctr"/>
                      <a:r>
                        <a:rPr lang="en-US" sz="1100" b="0" i="0" u="none" strike="noStrike" dirty="0">
                          <a:solidFill>
                            <a:srgbClr val="000000"/>
                          </a:solidFill>
                          <a:latin typeface="Arial"/>
                        </a:rPr>
                        <a:t>56.9%</a:t>
                      </a:r>
                    </a:p>
                  </a:txBody>
                  <a:tcPr marL="9525" marR="9525" marT="9525" marB="0" anchor="ctr"/>
                </a:tc>
              </a:tr>
              <a:tr h="294339">
                <a:tc>
                  <a:txBody>
                    <a:bodyPr/>
                    <a:lstStyle/>
                    <a:p>
                      <a:pPr lvl="1" algn="l" fontAlgn="ctr"/>
                      <a:r>
                        <a:rPr lang="ka-GE" sz="1200" b="0" i="0" u="none" strike="noStrike" dirty="0">
                          <a:solidFill>
                            <a:srgbClr val="000000"/>
                          </a:solidFill>
                          <a:latin typeface="Sylfaen"/>
                        </a:rPr>
                        <a:t>მიჭირს პასუხის გაცემა</a:t>
                      </a:r>
                    </a:p>
                  </a:txBody>
                  <a:tcPr marL="9525" marR="9525" marT="9525" marB="0" anchor="ctr"/>
                </a:tc>
                <a:tc>
                  <a:txBody>
                    <a:bodyPr/>
                    <a:lstStyle/>
                    <a:p>
                      <a:pPr algn="ctr" fontAlgn="ctr"/>
                      <a:r>
                        <a:rPr lang="en-US" sz="1100" b="0" i="0" u="none" strike="noStrike">
                          <a:solidFill>
                            <a:srgbClr val="000000"/>
                          </a:solidFill>
                          <a:latin typeface="Arial"/>
                        </a:rPr>
                        <a:t>15.7%</a:t>
                      </a:r>
                    </a:p>
                  </a:txBody>
                  <a:tcPr marL="9525" marR="9525" marT="9525" marB="0" anchor="ctr"/>
                </a:tc>
                <a:tc>
                  <a:txBody>
                    <a:bodyPr/>
                    <a:lstStyle/>
                    <a:p>
                      <a:pPr algn="ctr" fontAlgn="ctr"/>
                      <a:r>
                        <a:rPr lang="en-US" sz="1100" b="0" i="0" u="none" strike="noStrike">
                          <a:solidFill>
                            <a:srgbClr val="000000"/>
                          </a:solidFill>
                          <a:latin typeface="Arial"/>
                        </a:rPr>
                        <a:t>15.7%</a:t>
                      </a:r>
                    </a:p>
                  </a:txBody>
                  <a:tcPr marL="9525" marR="9525" marT="9525" marB="0" anchor="ctr"/>
                </a:tc>
                <a:tc>
                  <a:txBody>
                    <a:bodyPr/>
                    <a:lstStyle/>
                    <a:p>
                      <a:pPr algn="ctr" fontAlgn="ctr"/>
                      <a:r>
                        <a:rPr lang="en-US" sz="1100" b="0" i="0" u="none" strike="noStrike">
                          <a:solidFill>
                            <a:srgbClr val="000000"/>
                          </a:solidFill>
                          <a:latin typeface="Arial"/>
                        </a:rPr>
                        <a:t>15.5%</a:t>
                      </a:r>
                    </a:p>
                  </a:txBody>
                  <a:tcPr marL="9525" marR="9525" marT="9525" marB="0" anchor="ctr"/>
                </a:tc>
                <a:tc>
                  <a:txBody>
                    <a:bodyPr/>
                    <a:lstStyle/>
                    <a:p>
                      <a:pPr algn="ctr" fontAlgn="ctr"/>
                      <a:r>
                        <a:rPr lang="en-US" sz="1100" b="0" i="0" u="none" strike="noStrike">
                          <a:solidFill>
                            <a:srgbClr val="000000"/>
                          </a:solidFill>
                          <a:latin typeface="Arial"/>
                        </a:rPr>
                        <a:t>17.6%</a:t>
                      </a:r>
                    </a:p>
                  </a:txBody>
                  <a:tcPr marL="9525" marR="9525" marT="9525" marB="0" anchor="ctr"/>
                </a:tc>
                <a:tc>
                  <a:txBody>
                    <a:bodyPr/>
                    <a:lstStyle/>
                    <a:p>
                      <a:pPr algn="ctr" fontAlgn="ctr"/>
                      <a:r>
                        <a:rPr lang="en-US" sz="1100" b="0" i="0" u="none" strike="noStrike">
                          <a:solidFill>
                            <a:srgbClr val="000000"/>
                          </a:solidFill>
                          <a:latin typeface="Arial"/>
                        </a:rPr>
                        <a:t>17.7%</a:t>
                      </a:r>
                    </a:p>
                  </a:txBody>
                  <a:tcPr marL="9525" marR="9525" marT="9525" marB="0" anchor="ctr"/>
                </a:tc>
                <a:tc>
                  <a:txBody>
                    <a:bodyPr/>
                    <a:lstStyle/>
                    <a:p>
                      <a:pPr algn="ctr" fontAlgn="ctr"/>
                      <a:r>
                        <a:rPr lang="en-US" sz="1100" b="0" i="0" u="none" strike="noStrike" dirty="0">
                          <a:solidFill>
                            <a:srgbClr val="000000"/>
                          </a:solidFill>
                          <a:latin typeface="Arial"/>
                        </a:rPr>
                        <a:t>14.6%</a:t>
                      </a:r>
                    </a:p>
                  </a:txBody>
                  <a:tcPr marL="9525" marR="9525" marT="9525" marB="0" anchor="ctr"/>
                </a:tc>
              </a:tr>
            </a:tbl>
          </a:graphicData>
        </a:graphic>
      </p:graphicFrame>
      <p:sp>
        <p:nvSpPr>
          <p:cNvPr id="4" name="Заголовок 1"/>
          <p:cNvSpPr txBox="1">
            <a:spLocks/>
          </p:cNvSpPr>
          <p:nvPr/>
        </p:nvSpPr>
        <p:spPr>
          <a:xfrm>
            <a:off x="2285984" y="0"/>
            <a:ext cx="6615130" cy="857232"/>
          </a:xfrm>
          <a:prstGeom prst="rect">
            <a:avLst/>
          </a:prstGeom>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Autofit/>
          </a:bodyPr>
          <a:lstStyle/>
          <a:p>
            <a:pPr lvl="0" algn="ctr">
              <a:spcBef>
                <a:spcPct val="0"/>
              </a:spcBef>
            </a:pPr>
            <a:r>
              <a:rPr lang="af-ZA" sz="1400" b="1" dirty="0" smtClean="0"/>
              <a:t>A13. </a:t>
            </a:r>
            <a:r>
              <a:rPr lang="ka-GE" sz="1400" b="1" dirty="0" smtClean="0"/>
              <a:t>გთხოვთ შეაფასოთ თითოეული წამყვანი ქვემოთ ჩამოთვლილი 3 მახასიათებლით, რომელიც ყველაზე მეტად ახასიათებს.</a:t>
            </a:r>
            <a:endParaRPr kumimoji="0" lang="ru-RU" sz="1400" b="1" i="0" u="none" strike="noStrike" kern="1200" cap="none" spc="0" normalizeH="0" baseline="0" noProof="0" dirty="0">
              <a:ln>
                <a:noFill/>
              </a:ln>
              <a:solidFill>
                <a:schemeClr val="lt1"/>
              </a:solidFill>
              <a:effectLst/>
              <a:uLnTx/>
              <a:uFillTx/>
              <a:latin typeface="+mn-lt"/>
              <a:ea typeface="+mn-ea"/>
              <a:cs typeface="+mn-c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одержимое 4"/>
          <p:cNvGraphicFramePr>
            <a:graphicFrameLocks noGrp="1"/>
          </p:cNvGraphicFramePr>
          <p:nvPr>
            <p:ph idx="1"/>
          </p:nvPr>
        </p:nvGraphicFramePr>
        <p:xfrm>
          <a:off x="251520" y="980728"/>
          <a:ext cx="8572561" cy="5721630"/>
        </p:xfrm>
        <a:graphic>
          <a:graphicData uri="http://schemas.openxmlformats.org/drawingml/2006/table">
            <a:tbl>
              <a:tblPr>
                <a:tableStyleId>{3C2FFA5D-87B4-456A-9821-1D502468CF0F}</a:tableStyleId>
              </a:tblPr>
              <a:tblGrid>
                <a:gridCol w="4574312"/>
                <a:gridCol w="1152128"/>
                <a:gridCol w="1008112"/>
                <a:gridCol w="936104"/>
                <a:gridCol w="901905"/>
              </a:tblGrid>
              <a:tr h="1628786">
                <a:tc>
                  <a:txBody>
                    <a:bodyPr/>
                    <a:lstStyle/>
                    <a:p>
                      <a:pPr lvl="2" algn="l" fontAlgn="t"/>
                      <a:r>
                        <a:rPr lang="ru-RU" sz="1200" u="none" strike="noStrike" dirty="0"/>
                        <a:t> </a:t>
                      </a:r>
                      <a:endParaRPr lang="ru-RU" sz="1200" b="0" i="0" u="none" strike="noStrike" dirty="0">
                        <a:solidFill>
                          <a:srgbClr val="000000"/>
                        </a:solidFill>
                        <a:latin typeface="Sylfaen"/>
                      </a:endParaRPr>
                    </a:p>
                  </a:txBody>
                  <a:tcPr marL="9525" marR="9525" marT="9525" marB="0"/>
                </a:tc>
                <a:tc>
                  <a:txBody>
                    <a:bodyPr/>
                    <a:lstStyle/>
                    <a:p>
                      <a:pPr algn="ctr" fontAlgn="ctr"/>
                      <a:r>
                        <a:rPr lang="ka-GE" sz="1100" b="1" i="0" u="none" strike="noStrike" dirty="0" smtClean="0">
                          <a:solidFill>
                            <a:srgbClr val="000000"/>
                          </a:solidFill>
                          <a:latin typeface="Sylfaen"/>
                        </a:rPr>
                        <a:t> </a:t>
                      </a:r>
                      <a:r>
                        <a:rPr lang="ka-GE" sz="1100" b="1" i="0" u="none" strike="noStrike" dirty="0">
                          <a:solidFill>
                            <a:srgbClr val="000000"/>
                          </a:solidFill>
                          <a:latin typeface="Sylfaen"/>
                        </a:rPr>
                        <a:t>ლაშა ზარგინავა</a:t>
                      </a:r>
                    </a:p>
                  </a:txBody>
                  <a:tcPr marL="9525" marR="9525" marT="9525" marB="0" anchor="ctr"/>
                </a:tc>
                <a:tc>
                  <a:txBody>
                    <a:bodyPr/>
                    <a:lstStyle/>
                    <a:p>
                      <a:pPr algn="ctr" fontAlgn="ctr"/>
                      <a:r>
                        <a:rPr lang="ka-GE" sz="1100" b="1" i="0" u="none" strike="noStrike" dirty="0" smtClean="0">
                          <a:solidFill>
                            <a:srgbClr val="000000"/>
                          </a:solidFill>
                          <a:latin typeface="Sylfaen"/>
                        </a:rPr>
                        <a:t>სულხან </a:t>
                      </a:r>
                      <a:r>
                        <a:rPr lang="ka-GE" sz="1100" b="1" i="0" u="none" strike="noStrike" dirty="0">
                          <a:solidFill>
                            <a:srgbClr val="000000"/>
                          </a:solidFill>
                          <a:latin typeface="Sylfaen"/>
                        </a:rPr>
                        <a:t>წულუკიძე</a:t>
                      </a:r>
                    </a:p>
                  </a:txBody>
                  <a:tcPr marL="9525" marR="9525" marT="9525" marB="0" anchor="ctr"/>
                </a:tc>
                <a:tc>
                  <a:txBody>
                    <a:bodyPr/>
                    <a:lstStyle/>
                    <a:p>
                      <a:pPr algn="ctr" fontAlgn="ctr"/>
                      <a:r>
                        <a:rPr lang="ka-GE" sz="1100" b="1" i="0" u="none" strike="noStrike" dirty="0" smtClean="0">
                          <a:solidFill>
                            <a:srgbClr val="000000"/>
                          </a:solidFill>
                          <a:latin typeface="Sylfaen"/>
                        </a:rPr>
                        <a:t>მაია </a:t>
                      </a:r>
                      <a:r>
                        <a:rPr lang="ka-GE" sz="1100" b="1" i="0" u="none" strike="noStrike" dirty="0">
                          <a:solidFill>
                            <a:srgbClr val="000000"/>
                          </a:solidFill>
                          <a:latin typeface="Sylfaen"/>
                        </a:rPr>
                        <a:t>ვარშანიძე</a:t>
                      </a:r>
                    </a:p>
                  </a:txBody>
                  <a:tcPr marL="9525" marR="9525" marT="9525" marB="0" anchor="ctr"/>
                </a:tc>
                <a:tc>
                  <a:txBody>
                    <a:bodyPr/>
                    <a:lstStyle/>
                    <a:p>
                      <a:pPr algn="ctr" fontAlgn="ctr"/>
                      <a:r>
                        <a:rPr lang="ka-GE" sz="1000" b="1" i="0" u="none" strike="noStrike" dirty="0" smtClean="0">
                          <a:solidFill>
                            <a:srgbClr val="000000"/>
                          </a:solidFill>
                          <a:latin typeface="Sylfaen"/>
                        </a:rPr>
                        <a:t>ირინა </a:t>
                      </a:r>
                      <a:r>
                        <a:rPr lang="ka-GE" sz="1000" b="1" i="0" u="none" strike="noStrike" dirty="0">
                          <a:solidFill>
                            <a:srgbClr val="000000"/>
                          </a:solidFill>
                          <a:latin typeface="Sylfaen"/>
                        </a:rPr>
                        <a:t>ყურუა</a:t>
                      </a:r>
                    </a:p>
                  </a:txBody>
                  <a:tcPr marL="9525" marR="9525" marT="9525" marB="0" anchor="ctr"/>
                </a:tc>
              </a:tr>
              <a:tr h="292346">
                <a:tc>
                  <a:txBody>
                    <a:bodyPr/>
                    <a:lstStyle/>
                    <a:p>
                      <a:pPr lvl="1" algn="l" fontAlgn="ctr"/>
                      <a:r>
                        <a:rPr lang="ka-GE" sz="1200" b="0" i="0" u="none" strike="noStrike">
                          <a:solidFill>
                            <a:srgbClr val="000000"/>
                          </a:solidFill>
                          <a:latin typeface="Sylfaen"/>
                        </a:rPr>
                        <a:t>კარგი გადმოცემის უნარი აქვს</a:t>
                      </a:r>
                    </a:p>
                  </a:txBody>
                  <a:tcPr marL="9525" marR="9525" marT="9525" marB="0" anchor="ctr"/>
                </a:tc>
                <a:tc>
                  <a:txBody>
                    <a:bodyPr/>
                    <a:lstStyle/>
                    <a:p>
                      <a:pPr algn="ctr" fontAlgn="ctr"/>
                      <a:r>
                        <a:rPr lang="en-US" sz="1100" b="0" i="0" u="none" strike="noStrike">
                          <a:solidFill>
                            <a:srgbClr val="000000"/>
                          </a:solidFill>
                          <a:latin typeface="Arial"/>
                        </a:rPr>
                        <a:t>9.3%</a:t>
                      </a:r>
                    </a:p>
                  </a:txBody>
                  <a:tcPr marL="9525" marR="9525" marT="9525" marB="0" anchor="ctr"/>
                </a:tc>
                <a:tc>
                  <a:txBody>
                    <a:bodyPr/>
                    <a:lstStyle/>
                    <a:p>
                      <a:pPr algn="ctr" fontAlgn="ctr"/>
                      <a:r>
                        <a:rPr lang="en-US" sz="1100" b="0" i="0" u="none" strike="noStrike">
                          <a:solidFill>
                            <a:srgbClr val="000000"/>
                          </a:solidFill>
                          <a:latin typeface="Arial"/>
                        </a:rPr>
                        <a:t>12.4%</a:t>
                      </a:r>
                    </a:p>
                  </a:txBody>
                  <a:tcPr marL="9525" marR="9525" marT="9525" marB="0" anchor="ctr"/>
                </a:tc>
                <a:tc>
                  <a:txBody>
                    <a:bodyPr/>
                    <a:lstStyle/>
                    <a:p>
                      <a:pPr algn="ctr" fontAlgn="ctr"/>
                      <a:r>
                        <a:rPr lang="en-US" sz="1100" b="0" i="0" u="none" strike="noStrike">
                          <a:solidFill>
                            <a:srgbClr val="000000"/>
                          </a:solidFill>
                          <a:latin typeface="Arial"/>
                        </a:rPr>
                        <a:t>6.5%</a:t>
                      </a:r>
                    </a:p>
                  </a:txBody>
                  <a:tcPr marL="9525" marR="9525" marT="9525" marB="0" anchor="ctr"/>
                </a:tc>
                <a:tc>
                  <a:txBody>
                    <a:bodyPr/>
                    <a:lstStyle/>
                    <a:p>
                      <a:pPr algn="ctr" fontAlgn="ctr"/>
                      <a:r>
                        <a:rPr lang="en-US" sz="1100" b="0" i="0" u="none" strike="noStrike">
                          <a:solidFill>
                            <a:srgbClr val="000000"/>
                          </a:solidFill>
                          <a:latin typeface="Arial"/>
                        </a:rPr>
                        <a:t>11.9%</a:t>
                      </a:r>
                    </a:p>
                  </a:txBody>
                  <a:tcPr marL="9525" marR="9525" marT="9525" marB="0" anchor="ctr"/>
                </a:tc>
              </a:tr>
              <a:tr h="292346">
                <a:tc>
                  <a:txBody>
                    <a:bodyPr/>
                    <a:lstStyle/>
                    <a:p>
                      <a:pPr lvl="1" algn="l" fontAlgn="ctr"/>
                      <a:r>
                        <a:rPr lang="ka-GE" sz="1200" b="0" i="0" u="none" strike="noStrike">
                          <a:solidFill>
                            <a:srgbClr val="000000"/>
                          </a:solidFill>
                          <a:latin typeface="Sylfaen"/>
                        </a:rPr>
                        <a:t>პატივსაცემი პიროვნებაა</a:t>
                      </a:r>
                    </a:p>
                  </a:txBody>
                  <a:tcPr marL="9525" marR="9525" marT="9525" marB="0" anchor="ctr"/>
                </a:tc>
                <a:tc>
                  <a:txBody>
                    <a:bodyPr/>
                    <a:lstStyle/>
                    <a:p>
                      <a:pPr algn="ctr" fontAlgn="ctr"/>
                      <a:r>
                        <a:rPr lang="en-US" sz="1100" b="0" i="0" u="none" strike="noStrike">
                          <a:solidFill>
                            <a:srgbClr val="000000"/>
                          </a:solidFill>
                          <a:latin typeface="Arial"/>
                        </a:rPr>
                        <a:t>3.4%</a:t>
                      </a:r>
                    </a:p>
                  </a:txBody>
                  <a:tcPr marL="9525" marR="9525" marT="9525" marB="0" anchor="ctr"/>
                </a:tc>
                <a:tc>
                  <a:txBody>
                    <a:bodyPr/>
                    <a:lstStyle/>
                    <a:p>
                      <a:pPr algn="ctr" fontAlgn="ctr"/>
                      <a:r>
                        <a:rPr lang="en-US" sz="1100" b="0" i="0" u="none" strike="noStrike">
                          <a:solidFill>
                            <a:srgbClr val="000000"/>
                          </a:solidFill>
                          <a:latin typeface="Arial"/>
                        </a:rPr>
                        <a:t>5.9%</a:t>
                      </a:r>
                    </a:p>
                  </a:txBody>
                  <a:tcPr marL="9525" marR="9525" marT="9525" marB="0" anchor="ctr"/>
                </a:tc>
                <a:tc>
                  <a:txBody>
                    <a:bodyPr/>
                    <a:lstStyle/>
                    <a:p>
                      <a:pPr algn="ctr" fontAlgn="ctr"/>
                      <a:r>
                        <a:rPr lang="en-US" sz="1100" b="0" i="0" u="none" strike="noStrike">
                          <a:solidFill>
                            <a:srgbClr val="000000"/>
                          </a:solidFill>
                          <a:latin typeface="Arial"/>
                        </a:rPr>
                        <a:t>2.1%</a:t>
                      </a:r>
                    </a:p>
                  </a:txBody>
                  <a:tcPr marL="9525" marR="9525" marT="9525" marB="0" anchor="ctr"/>
                </a:tc>
                <a:tc>
                  <a:txBody>
                    <a:bodyPr/>
                    <a:lstStyle/>
                    <a:p>
                      <a:pPr algn="ctr" fontAlgn="ctr"/>
                      <a:r>
                        <a:rPr lang="en-US" sz="1100" b="0" i="0" u="none" strike="noStrike">
                          <a:solidFill>
                            <a:srgbClr val="000000"/>
                          </a:solidFill>
                          <a:latin typeface="Arial"/>
                        </a:rPr>
                        <a:t>6.3%</a:t>
                      </a:r>
                    </a:p>
                  </a:txBody>
                  <a:tcPr marL="9525" marR="9525" marT="9525" marB="0" anchor="ctr"/>
                </a:tc>
              </a:tr>
              <a:tr h="292346">
                <a:tc>
                  <a:txBody>
                    <a:bodyPr/>
                    <a:lstStyle/>
                    <a:p>
                      <a:pPr lvl="1" algn="l" fontAlgn="ctr"/>
                      <a:r>
                        <a:rPr lang="ka-GE" sz="1200" b="0" i="0" u="none" strike="noStrike">
                          <a:solidFill>
                            <a:srgbClr val="000000"/>
                          </a:solidFill>
                          <a:latin typeface="Sylfaen"/>
                        </a:rPr>
                        <a:t>თავმდაბალია, უბრალოა</a:t>
                      </a:r>
                    </a:p>
                  </a:txBody>
                  <a:tcPr marL="9525" marR="9525" marT="9525" marB="0" anchor="ctr"/>
                </a:tc>
                <a:tc>
                  <a:txBody>
                    <a:bodyPr/>
                    <a:lstStyle/>
                    <a:p>
                      <a:pPr algn="ctr" fontAlgn="ctr"/>
                      <a:r>
                        <a:rPr lang="en-US" sz="1100" b="0" i="0" u="none" strike="noStrike">
                          <a:solidFill>
                            <a:srgbClr val="000000"/>
                          </a:solidFill>
                          <a:latin typeface="Arial"/>
                        </a:rPr>
                        <a:t>2.1%</a:t>
                      </a:r>
                    </a:p>
                  </a:txBody>
                  <a:tcPr marL="9525" marR="9525" marT="9525" marB="0" anchor="ctr"/>
                </a:tc>
                <a:tc>
                  <a:txBody>
                    <a:bodyPr/>
                    <a:lstStyle/>
                    <a:p>
                      <a:pPr algn="ctr" fontAlgn="ctr"/>
                      <a:r>
                        <a:rPr lang="en-US" sz="1100" b="0" i="0" u="none" strike="noStrike">
                          <a:solidFill>
                            <a:srgbClr val="000000"/>
                          </a:solidFill>
                          <a:latin typeface="Arial"/>
                        </a:rPr>
                        <a:t>4.7%</a:t>
                      </a:r>
                    </a:p>
                  </a:txBody>
                  <a:tcPr marL="9525" marR="9525" marT="9525" marB="0" anchor="ctr"/>
                </a:tc>
                <a:tc>
                  <a:txBody>
                    <a:bodyPr/>
                    <a:lstStyle/>
                    <a:p>
                      <a:pPr algn="ctr" fontAlgn="ctr"/>
                      <a:r>
                        <a:rPr lang="en-US" sz="1100" b="0" i="0" u="none" strike="noStrike">
                          <a:solidFill>
                            <a:srgbClr val="000000"/>
                          </a:solidFill>
                          <a:latin typeface="Arial"/>
                        </a:rPr>
                        <a:t>2.0%</a:t>
                      </a:r>
                    </a:p>
                  </a:txBody>
                  <a:tcPr marL="9525" marR="9525" marT="9525" marB="0" anchor="ctr"/>
                </a:tc>
                <a:tc>
                  <a:txBody>
                    <a:bodyPr/>
                    <a:lstStyle/>
                    <a:p>
                      <a:pPr algn="ctr" fontAlgn="ctr"/>
                      <a:r>
                        <a:rPr lang="en-US" sz="1100" b="0" i="0" u="none" strike="noStrike">
                          <a:solidFill>
                            <a:srgbClr val="000000"/>
                          </a:solidFill>
                          <a:latin typeface="Arial"/>
                        </a:rPr>
                        <a:t>2.3%</a:t>
                      </a:r>
                    </a:p>
                  </a:txBody>
                  <a:tcPr marL="9525" marR="9525" marT="9525" marB="0" anchor="ctr"/>
                </a:tc>
              </a:tr>
              <a:tr h="292346">
                <a:tc>
                  <a:txBody>
                    <a:bodyPr/>
                    <a:lstStyle/>
                    <a:p>
                      <a:pPr lvl="1" algn="l" fontAlgn="ctr"/>
                      <a:r>
                        <a:rPr lang="ka-GE" sz="1200" b="0" i="0" u="none" strike="noStrike">
                          <a:solidFill>
                            <a:srgbClr val="000000"/>
                          </a:solidFill>
                          <a:latin typeface="Sylfaen"/>
                        </a:rPr>
                        <a:t>მშვიდი, ზომიერია</a:t>
                      </a:r>
                    </a:p>
                  </a:txBody>
                  <a:tcPr marL="9525" marR="9525" marT="9525" marB="0" anchor="ctr"/>
                </a:tc>
                <a:tc>
                  <a:txBody>
                    <a:bodyPr/>
                    <a:lstStyle/>
                    <a:p>
                      <a:pPr algn="ctr" fontAlgn="ctr"/>
                      <a:r>
                        <a:rPr lang="en-US" sz="1100" b="0" i="0" u="none" strike="noStrike">
                          <a:solidFill>
                            <a:srgbClr val="000000"/>
                          </a:solidFill>
                          <a:latin typeface="Arial"/>
                        </a:rPr>
                        <a:t>3.7%</a:t>
                      </a:r>
                    </a:p>
                  </a:txBody>
                  <a:tcPr marL="9525" marR="9525" marT="9525" marB="0" anchor="ctr"/>
                </a:tc>
                <a:tc>
                  <a:txBody>
                    <a:bodyPr/>
                    <a:lstStyle/>
                    <a:p>
                      <a:pPr algn="ctr" fontAlgn="ctr"/>
                      <a:r>
                        <a:rPr lang="en-US" sz="1100" b="0" i="0" u="none" strike="noStrike">
                          <a:solidFill>
                            <a:srgbClr val="000000"/>
                          </a:solidFill>
                          <a:latin typeface="Arial"/>
                        </a:rPr>
                        <a:t>5.0%</a:t>
                      </a:r>
                    </a:p>
                  </a:txBody>
                  <a:tcPr marL="9525" marR="9525" marT="9525" marB="0" anchor="ctr"/>
                </a:tc>
                <a:tc>
                  <a:txBody>
                    <a:bodyPr/>
                    <a:lstStyle/>
                    <a:p>
                      <a:pPr algn="ctr" fontAlgn="ctr"/>
                      <a:r>
                        <a:rPr lang="en-US" sz="1100" b="0" i="0" u="none" strike="noStrike">
                          <a:solidFill>
                            <a:srgbClr val="000000"/>
                          </a:solidFill>
                          <a:latin typeface="Arial"/>
                        </a:rPr>
                        <a:t>4.1%</a:t>
                      </a:r>
                    </a:p>
                  </a:txBody>
                  <a:tcPr marL="9525" marR="9525" marT="9525" marB="0" anchor="ctr"/>
                </a:tc>
                <a:tc>
                  <a:txBody>
                    <a:bodyPr/>
                    <a:lstStyle/>
                    <a:p>
                      <a:pPr algn="ctr" fontAlgn="ctr"/>
                      <a:r>
                        <a:rPr lang="en-US" sz="1100" b="0" i="0" u="none" strike="noStrike">
                          <a:solidFill>
                            <a:srgbClr val="000000"/>
                          </a:solidFill>
                          <a:latin typeface="Arial"/>
                        </a:rPr>
                        <a:t>4.1%</a:t>
                      </a:r>
                    </a:p>
                  </a:txBody>
                  <a:tcPr marL="9525" marR="9525" marT="9525" marB="0" anchor="ctr"/>
                </a:tc>
              </a:tr>
              <a:tr h="292346">
                <a:tc>
                  <a:txBody>
                    <a:bodyPr/>
                    <a:lstStyle/>
                    <a:p>
                      <a:pPr lvl="1" algn="l" fontAlgn="ctr"/>
                      <a:r>
                        <a:rPr lang="ka-GE" sz="1200" b="0" i="0" u="none" strike="noStrike" dirty="0">
                          <a:solidFill>
                            <a:srgbClr val="000000"/>
                          </a:solidFill>
                          <a:latin typeface="Sylfaen"/>
                        </a:rPr>
                        <a:t>კარგი პიროვნებაა</a:t>
                      </a:r>
                    </a:p>
                  </a:txBody>
                  <a:tcPr marL="9525" marR="9525" marT="9525" marB="0" anchor="ctr"/>
                </a:tc>
                <a:tc>
                  <a:txBody>
                    <a:bodyPr/>
                    <a:lstStyle/>
                    <a:p>
                      <a:pPr algn="ctr" fontAlgn="ctr"/>
                      <a:r>
                        <a:rPr lang="en-US" sz="1100" b="0" i="0" u="none" strike="noStrike">
                          <a:solidFill>
                            <a:srgbClr val="000000"/>
                          </a:solidFill>
                          <a:latin typeface="Arial"/>
                        </a:rPr>
                        <a:t>2.6%</a:t>
                      </a:r>
                    </a:p>
                  </a:txBody>
                  <a:tcPr marL="9525" marR="9525" marT="9525" marB="0" anchor="ctr"/>
                </a:tc>
                <a:tc>
                  <a:txBody>
                    <a:bodyPr/>
                    <a:lstStyle/>
                    <a:p>
                      <a:pPr algn="ctr" fontAlgn="ctr"/>
                      <a:r>
                        <a:rPr lang="en-US" sz="1100" b="0" i="0" u="none" strike="noStrike">
                          <a:solidFill>
                            <a:srgbClr val="000000"/>
                          </a:solidFill>
                          <a:latin typeface="Arial"/>
                        </a:rPr>
                        <a:t>5.1%</a:t>
                      </a:r>
                    </a:p>
                  </a:txBody>
                  <a:tcPr marL="9525" marR="9525" marT="9525" marB="0" anchor="ctr"/>
                </a:tc>
                <a:tc>
                  <a:txBody>
                    <a:bodyPr/>
                    <a:lstStyle/>
                    <a:p>
                      <a:pPr algn="ctr" fontAlgn="ctr"/>
                      <a:r>
                        <a:rPr lang="en-US" sz="1100" b="0" i="0" u="none" strike="noStrike">
                          <a:solidFill>
                            <a:srgbClr val="000000"/>
                          </a:solidFill>
                          <a:latin typeface="Arial"/>
                        </a:rPr>
                        <a:t>2.6%</a:t>
                      </a:r>
                    </a:p>
                  </a:txBody>
                  <a:tcPr marL="9525" marR="9525" marT="9525" marB="0" anchor="ctr"/>
                </a:tc>
                <a:tc>
                  <a:txBody>
                    <a:bodyPr/>
                    <a:lstStyle/>
                    <a:p>
                      <a:pPr algn="ctr" fontAlgn="ctr"/>
                      <a:r>
                        <a:rPr lang="en-US" sz="1100" b="0" i="0" u="none" strike="noStrike">
                          <a:solidFill>
                            <a:srgbClr val="000000"/>
                          </a:solidFill>
                          <a:latin typeface="Arial"/>
                        </a:rPr>
                        <a:t>2.9%</a:t>
                      </a:r>
                    </a:p>
                  </a:txBody>
                  <a:tcPr marL="9525" marR="9525" marT="9525" marB="0" anchor="ctr"/>
                </a:tc>
              </a:tr>
              <a:tr h="292346">
                <a:tc>
                  <a:txBody>
                    <a:bodyPr/>
                    <a:lstStyle/>
                    <a:p>
                      <a:pPr lvl="1" algn="l" fontAlgn="ctr"/>
                      <a:r>
                        <a:rPr lang="ka-GE" sz="1200" b="0" i="0" u="none" strike="noStrike">
                          <a:solidFill>
                            <a:srgbClr val="000000"/>
                          </a:solidFill>
                          <a:latin typeface="Sylfaen"/>
                        </a:rPr>
                        <a:t>ნიჭიერია</a:t>
                      </a:r>
                    </a:p>
                  </a:txBody>
                  <a:tcPr marL="9525" marR="9525" marT="9525" marB="0" anchor="ctr"/>
                </a:tc>
                <a:tc>
                  <a:txBody>
                    <a:bodyPr/>
                    <a:lstStyle/>
                    <a:p>
                      <a:pPr algn="ctr" fontAlgn="ctr"/>
                      <a:r>
                        <a:rPr lang="en-US" sz="1100" b="0" i="0" u="none" strike="noStrike">
                          <a:solidFill>
                            <a:srgbClr val="000000"/>
                          </a:solidFill>
                          <a:latin typeface="Arial"/>
                        </a:rPr>
                        <a:t>3.9%</a:t>
                      </a:r>
                    </a:p>
                  </a:txBody>
                  <a:tcPr marL="9525" marR="9525" marT="9525" marB="0" anchor="ctr"/>
                </a:tc>
                <a:tc>
                  <a:txBody>
                    <a:bodyPr/>
                    <a:lstStyle/>
                    <a:p>
                      <a:pPr algn="ctr" fontAlgn="ctr"/>
                      <a:r>
                        <a:rPr lang="en-US" sz="1100" b="0" i="0" u="none" strike="noStrike">
                          <a:solidFill>
                            <a:srgbClr val="000000"/>
                          </a:solidFill>
                          <a:latin typeface="Arial"/>
                        </a:rPr>
                        <a:t>6.1%</a:t>
                      </a:r>
                    </a:p>
                  </a:txBody>
                  <a:tcPr marL="9525" marR="9525" marT="9525" marB="0" anchor="ctr"/>
                </a:tc>
                <a:tc>
                  <a:txBody>
                    <a:bodyPr/>
                    <a:lstStyle/>
                    <a:p>
                      <a:pPr algn="ctr" fontAlgn="ctr"/>
                      <a:r>
                        <a:rPr lang="en-US" sz="1100" b="0" i="0" u="none" strike="noStrike">
                          <a:solidFill>
                            <a:srgbClr val="000000"/>
                          </a:solidFill>
                          <a:latin typeface="Arial"/>
                        </a:rPr>
                        <a:t>3.1%</a:t>
                      </a:r>
                    </a:p>
                  </a:txBody>
                  <a:tcPr marL="9525" marR="9525" marT="9525" marB="0" anchor="ctr"/>
                </a:tc>
                <a:tc>
                  <a:txBody>
                    <a:bodyPr/>
                    <a:lstStyle/>
                    <a:p>
                      <a:pPr algn="ctr" fontAlgn="ctr"/>
                      <a:r>
                        <a:rPr lang="en-US" sz="1100" b="0" i="0" u="none" strike="noStrike">
                          <a:solidFill>
                            <a:srgbClr val="000000"/>
                          </a:solidFill>
                          <a:latin typeface="Arial"/>
                        </a:rPr>
                        <a:t>5.8%</a:t>
                      </a:r>
                    </a:p>
                  </a:txBody>
                  <a:tcPr marL="9525" marR="9525" marT="9525" marB="0" anchor="ctr"/>
                </a:tc>
              </a:tr>
              <a:tr h="292346">
                <a:tc>
                  <a:txBody>
                    <a:bodyPr/>
                    <a:lstStyle/>
                    <a:p>
                      <a:pPr lvl="1" algn="l" fontAlgn="ctr"/>
                      <a:r>
                        <a:rPr lang="ka-GE" sz="1200" b="0" i="0" u="none" strike="noStrike">
                          <a:solidFill>
                            <a:srgbClr val="000000"/>
                          </a:solidFill>
                          <a:latin typeface="Sylfaen"/>
                        </a:rPr>
                        <a:t>ნამდვილი პროფესიონალია</a:t>
                      </a:r>
                    </a:p>
                  </a:txBody>
                  <a:tcPr marL="9525" marR="9525" marT="9525" marB="0" anchor="ctr"/>
                </a:tc>
                <a:tc>
                  <a:txBody>
                    <a:bodyPr/>
                    <a:lstStyle/>
                    <a:p>
                      <a:pPr algn="ctr" fontAlgn="ctr"/>
                      <a:r>
                        <a:rPr lang="en-US" sz="1100" b="0" i="0" u="none" strike="noStrike">
                          <a:solidFill>
                            <a:srgbClr val="000000"/>
                          </a:solidFill>
                          <a:latin typeface="Arial"/>
                        </a:rPr>
                        <a:t>2.5%</a:t>
                      </a:r>
                    </a:p>
                  </a:txBody>
                  <a:tcPr marL="9525" marR="9525" marT="9525" marB="0" anchor="ctr"/>
                </a:tc>
                <a:tc>
                  <a:txBody>
                    <a:bodyPr/>
                    <a:lstStyle/>
                    <a:p>
                      <a:pPr algn="ctr" fontAlgn="ctr"/>
                      <a:r>
                        <a:rPr lang="en-US" sz="1100" b="0" i="0" u="none" strike="noStrike">
                          <a:solidFill>
                            <a:srgbClr val="000000"/>
                          </a:solidFill>
                          <a:latin typeface="Arial"/>
                        </a:rPr>
                        <a:t>3.9%</a:t>
                      </a:r>
                    </a:p>
                  </a:txBody>
                  <a:tcPr marL="9525" marR="9525" marT="9525" marB="0" anchor="ctr"/>
                </a:tc>
                <a:tc>
                  <a:txBody>
                    <a:bodyPr/>
                    <a:lstStyle/>
                    <a:p>
                      <a:pPr algn="ctr" fontAlgn="ctr"/>
                      <a:r>
                        <a:rPr lang="en-US" sz="1100" b="0" i="0" u="none" strike="noStrike">
                          <a:solidFill>
                            <a:srgbClr val="000000"/>
                          </a:solidFill>
                          <a:latin typeface="Arial"/>
                        </a:rPr>
                        <a:t>1.8%</a:t>
                      </a:r>
                    </a:p>
                  </a:txBody>
                  <a:tcPr marL="9525" marR="9525" marT="9525" marB="0" anchor="ctr"/>
                </a:tc>
                <a:tc>
                  <a:txBody>
                    <a:bodyPr/>
                    <a:lstStyle/>
                    <a:p>
                      <a:pPr algn="ctr" fontAlgn="ctr"/>
                      <a:r>
                        <a:rPr lang="en-US" sz="1100" b="0" i="0" u="none" strike="noStrike">
                          <a:solidFill>
                            <a:srgbClr val="000000"/>
                          </a:solidFill>
                          <a:latin typeface="Arial"/>
                        </a:rPr>
                        <a:t>3.7%</a:t>
                      </a:r>
                    </a:p>
                  </a:txBody>
                  <a:tcPr marL="9525" marR="9525" marT="9525" marB="0" anchor="ctr"/>
                </a:tc>
              </a:tr>
              <a:tr h="292346">
                <a:tc>
                  <a:txBody>
                    <a:bodyPr/>
                    <a:lstStyle/>
                    <a:p>
                      <a:pPr lvl="1" algn="l" fontAlgn="ctr"/>
                      <a:r>
                        <a:rPr lang="ka-GE" sz="1200" b="0" i="0" u="none" strike="noStrike">
                          <a:solidFill>
                            <a:srgbClr val="000000"/>
                          </a:solidFill>
                          <a:latin typeface="Sylfaen"/>
                        </a:rPr>
                        <a:t>ლიდერია</a:t>
                      </a:r>
                    </a:p>
                  </a:txBody>
                  <a:tcPr marL="9525" marR="9525" marT="9525" marB="0" anchor="ctr"/>
                </a:tc>
                <a:tc>
                  <a:txBody>
                    <a:bodyPr/>
                    <a:lstStyle/>
                    <a:p>
                      <a:pPr algn="ctr" fontAlgn="ctr"/>
                      <a:r>
                        <a:rPr lang="en-US" sz="1100" b="0" i="0" u="none" strike="noStrike">
                          <a:solidFill>
                            <a:srgbClr val="000000"/>
                          </a:solidFill>
                          <a:latin typeface="Arial"/>
                        </a:rPr>
                        <a:t>2.0%</a:t>
                      </a:r>
                    </a:p>
                  </a:txBody>
                  <a:tcPr marL="9525" marR="9525" marT="9525" marB="0" anchor="ctr"/>
                </a:tc>
                <a:tc>
                  <a:txBody>
                    <a:bodyPr/>
                    <a:lstStyle/>
                    <a:p>
                      <a:pPr algn="ctr" fontAlgn="ctr"/>
                      <a:r>
                        <a:rPr lang="en-US" sz="1100" b="0" i="0" u="none" strike="noStrike">
                          <a:solidFill>
                            <a:srgbClr val="000000"/>
                          </a:solidFill>
                          <a:latin typeface="Arial"/>
                        </a:rPr>
                        <a:t>1.2%</a:t>
                      </a:r>
                    </a:p>
                  </a:txBody>
                  <a:tcPr marL="9525" marR="9525" marT="9525" marB="0" anchor="ctr"/>
                </a:tc>
                <a:tc>
                  <a:txBody>
                    <a:bodyPr/>
                    <a:lstStyle/>
                    <a:p>
                      <a:pPr algn="ctr" fontAlgn="ctr"/>
                      <a:r>
                        <a:rPr lang="en-US" sz="1100" b="0" i="0" u="none" strike="noStrike">
                          <a:solidFill>
                            <a:srgbClr val="000000"/>
                          </a:solidFill>
                          <a:latin typeface="Arial"/>
                        </a:rPr>
                        <a:t>1.7%</a:t>
                      </a:r>
                    </a:p>
                  </a:txBody>
                  <a:tcPr marL="9525" marR="9525" marT="9525" marB="0" anchor="ctr"/>
                </a:tc>
                <a:tc>
                  <a:txBody>
                    <a:bodyPr/>
                    <a:lstStyle/>
                    <a:p>
                      <a:pPr algn="ctr" fontAlgn="ctr"/>
                      <a:r>
                        <a:rPr lang="en-US" sz="1100" b="0" i="0" u="none" strike="noStrike">
                          <a:solidFill>
                            <a:srgbClr val="000000"/>
                          </a:solidFill>
                          <a:latin typeface="Arial"/>
                        </a:rPr>
                        <a:t>.5%</a:t>
                      </a:r>
                    </a:p>
                  </a:txBody>
                  <a:tcPr marL="9525" marR="9525" marT="9525" marB="0" anchor="ctr"/>
                </a:tc>
              </a:tr>
              <a:tr h="292346">
                <a:tc>
                  <a:txBody>
                    <a:bodyPr/>
                    <a:lstStyle/>
                    <a:p>
                      <a:pPr lvl="1" algn="l" fontAlgn="ctr"/>
                      <a:r>
                        <a:rPr lang="ka-GE" sz="1200" b="0" i="0" u="none" strike="noStrike">
                          <a:solidFill>
                            <a:srgbClr val="000000"/>
                          </a:solidFill>
                          <a:latin typeface="Sylfaen"/>
                        </a:rPr>
                        <a:t>დამაჯერებლად საუბრობს</a:t>
                      </a:r>
                    </a:p>
                  </a:txBody>
                  <a:tcPr marL="9525" marR="9525" marT="9525" marB="0" anchor="ctr"/>
                </a:tc>
                <a:tc>
                  <a:txBody>
                    <a:bodyPr/>
                    <a:lstStyle/>
                    <a:p>
                      <a:pPr algn="ctr" fontAlgn="ctr"/>
                      <a:r>
                        <a:rPr lang="en-US" sz="1100" b="0" i="0" u="none" strike="noStrike">
                          <a:solidFill>
                            <a:srgbClr val="000000"/>
                          </a:solidFill>
                          <a:latin typeface="Arial"/>
                        </a:rPr>
                        <a:t>3.5%</a:t>
                      </a:r>
                    </a:p>
                  </a:txBody>
                  <a:tcPr marL="9525" marR="9525" marT="9525" marB="0" anchor="ctr"/>
                </a:tc>
                <a:tc>
                  <a:txBody>
                    <a:bodyPr/>
                    <a:lstStyle/>
                    <a:p>
                      <a:pPr algn="ctr" fontAlgn="ctr"/>
                      <a:r>
                        <a:rPr lang="en-US" sz="1100" b="0" i="0" u="none" strike="noStrike">
                          <a:solidFill>
                            <a:srgbClr val="000000"/>
                          </a:solidFill>
                          <a:latin typeface="Arial"/>
                        </a:rPr>
                        <a:t>4.0%</a:t>
                      </a:r>
                    </a:p>
                  </a:txBody>
                  <a:tcPr marL="9525" marR="9525" marT="9525" marB="0" anchor="ctr"/>
                </a:tc>
                <a:tc>
                  <a:txBody>
                    <a:bodyPr/>
                    <a:lstStyle/>
                    <a:p>
                      <a:pPr algn="ctr" fontAlgn="ctr"/>
                      <a:r>
                        <a:rPr lang="en-US" sz="1100" b="0" i="0" u="none" strike="noStrike">
                          <a:solidFill>
                            <a:srgbClr val="000000"/>
                          </a:solidFill>
                          <a:latin typeface="Arial"/>
                        </a:rPr>
                        <a:t>2.2%</a:t>
                      </a:r>
                    </a:p>
                  </a:txBody>
                  <a:tcPr marL="9525" marR="9525" marT="9525" marB="0" anchor="ctr"/>
                </a:tc>
                <a:tc>
                  <a:txBody>
                    <a:bodyPr/>
                    <a:lstStyle/>
                    <a:p>
                      <a:pPr algn="ctr" fontAlgn="ctr"/>
                      <a:r>
                        <a:rPr lang="en-US" sz="1100" b="0" i="0" u="none" strike="noStrike">
                          <a:solidFill>
                            <a:srgbClr val="000000"/>
                          </a:solidFill>
                          <a:latin typeface="Arial"/>
                        </a:rPr>
                        <a:t>2.7%</a:t>
                      </a:r>
                    </a:p>
                  </a:txBody>
                  <a:tcPr marL="9525" marR="9525" marT="9525" marB="0" anchor="ctr"/>
                </a:tc>
              </a:tr>
              <a:tr h="292346">
                <a:tc>
                  <a:txBody>
                    <a:bodyPr/>
                    <a:lstStyle/>
                    <a:p>
                      <a:pPr lvl="1" algn="l" fontAlgn="ctr"/>
                      <a:r>
                        <a:rPr lang="ka-GE" sz="1200" b="0" i="0" u="none" strike="noStrike">
                          <a:solidFill>
                            <a:srgbClr val="000000"/>
                          </a:solidFill>
                          <a:latin typeface="Sylfaen"/>
                        </a:rPr>
                        <a:t>აქვს კარგი მეტყველება</a:t>
                      </a:r>
                    </a:p>
                  </a:txBody>
                  <a:tcPr marL="9525" marR="9525" marT="9525" marB="0" anchor="ctr"/>
                </a:tc>
                <a:tc>
                  <a:txBody>
                    <a:bodyPr/>
                    <a:lstStyle/>
                    <a:p>
                      <a:pPr algn="ctr" fontAlgn="ctr"/>
                      <a:r>
                        <a:rPr lang="en-US" sz="1100" b="0" i="0" u="none" strike="noStrike">
                          <a:solidFill>
                            <a:srgbClr val="000000"/>
                          </a:solidFill>
                          <a:latin typeface="Arial"/>
                        </a:rPr>
                        <a:t>4.0%</a:t>
                      </a:r>
                    </a:p>
                  </a:txBody>
                  <a:tcPr marL="9525" marR="9525" marT="9525" marB="0" anchor="ctr"/>
                </a:tc>
                <a:tc>
                  <a:txBody>
                    <a:bodyPr/>
                    <a:lstStyle/>
                    <a:p>
                      <a:pPr algn="ctr" fontAlgn="ctr"/>
                      <a:r>
                        <a:rPr lang="en-US" sz="1100" b="0" i="0" u="none" strike="noStrike">
                          <a:solidFill>
                            <a:srgbClr val="000000"/>
                          </a:solidFill>
                          <a:latin typeface="Arial"/>
                        </a:rPr>
                        <a:t>5.1%</a:t>
                      </a:r>
                    </a:p>
                  </a:txBody>
                  <a:tcPr marL="9525" marR="9525" marT="9525" marB="0" anchor="ctr"/>
                </a:tc>
                <a:tc>
                  <a:txBody>
                    <a:bodyPr/>
                    <a:lstStyle/>
                    <a:p>
                      <a:pPr algn="ctr" fontAlgn="ctr"/>
                      <a:r>
                        <a:rPr lang="en-US" sz="1100" b="0" i="0" u="none" strike="noStrike">
                          <a:solidFill>
                            <a:srgbClr val="000000"/>
                          </a:solidFill>
                          <a:latin typeface="Arial"/>
                        </a:rPr>
                        <a:t>3.8%</a:t>
                      </a:r>
                    </a:p>
                  </a:txBody>
                  <a:tcPr marL="9525" marR="9525" marT="9525" marB="0" anchor="ctr"/>
                </a:tc>
                <a:tc>
                  <a:txBody>
                    <a:bodyPr/>
                    <a:lstStyle/>
                    <a:p>
                      <a:pPr algn="ctr" fontAlgn="ctr"/>
                      <a:r>
                        <a:rPr lang="en-US" sz="1100" b="0" i="0" u="none" strike="noStrike">
                          <a:solidFill>
                            <a:srgbClr val="000000"/>
                          </a:solidFill>
                          <a:latin typeface="Arial"/>
                        </a:rPr>
                        <a:t>5.4%</a:t>
                      </a:r>
                    </a:p>
                  </a:txBody>
                  <a:tcPr marL="9525" marR="9525" marT="9525" marB="0" anchor="ctr"/>
                </a:tc>
              </a:tr>
              <a:tr h="292346">
                <a:tc>
                  <a:txBody>
                    <a:bodyPr/>
                    <a:lstStyle/>
                    <a:p>
                      <a:pPr lvl="1" algn="l" fontAlgn="ctr"/>
                      <a:r>
                        <a:rPr lang="ka-GE" sz="1200" b="0" i="0" u="none" strike="noStrike">
                          <a:solidFill>
                            <a:srgbClr val="000000"/>
                          </a:solidFill>
                          <a:latin typeface="Sylfaen"/>
                        </a:rPr>
                        <a:t>მიუკერძოებელია</a:t>
                      </a:r>
                    </a:p>
                  </a:txBody>
                  <a:tcPr marL="9525" marR="9525" marT="9525" marB="0" anchor="ctr"/>
                </a:tc>
                <a:tc>
                  <a:txBody>
                    <a:bodyPr/>
                    <a:lstStyle/>
                    <a:p>
                      <a:pPr algn="ctr" fontAlgn="ctr"/>
                      <a:r>
                        <a:rPr lang="en-US" sz="1100" b="0" i="0" u="none" strike="noStrike">
                          <a:solidFill>
                            <a:srgbClr val="000000"/>
                          </a:solidFill>
                          <a:latin typeface="Arial"/>
                        </a:rPr>
                        <a:t>1.4%</a:t>
                      </a:r>
                    </a:p>
                  </a:txBody>
                  <a:tcPr marL="9525" marR="9525" marT="9525" marB="0" anchor="ctr"/>
                </a:tc>
                <a:tc>
                  <a:txBody>
                    <a:bodyPr/>
                    <a:lstStyle/>
                    <a:p>
                      <a:pPr algn="ctr" fontAlgn="ctr"/>
                      <a:r>
                        <a:rPr lang="en-US" sz="1100" b="0" i="0" u="none" strike="noStrike">
                          <a:solidFill>
                            <a:srgbClr val="000000"/>
                          </a:solidFill>
                          <a:latin typeface="Arial"/>
                        </a:rPr>
                        <a:t>.2%</a:t>
                      </a:r>
                    </a:p>
                  </a:txBody>
                  <a:tcPr marL="9525" marR="9525" marT="9525" marB="0" anchor="ctr"/>
                </a:tc>
                <a:tc>
                  <a:txBody>
                    <a:bodyPr/>
                    <a:lstStyle/>
                    <a:p>
                      <a:pPr algn="ctr" fontAlgn="ctr"/>
                      <a:r>
                        <a:rPr lang="en-US" sz="1100" b="0" i="0" u="none" strike="noStrike">
                          <a:solidFill>
                            <a:srgbClr val="000000"/>
                          </a:solidFill>
                          <a:latin typeface="Arial"/>
                        </a:rPr>
                        <a:t>.8%</a:t>
                      </a:r>
                    </a:p>
                  </a:txBody>
                  <a:tcPr marL="9525" marR="9525" marT="9525" marB="0" anchor="ctr"/>
                </a:tc>
                <a:tc>
                  <a:txBody>
                    <a:bodyPr/>
                    <a:lstStyle/>
                    <a:p>
                      <a:pPr algn="ctr" fontAlgn="ctr"/>
                      <a:r>
                        <a:rPr lang="en-US" sz="1100" b="0" i="0" u="none" strike="noStrike">
                          <a:solidFill>
                            <a:srgbClr val="000000"/>
                          </a:solidFill>
                          <a:latin typeface="Arial"/>
                        </a:rPr>
                        <a:t>.8%</a:t>
                      </a:r>
                    </a:p>
                  </a:txBody>
                  <a:tcPr marL="9525" marR="9525" marT="9525" marB="0" anchor="ctr"/>
                </a:tc>
              </a:tr>
              <a:tr h="292346">
                <a:tc>
                  <a:txBody>
                    <a:bodyPr/>
                    <a:lstStyle/>
                    <a:p>
                      <a:pPr lvl="1" algn="l" fontAlgn="ctr"/>
                      <a:r>
                        <a:rPr lang="ka-GE" sz="1200" b="0" i="0" u="none" strike="noStrike">
                          <a:solidFill>
                            <a:srgbClr val="000000"/>
                          </a:solidFill>
                          <a:latin typeface="Sylfaen"/>
                        </a:rPr>
                        <a:t>სასიამოვნო გარეგნობისაა</a:t>
                      </a:r>
                    </a:p>
                  </a:txBody>
                  <a:tcPr marL="9525" marR="9525" marT="9525" marB="0" anchor="ctr"/>
                </a:tc>
                <a:tc>
                  <a:txBody>
                    <a:bodyPr/>
                    <a:lstStyle/>
                    <a:p>
                      <a:pPr algn="ctr" fontAlgn="ctr"/>
                      <a:r>
                        <a:rPr lang="en-US" sz="1100" b="0" i="0" u="none" strike="noStrike">
                          <a:solidFill>
                            <a:srgbClr val="000000"/>
                          </a:solidFill>
                          <a:latin typeface="Arial"/>
                        </a:rPr>
                        <a:t>1.7%</a:t>
                      </a:r>
                    </a:p>
                  </a:txBody>
                  <a:tcPr marL="9525" marR="9525" marT="9525" marB="0" anchor="ctr"/>
                </a:tc>
                <a:tc>
                  <a:txBody>
                    <a:bodyPr/>
                    <a:lstStyle/>
                    <a:p>
                      <a:pPr algn="ctr" fontAlgn="ctr"/>
                      <a:r>
                        <a:rPr lang="en-US" sz="1100" b="0" i="0" u="none" strike="noStrike">
                          <a:solidFill>
                            <a:srgbClr val="000000"/>
                          </a:solidFill>
                          <a:latin typeface="Arial"/>
                        </a:rPr>
                        <a:t>1.0%</a:t>
                      </a:r>
                    </a:p>
                  </a:txBody>
                  <a:tcPr marL="9525" marR="9525" marT="9525" marB="0" anchor="ctr"/>
                </a:tc>
                <a:tc>
                  <a:txBody>
                    <a:bodyPr/>
                    <a:lstStyle/>
                    <a:p>
                      <a:pPr algn="ctr" fontAlgn="ctr"/>
                      <a:r>
                        <a:rPr lang="en-US" sz="1100" b="0" i="0" u="none" strike="noStrike">
                          <a:solidFill>
                            <a:srgbClr val="000000"/>
                          </a:solidFill>
                          <a:latin typeface="Arial"/>
                        </a:rPr>
                        <a:t>1.0%</a:t>
                      </a:r>
                    </a:p>
                  </a:txBody>
                  <a:tcPr marL="9525" marR="9525" marT="9525" marB="0" anchor="ctr"/>
                </a:tc>
                <a:tc>
                  <a:txBody>
                    <a:bodyPr/>
                    <a:lstStyle/>
                    <a:p>
                      <a:pPr algn="ctr" fontAlgn="ctr"/>
                      <a:r>
                        <a:rPr lang="en-US" sz="1100" b="0" i="0" u="none" strike="noStrike">
                          <a:solidFill>
                            <a:srgbClr val="000000"/>
                          </a:solidFill>
                          <a:latin typeface="Arial"/>
                        </a:rPr>
                        <a:t>3.0%</a:t>
                      </a:r>
                    </a:p>
                  </a:txBody>
                  <a:tcPr marL="9525" marR="9525" marT="9525" marB="0" anchor="ctr"/>
                </a:tc>
              </a:tr>
              <a:tr h="292346">
                <a:tc>
                  <a:txBody>
                    <a:bodyPr/>
                    <a:lstStyle/>
                    <a:p>
                      <a:pPr lvl="1" algn="l" fontAlgn="ctr"/>
                      <a:r>
                        <a:rPr lang="ka-GE" sz="1200" b="0" i="0" u="none" strike="noStrike">
                          <a:solidFill>
                            <a:srgbClr val="000000"/>
                          </a:solidFill>
                          <a:latin typeface="Sylfaen"/>
                        </a:rPr>
                        <a:t>არ ვიცი ეს წამყვანი</a:t>
                      </a:r>
                    </a:p>
                  </a:txBody>
                  <a:tcPr marL="9525" marR="9525" marT="9525" marB="0" anchor="ctr"/>
                </a:tc>
                <a:tc>
                  <a:txBody>
                    <a:bodyPr/>
                    <a:lstStyle/>
                    <a:p>
                      <a:pPr algn="ctr" fontAlgn="ctr"/>
                      <a:r>
                        <a:rPr lang="en-US" sz="1100" b="0" i="0" u="none" strike="noStrike">
                          <a:solidFill>
                            <a:srgbClr val="000000"/>
                          </a:solidFill>
                          <a:latin typeface="Arial"/>
                        </a:rPr>
                        <a:t>60.9%</a:t>
                      </a:r>
                    </a:p>
                  </a:txBody>
                  <a:tcPr marL="9525" marR="9525" marT="9525" marB="0" anchor="ctr"/>
                </a:tc>
                <a:tc>
                  <a:txBody>
                    <a:bodyPr/>
                    <a:lstStyle/>
                    <a:p>
                      <a:pPr algn="ctr" fontAlgn="ctr"/>
                      <a:r>
                        <a:rPr lang="en-US" sz="1100" b="0" i="0" u="none" strike="noStrike">
                          <a:solidFill>
                            <a:srgbClr val="000000"/>
                          </a:solidFill>
                          <a:latin typeface="Arial"/>
                        </a:rPr>
                        <a:t>57.2%</a:t>
                      </a:r>
                    </a:p>
                  </a:txBody>
                  <a:tcPr marL="9525" marR="9525" marT="9525" marB="0" anchor="ctr"/>
                </a:tc>
                <a:tc>
                  <a:txBody>
                    <a:bodyPr/>
                    <a:lstStyle/>
                    <a:p>
                      <a:pPr algn="ctr" fontAlgn="ctr"/>
                      <a:r>
                        <a:rPr lang="en-US" sz="1100" b="0" i="0" u="none" strike="noStrike">
                          <a:solidFill>
                            <a:srgbClr val="000000"/>
                          </a:solidFill>
                          <a:latin typeface="Arial"/>
                        </a:rPr>
                        <a:t>67.3%</a:t>
                      </a:r>
                    </a:p>
                  </a:txBody>
                  <a:tcPr marL="9525" marR="9525" marT="9525" marB="0" anchor="ctr"/>
                </a:tc>
                <a:tc>
                  <a:txBody>
                    <a:bodyPr/>
                    <a:lstStyle/>
                    <a:p>
                      <a:pPr algn="ctr" fontAlgn="ctr"/>
                      <a:r>
                        <a:rPr lang="en-US" sz="1100" b="0" i="0" u="none" strike="noStrike">
                          <a:solidFill>
                            <a:srgbClr val="000000"/>
                          </a:solidFill>
                          <a:latin typeface="Arial"/>
                        </a:rPr>
                        <a:t>58.7%</a:t>
                      </a:r>
                    </a:p>
                  </a:txBody>
                  <a:tcPr marL="9525" marR="9525" marT="9525" marB="0" anchor="ctr"/>
                </a:tc>
              </a:tr>
              <a:tr h="292346">
                <a:tc>
                  <a:txBody>
                    <a:bodyPr/>
                    <a:lstStyle/>
                    <a:p>
                      <a:pPr lvl="1" algn="l" fontAlgn="ctr"/>
                      <a:r>
                        <a:rPr lang="ka-GE" sz="1200" b="0" i="0" u="none" strike="noStrike" dirty="0">
                          <a:solidFill>
                            <a:srgbClr val="000000"/>
                          </a:solidFill>
                          <a:latin typeface="Sylfaen"/>
                        </a:rPr>
                        <a:t>მიჭირს პასუხის გაცემა</a:t>
                      </a:r>
                    </a:p>
                  </a:txBody>
                  <a:tcPr marL="9525" marR="9525" marT="9525" marB="0" anchor="ctr"/>
                </a:tc>
                <a:tc>
                  <a:txBody>
                    <a:bodyPr/>
                    <a:lstStyle/>
                    <a:p>
                      <a:pPr algn="ctr" fontAlgn="ctr"/>
                      <a:r>
                        <a:rPr lang="en-US" sz="1100" b="0" i="0" u="none" strike="noStrike">
                          <a:solidFill>
                            <a:srgbClr val="000000"/>
                          </a:solidFill>
                          <a:latin typeface="Arial"/>
                        </a:rPr>
                        <a:t>20.7%</a:t>
                      </a:r>
                    </a:p>
                  </a:txBody>
                  <a:tcPr marL="9525" marR="9525" marT="9525" marB="0" anchor="ctr"/>
                </a:tc>
                <a:tc>
                  <a:txBody>
                    <a:bodyPr/>
                    <a:lstStyle/>
                    <a:p>
                      <a:pPr algn="ctr" fontAlgn="ctr"/>
                      <a:r>
                        <a:rPr lang="en-US" sz="1100" b="0" i="0" u="none" strike="noStrike">
                          <a:solidFill>
                            <a:srgbClr val="000000"/>
                          </a:solidFill>
                          <a:latin typeface="Arial"/>
                        </a:rPr>
                        <a:t>19.1%</a:t>
                      </a:r>
                    </a:p>
                  </a:txBody>
                  <a:tcPr marL="9525" marR="9525" marT="9525" marB="0" anchor="ctr"/>
                </a:tc>
                <a:tc>
                  <a:txBody>
                    <a:bodyPr/>
                    <a:lstStyle/>
                    <a:p>
                      <a:pPr algn="ctr" fontAlgn="ctr"/>
                      <a:r>
                        <a:rPr lang="en-US" sz="1100" b="0" i="0" u="none" strike="noStrike">
                          <a:solidFill>
                            <a:srgbClr val="000000"/>
                          </a:solidFill>
                          <a:latin typeface="Arial"/>
                        </a:rPr>
                        <a:t>17.6%</a:t>
                      </a:r>
                    </a:p>
                  </a:txBody>
                  <a:tcPr marL="9525" marR="9525" marT="9525" marB="0" anchor="ctr"/>
                </a:tc>
                <a:tc>
                  <a:txBody>
                    <a:bodyPr/>
                    <a:lstStyle/>
                    <a:p>
                      <a:pPr algn="ctr" fontAlgn="ctr"/>
                      <a:r>
                        <a:rPr lang="en-US" sz="1100" b="0" i="0" u="none" strike="noStrike" dirty="0">
                          <a:solidFill>
                            <a:srgbClr val="000000"/>
                          </a:solidFill>
                          <a:latin typeface="Arial"/>
                        </a:rPr>
                        <a:t>19.5%</a:t>
                      </a:r>
                    </a:p>
                  </a:txBody>
                  <a:tcPr marL="9525" marR="9525" marT="9525" marB="0" anchor="ctr"/>
                </a:tc>
              </a:tr>
            </a:tbl>
          </a:graphicData>
        </a:graphic>
      </p:graphicFrame>
      <p:sp>
        <p:nvSpPr>
          <p:cNvPr id="4" name="Заголовок 1"/>
          <p:cNvSpPr txBox="1">
            <a:spLocks/>
          </p:cNvSpPr>
          <p:nvPr/>
        </p:nvSpPr>
        <p:spPr>
          <a:xfrm>
            <a:off x="2285984" y="0"/>
            <a:ext cx="6615130" cy="857232"/>
          </a:xfrm>
          <a:prstGeom prst="rect">
            <a:avLst/>
          </a:prstGeom>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Autofit/>
          </a:bodyPr>
          <a:lstStyle/>
          <a:p>
            <a:pPr lvl="0" algn="ctr">
              <a:spcBef>
                <a:spcPct val="0"/>
              </a:spcBef>
            </a:pPr>
            <a:r>
              <a:rPr lang="af-ZA" sz="1400" b="1" dirty="0" smtClean="0"/>
              <a:t>A13. </a:t>
            </a:r>
            <a:r>
              <a:rPr lang="ka-GE" sz="1400" b="1" dirty="0" smtClean="0"/>
              <a:t>გთხოვთ შეაფასოთ თითოეული წამყვანი ქვემოთ ჩამოთვლილი 3 მახასიათებლით, რომელიც ყველაზე მეტად ახასიათებს.</a:t>
            </a:r>
            <a:endParaRPr kumimoji="0" lang="ru-RU" sz="1400" b="1" i="0" u="none" strike="noStrike" kern="1200" cap="none" spc="0" normalizeH="0" baseline="0" noProof="0" dirty="0">
              <a:ln>
                <a:noFill/>
              </a:ln>
              <a:solidFill>
                <a:schemeClr val="lt1"/>
              </a:solidFill>
              <a:effectLst/>
              <a:uLnTx/>
              <a:uFillTx/>
              <a:latin typeface="+mn-lt"/>
              <a:ea typeface="+mn-ea"/>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0" y="76200"/>
            <a:ext cx="4286280" cy="709594"/>
          </a:xfrm>
          <a:prstGeom prst="rect">
            <a:avLst/>
          </a:prstGeom>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cap="none" spc="0" normalizeH="0" baseline="0" noProof="0" dirty="0" smtClean="0">
                <a:ln>
                  <a:noFill/>
                </a:ln>
                <a:solidFill>
                  <a:schemeClr val="lt1"/>
                </a:solidFill>
                <a:effectLst/>
                <a:uLnTx/>
                <a:uFillTx/>
                <a:latin typeface="+mn-lt"/>
                <a:ea typeface="+mn-ea"/>
                <a:cs typeface="+mn-cs"/>
              </a:rPr>
              <a:t>კ</a:t>
            </a:r>
            <a:r>
              <a:rPr kumimoji="0" lang="ka-GE" sz="2000" b="1" i="0" u="none" strike="noStrike" kern="1200" cap="none" spc="0" normalizeH="0" baseline="0" noProof="0" dirty="0" smtClean="0">
                <a:ln>
                  <a:noFill/>
                </a:ln>
                <a:solidFill>
                  <a:schemeClr val="lt1"/>
                </a:solidFill>
                <a:effectLst/>
                <a:uLnTx/>
                <a:uFillTx/>
                <a:latin typeface="+mn-lt"/>
                <a:ea typeface="+mn-ea"/>
                <a:cs typeface="+mn-cs"/>
              </a:rPr>
              <a:t>ვლევის დიზაინი</a:t>
            </a:r>
            <a:endParaRPr kumimoji="0" lang="en-US" sz="2000" b="1" i="0" u="none" strike="noStrike" kern="1200" cap="none" spc="0" normalizeH="0" baseline="0" noProof="0" dirty="0">
              <a:ln>
                <a:noFill/>
              </a:ln>
              <a:solidFill>
                <a:schemeClr val="lt1"/>
              </a:solidFill>
              <a:effectLst/>
              <a:uLnTx/>
              <a:uFillTx/>
              <a:latin typeface="+mn-lt"/>
              <a:ea typeface="+mn-ea"/>
              <a:cs typeface="+mn-cs"/>
            </a:endParaRPr>
          </a:p>
        </p:txBody>
      </p:sp>
      <p:sp>
        <p:nvSpPr>
          <p:cNvPr id="5" name="Chevron 4"/>
          <p:cNvSpPr/>
          <p:nvPr/>
        </p:nvSpPr>
        <p:spPr>
          <a:xfrm>
            <a:off x="3278741" y="3276600"/>
            <a:ext cx="484632" cy="484632"/>
          </a:xfrm>
          <a:prstGeom prst="chevron">
            <a:avLst/>
          </a:prstGeom>
          <a:solidFill>
            <a:schemeClr val="tx2">
              <a:lumMod val="60000"/>
              <a:lumOff val="40000"/>
            </a:schemeClr>
          </a:solidFill>
        </p:spPr>
        <p:style>
          <a:lnRef idx="1">
            <a:schemeClr val="accent2"/>
          </a:lnRef>
          <a:fillRef idx="2">
            <a:schemeClr val="accent2"/>
          </a:fillRef>
          <a:effectRef idx="1">
            <a:schemeClr val="accent2"/>
          </a:effectRef>
          <a:fontRef idx="minor">
            <a:schemeClr val="dk1"/>
          </a:fontRef>
        </p:style>
        <p:txBody>
          <a:bodyPr rtlCol="0" anchor="ctr"/>
          <a:lstStyle/>
          <a:p>
            <a:pPr algn="ctr"/>
            <a:endParaRPr lang="ru-RU">
              <a:solidFill>
                <a:schemeClr val="tx1"/>
              </a:solidFill>
            </a:endParaRPr>
          </a:p>
        </p:txBody>
      </p:sp>
      <p:pic>
        <p:nvPicPr>
          <p:cNvPr id="1027" name="Picture 3" descr="C:\Documents and Settings\rusiko\Desktop\images.jpeg"/>
          <p:cNvPicPr>
            <a:picLocks noChangeAspect="1" noChangeArrowheads="1"/>
          </p:cNvPicPr>
          <p:nvPr/>
        </p:nvPicPr>
        <p:blipFill>
          <a:blip r:embed="rId2" cstate="print">
            <a:duotone>
              <a:schemeClr val="accent1">
                <a:shade val="45000"/>
                <a:satMod val="135000"/>
              </a:schemeClr>
              <a:prstClr val="white"/>
            </a:duotone>
          </a:blip>
          <a:srcRect/>
          <a:stretch>
            <a:fillRect/>
          </a:stretch>
        </p:blipFill>
        <p:spPr bwMode="auto">
          <a:xfrm>
            <a:off x="179512" y="2209800"/>
            <a:ext cx="2971800" cy="2362200"/>
          </a:xfrm>
          <a:prstGeom prst="rect">
            <a:avLst/>
          </a:prstGeom>
          <a:noFill/>
        </p:spPr>
      </p:pic>
      <p:graphicFrame>
        <p:nvGraphicFramePr>
          <p:cNvPr id="6" name="Group 22"/>
          <p:cNvGraphicFramePr>
            <a:graphicFrameLocks noGrp="1"/>
          </p:cNvGraphicFramePr>
          <p:nvPr>
            <p:extLst>
              <p:ext uri="{D42A27DB-BD31-4B8C-83A1-F6EECF244321}">
                <p14:modId xmlns:p14="http://schemas.microsoft.com/office/powerpoint/2010/main" val="3016798028"/>
              </p:ext>
            </p:extLst>
          </p:nvPr>
        </p:nvGraphicFramePr>
        <p:xfrm>
          <a:off x="3929058" y="928670"/>
          <a:ext cx="5084120" cy="5731226"/>
        </p:xfrm>
        <a:graphic>
          <a:graphicData uri="http://schemas.openxmlformats.org/drawingml/2006/table">
            <a:tbl>
              <a:tblPr>
                <a:tableStyleId>{3C2FFA5D-87B4-456A-9821-1D502468CF0F}</a:tableStyleId>
              </a:tblPr>
              <a:tblGrid>
                <a:gridCol w="1587062"/>
                <a:gridCol w="3497058"/>
              </a:tblGrid>
              <a:tr h="660612">
                <a:tc>
                  <a:txBody>
                    <a:bodyPr/>
                    <a:lstStyle/>
                    <a:p>
                      <a:pPr marL="0" marR="0" lvl="0" indent="0" algn="just" defTabSz="914400" rtl="0" eaLnBrk="1" fontAlgn="base" latinLnBrk="0" hangingPunct="1">
                        <a:lnSpc>
                          <a:spcPct val="100000"/>
                        </a:lnSpc>
                        <a:spcBef>
                          <a:spcPct val="20000"/>
                        </a:spcBef>
                        <a:spcAft>
                          <a:spcPct val="0"/>
                        </a:spcAft>
                        <a:buClr>
                          <a:srgbClr val="890C08"/>
                        </a:buClr>
                        <a:buSzPct val="60000"/>
                        <a:buFont typeface="Wingdings" pitchFamily="2" charset="2"/>
                        <a:buNone/>
                        <a:tabLst/>
                        <a:defRPr/>
                      </a:pPr>
                      <a:r>
                        <a:rPr kumimoji="0" lang="ka-GE" sz="1400" u="none" strike="noStrike" cap="none" normalizeH="0" baseline="0" dirty="0" smtClean="0">
                          <a:ln>
                            <a:noFill/>
                          </a:ln>
                          <a:effectLst/>
                        </a:rPr>
                        <a:t>კვლევის მეთოდი</a:t>
                      </a:r>
                      <a:endParaRPr kumimoji="0" lang="ru-RU" sz="1400" b="1" i="0" u="none" strike="noStrike" cap="none" normalizeH="0" baseline="0" dirty="0" smtClean="0">
                        <a:ln>
                          <a:noFill/>
                        </a:ln>
                        <a:solidFill>
                          <a:schemeClr val="tx2">
                            <a:lumMod val="75000"/>
                          </a:schemeClr>
                        </a:solidFill>
                        <a:effectLst/>
                        <a:latin typeface="Sylfaen" pitchFamily="18" charset="0"/>
                        <a:ea typeface="ＭＳ Ｐゴシック" pitchFamily="1" charset="-128"/>
                        <a:cs typeface="Arial" charset="0"/>
                      </a:endParaRPr>
                    </a:p>
                  </a:txBody>
                  <a:tcPr anchor="ctr" horzOverflow="overflow"/>
                </a:tc>
                <a:tc>
                  <a:txBody>
                    <a:bodyPr/>
                    <a:lstStyle/>
                    <a:p>
                      <a:pPr algn="just"/>
                      <a:r>
                        <a:rPr kumimoji="0" lang="gl-ES" sz="1400" u="none" strike="noStrike" kern="1200" cap="none" normalizeH="0" baseline="0" dirty="0" smtClean="0">
                          <a:ln>
                            <a:noFill/>
                          </a:ln>
                          <a:effectLst/>
                        </a:rPr>
                        <a:t>რადენობრივი</a:t>
                      </a:r>
                      <a:r>
                        <a:rPr kumimoji="0" lang="ka-GE" sz="1400" u="none" strike="noStrike" kern="1200" cap="none" normalizeH="0" baseline="0" dirty="0" smtClean="0">
                          <a:ln>
                            <a:noFill/>
                          </a:ln>
                          <a:effectLst/>
                        </a:rPr>
                        <a:t> კვლევა</a:t>
                      </a:r>
                      <a:endParaRPr kumimoji="0" lang="en-US" sz="1400" b="0" i="0" u="none" strike="noStrike" kern="1200" cap="none" normalizeH="0" baseline="0" dirty="0" smtClean="0">
                        <a:ln>
                          <a:noFill/>
                        </a:ln>
                        <a:solidFill>
                          <a:schemeClr val="tx2">
                            <a:lumMod val="75000"/>
                          </a:schemeClr>
                        </a:solidFill>
                        <a:effectLst/>
                        <a:latin typeface="Sylfaen" pitchFamily="18" charset="0"/>
                        <a:ea typeface="+mn-ea"/>
                        <a:cs typeface="Arial" charset="0"/>
                      </a:endParaRPr>
                    </a:p>
                  </a:txBody>
                  <a:tcPr anchor="ctr" horzOverflow="overflow"/>
                </a:tc>
              </a:tr>
              <a:tr h="642942">
                <a:tc>
                  <a:txBody>
                    <a:bodyPr/>
                    <a:lstStyle/>
                    <a:p>
                      <a:pPr marL="0" marR="0" lvl="0" indent="0" algn="just" defTabSz="914400" rtl="0" eaLnBrk="1" fontAlgn="base" latinLnBrk="0" hangingPunct="1">
                        <a:lnSpc>
                          <a:spcPct val="100000"/>
                        </a:lnSpc>
                        <a:spcBef>
                          <a:spcPct val="20000"/>
                        </a:spcBef>
                        <a:spcAft>
                          <a:spcPct val="0"/>
                        </a:spcAft>
                        <a:buClr>
                          <a:srgbClr val="890C08"/>
                        </a:buClr>
                        <a:buSzPct val="60000"/>
                        <a:buFont typeface="Wingdings" pitchFamily="2" charset="2"/>
                        <a:buNone/>
                        <a:tabLst/>
                      </a:pPr>
                      <a:r>
                        <a:rPr kumimoji="0" lang="ka-GE" sz="1400" u="none" strike="noStrike" cap="none" normalizeH="0" baseline="0" dirty="0" smtClean="0">
                          <a:ln>
                            <a:noFill/>
                          </a:ln>
                          <a:effectLst/>
                        </a:rPr>
                        <a:t>კვლევის არეალი</a:t>
                      </a:r>
                      <a:endParaRPr kumimoji="0" lang="ru-RU" sz="1400" b="1" i="0" u="none" strike="noStrike" cap="none" normalizeH="0" baseline="0" dirty="0" smtClean="0">
                        <a:ln>
                          <a:noFill/>
                        </a:ln>
                        <a:solidFill>
                          <a:schemeClr val="tx2">
                            <a:lumMod val="75000"/>
                          </a:schemeClr>
                        </a:solidFill>
                        <a:effectLst/>
                        <a:latin typeface="Sylfaen" pitchFamily="18" charset="0"/>
                        <a:ea typeface="ＭＳ Ｐゴシック" pitchFamily="1" charset="-128"/>
                        <a:cs typeface="Arial" charset="0"/>
                      </a:endParaRPr>
                    </a:p>
                  </a:txBody>
                  <a:tcPr anchor="ctr" horzOverflow="overflow"/>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af-ZA" sz="1400" u="none" strike="noStrike" kern="1200" cap="none" normalizeH="0" baseline="0" dirty="0" smtClean="0">
                          <a:ln>
                            <a:noFill/>
                          </a:ln>
                          <a:effectLst/>
                        </a:rPr>
                        <a:t>აჭარის რეგიონის ქალაქები</a:t>
                      </a:r>
                      <a:endParaRPr kumimoji="0" lang="gl-ES" sz="1400" u="none" strike="noStrike" kern="1200" cap="none" normalizeH="0" baseline="0" dirty="0" smtClean="0">
                        <a:ln>
                          <a:noFill/>
                        </a:ln>
                        <a:effectLst/>
                      </a:endParaRPr>
                    </a:p>
                  </a:txBody>
                  <a:tcPr anchor="ctr" horzOverflow="overflow"/>
                </a:tc>
              </a:tr>
              <a:tr h="1046845">
                <a:tc>
                  <a:txBody>
                    <a:bodyPr/>
                    <a:lstStyle/>
                    <a:p>
                      <a:pPr marL="0" marR="0" lvl="0" indent="0" algn="just" defTabSz="914400" rtl="0" eaLnBrk="1" fontAlgn="base" latinLnBrk="0" hangingPunct="1">
                        <a:lnSpc>
                          <a:spcPct val="100000"/>
                        </a:lnSpc>
                        <a:spcBef>
                          <a:spcPct val="20000"/>
                        </a:spcBef>
                        <a:spcAft>
                          <a:spcPct val="0"/>
                        </a:spcAft>
                        <a:buClr>
                          <a:srgbClr val="890C08"/>
                        </a:buClr>
                        <a:buSzPct val="60000"/>
                        <a:buFont typeface="Wingdings" pitchFamily="2" charset="2"/>
                        <a:buNone/>
                        <a:tabLst/>
                      </a:pPr>
                      <a:r>
                        <a:rPr kumimoji="0" lang="ka-GE" sz="1400" u="none" strike="noStrike" cap="none" normalizeH="0" baseline="0" dirty="0" smtClean="0">
                          <a:ln>
                            <a:noFill/>
                          </a:ln>
                          <a:effectLst/>
                        </a:rPr>
                        <a:t>შერჩევის ზომა</a:t>
                      </a:r>
                      <a:endParaRPr kumimoji="0" lang="ru-RU" sz="1400" b="1" i="0" u="none" strike="noStrike" cap="none" normalizeH="0" baseline="0" dirty="0" smtClean="0">
                        <a:ln>
                          <a:noFill/>
                        </a:ln>
                        <a:solidFill>
                          <a:schemeClr val="tx2">
                            <a:lumMod val="75000"/>
                          </a:schemeClr>
                        </a:solidFill>
                        <a:effectLst/>
                        <a:latin typeface="Sylfaen" pitchFamily="18" charset="0"/>
                        <a:ea typeface="ＭＳ Ｐゴシック" pitchFamily="1" charset="-128"/>
                        <a:cs typeface="Arial" charset="0"/>
                      </a:endParaRPr>
                    </a:p>
                  </a:txBody>
                  <a:tcPr anchor="ctr" horzOverflow="overflow"/>
                </a:tc>
                <a:tc>
                  <a:txBody>
                    <a:bodyPr/>
                    <a:lstStyle/>
                    <a:p>
                      <a:pPr algn="l"/>
                      <a:r>
                        <a:rPr kumimoji="0" lang="af-ZA" sz="1400" u="none" strike="noStrike" cap="none" normalizeH="0" baseline="0" dirty="0" smtClean="0">
                          <a:ln>
                            <a:noFill/>
                          </a:ln>
                          <a:effectLst/>
                        </a:rPr>
                        <a:t>800</a:t>
                      </a:r>
                      <a:r>
                        <a:rPr kumimoji="0" lang="gl-ES" sz="1400" u="none" strike="noStrike" cap="none" normalizeH="0" baseline="0" dirty="0" smtClean="0">
                          <a:ln>
                            <a:noFill/>
                          </a:ln>
                          <a:effectLst/>
                        </a:rPr>
                        <a:t> რესპონდენტი. </a:t>
                      </a:r>
                      <a:r>
                        <a:rPr kumimoji="0" lang="ka-GE" sz="1400" u="none" strike="noStrike" kern="1200" cap="none" normalizeH="0" baseline="0" dirty="0" smtClean="0">
                          <a:ln>
                            <a:noFill/>
                          </a:ln>
                          <a:solidFill>
                            <a:schemeClr val="dk1"/>
                          </a:solidFill>
                          <a:effectLst/>
                          <a:latin typeface="+mn-lt"/>
                          <a:ea typeface="+mn-ea"/>
                          <a:cs typeface="+mn-cs"/>
                        </a:rPr>
                        <a:t>მიღებული მონაცემები რეპრეზენტატული</a:t>
                      </a:r>
                      <a:r>
                        <a:rPr kumimoji="0" lang="af-ZA" sz="1400" u="none" strike="noStrike" kern="1200" cap="none" normalizeH="0" baseline="0" dirty="0" smtClean="0">
                          <a:ln>
                            <a:noFill/>
                          </a:ln>
                          <a:solidFill>
                            <a:schemeClr val="dk1"/>
                          </a:solidFill>
                          <a:effectLst/>
                          <a:latin typeface="+mn-lt"/>
                          <a:ea typeface="+mn-ea"/>
                          <a:cs typeface="+mn-cs"/>
                        </a:rPr>
                        <a:t>ა </a:t>
                      </a:r>
                      <a:r>
                        <a:rPr kumimoji="0" lang="ka-GE" sz="1400" u="none" strike="noStrike" kern="1200" cap="none" normalizeH="0" baseline="0" dirty="0" smtClean="0">
                          <a:ln>
                            <a:noFill/>
                          </a:ln>
                          <a:solidFill>
                            <a:schemeClr val="dk1"/>
                          </a:solidFill>
                          <a:effectLst/>
                          <a:latin typeface="+mn-lt"/>
                          <a:ea typeface="+mn-ea"/>
                          <a:cs typeface="+mn-cs"/>
                        </a:rPr>
                        <a:t>აჭარის რეგიონისთვის,</a:t>
                      </a:r>
                      <a:r>
                        <a:rPr kumimoji="0" lang="af-ZA" sz="1400" u="none" strike="noStrike" kern="1200" cap="none" normalizeH="0" baseline="0" dirty="0" smtClean="0">
                          <a:ln>
                            <a:noFill/>
                          </a:ln>
                          <a:solidFill>
                            <a:schemeClr val="dk1"/>
                          </a:solidFill>
                          <a:effectLst/>
                          <a:latin typeface="+mn-lt"/>
                          <a:ea typeface="+mn-ea"/>
                          <a:cs typeface="+mn-cs"/>
                        </a:rPr>
                        <a:t> </a:t>
                      </a:r>
                      <a:r>
                        <a:rPr kumimoji="0" lang="ka-GE" sz="1400" u="none" strike="noStrike" kern="1200" cap="none" normalizeH="0" baseline="0" dirty="0" smtClean="0">
                          <a:ln>
                            <a:noFill/>
                          </a:ln>
                          <a:solidFill>
                            <a:schemeClr val="dk1"/>
                          </a:solidFill>
                          <a:effectLst/>
                          <a:latin typeface="+mn-lt"/>
                          <a:ea typeface="+mn-ea"/>
                          <a:cs typeface="+mn-cs"/>
                        </a:rPr>
                        <a:t>ცდომილებით არაუმეტეს 3,1%, ამასთან, ქალაქ ბათუმის ჭრილში - ცდომილებით არაუმეტეს 5,4 % და მთიანი აჭარის ჭრილში - ცდომილებით არაუმეტეს 5,4 % და ბარი აჭარის ჭრილში - ცდომილებით არაუმეტეს 5,4 % (შერჩევის ცდომილებები უნდა დაითვალოს 95%-იანი საიმედოობით)</a:t>
                      </a:r>
                    </a:p>
                  </a:txBody>
                  <a:tcPr anchor="ctr" horzOverflow="overflow"/>
                </a:tc>
              </a:tr>
              <a:tr h="686248">
                <a:tc>
                  <a:txBody>
                    <a:bodyPr/>
                    <a:lstStyle/>
                    <a:p>
                      <a:pPr marL="0" marR="0" lvl="0" indent="0" algn="just" defTabSz="914400" rtl="0" eaLnBrk="1" fontAlgn="base" latinLnBrk="0" hangingPunct="1">
                        <a:lnSpc>
                          <a:spcPct val="100000"/>
                        </a:lnSpc>
                        <a:spcBef>
                          <a:spcPct val="20000"/>
                        </a:spcBef>
                        <a:spcAft>
                          <a:spcPct val="0"/>
                        </a:spcAft>
                        <a:buClr>
                          <a:srgbClr val="890C08"/>
                        </a:buClr>
                        <a:buSzPct val="60000"/>
                        <a:buFont typeface="Wingdings" pitchFamily="2" charset="2"/>
                        <a:buNone/>
                        <a:tabLst/>
                      </a:pPr>
                      <a:r>
                        <a:rPr kumimoji="0" lang="ka-GE" sz="1400" u="none" strike="noStrike" kern="1200" cap="none" normalizeH="0" baseline="0" dirty="0" smtClean="0">
                          <a:ln>
                            <a:noFill/>
                          </a:ln>
                          <a:effectLst/>
                        </a:rPr>
                        <a:t>სამიზნე ჯგუფი</a:t>
                      </a:r>
                      <a:endParaRPr kumimoji="0" lang="ru-RU" sz="1400" b="1" i="0" u="none" strike="noStrike" kern="1200" cap="none" normalizeH="0" baseline="0" dirty="0" smtClean="0">
                        <a:ln>
                          <a:noFill/>
                        </a:ln>
                        <a:solidFill>
                          <a:schemeClr val="tx2">
                            <a:lumMod val="75000"/>
                          </a:schemeClr>
                        </a:solidFill>
                        <a:effectLst/>
                        <a:latin typeface="Sylfaen" pitchFamily="18" charset="0"/>
                        <a:ea typeface="ＭＳ Ｐゴシック" pitchFamily="1" charset="-128"/>
                        <a:cs typeface="Arial" charset="0"/>
                      </a:endParaRPr>
                    </a:p>
                  </a:txBody>
                  <a:tcPr anchor="ctr" horzOverflow="overflow"/>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ka-GE" sz="1400" dirty="0" smtClean="0"/>
                        <a:t>მოსახლეობა</a:t>
                      </a:r>
                      <a:endParaRPr lang="en-US" sz="1400" b="0" dirty="0">
                        <a:solidFill>
                          <a:schemeClr val="tx2">
                            <a:lumMod val="75000"/>
                          </a:schemeClr>
                        </a:solidFill>
                      </a:endParaRPr>
                    </a:p>
                  </a:txBody>
                  <a:tcPr anchor="ctr" horzOverflow="overflow"/>
                </a:tc>
              </a:tr>
              <a:tr h="571504">
                <a:tc>
                  <a:txBody>
                    <a:bodyPr/>
                    <a:lstStyle/>
                    <a:p>
                      <a:pPr marL="0" marR="0" lvl="0" indent="0" algn="just" defTabSz="914400" rtl="0" eaLnBrk="1" fontAlgn="base" latinLnBrk="0" hangingPunct="1">
                        <a:lnSpc>
                          <a:spcPct val="100000"/>
                        </a:lnSpc>
                        <a:spcBef>
                          <a:spcPct val="20000"/>
                        </a:spcBef>
                        <a:spcAft>
                          <a:spcPct val="0"/>
                        </a:spcAft>
                        <a:buClr>
                          <a:srgbClr val="890C08"/>
                        </a:buClr>
                        <a:buSzPct val="60000"/>
                        <a:buFont typeface="Wingdings" pitchFamily="2" charset="2"/>
                        <a:buNone/>
                        <a:tabLst/>
                      </a:pPr>
                      <a:r>
                        <a:rPr kumimoji="0" lang="ka-GE" sz="1400" u="none" strike="noStrike" cap="none" normalizeH="0" baseline="0" dirty="0" smtClean="0">
                          <a:ln>
                            <a:noFill/>
                          </a:ln>
                          <a:effectLst/>
                        </a:rPr>
                        <a:t>კვლევის ინსტრუმენტი</a:t>
                      </a:r>
                      <a:endParaRPr kumimoji="0" lang="ru-RU" sz="1400" b="1" i="0" u="none" strike="noStrike" cap="none" normalizeH="0" baseline="0" dirty="0" smtClean="0">
                        <a:ln>
                          <a:noFill/>
                        </a:ln>
                        <a:solidFill>
                          <a:schemeClr val="tx2">
                            <a:lumMod val="75000"/>
                          </a:schemeClr>
                        </a:solidFill>
                        <a:effectLst/>
                        <a:latin typeface="Sylfaen" pitchFamily="18" charset="0"/>
                        <a:ea typeface="ＭＳ Ｐゴシック" pitchFamily="1" charset="-128"/>
                        <a:cs typeface="Arial" charset="0"/>
                      </a:endParaRPr>
                    </a:p>
                  </a:txBody>
                  <a:tcPr anchor="ctr" horzOverflow="overflow"/>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ka-GE" sz="1400" u="none" strike="noStrike" kern="1200" cap="none" normalizeH="0" baseline="0" dirty="0" smtClean="0">
                          <a:ln>
                            <a:noFill/>
                          </a:ln>
                          <a:effectLst/>
                        </a:rPr>
                        <a:t>რაოდენობრივი კვლევის კითხვარი</a:t>
                      </a:r>
                      <a:endParaRPr lang="en-US" sz="1400" b="0" dirty="0">
                        <a:solidFill>
                          <a:schemeClr val="tx2">
                            <a:lumMod val="75000"/>
                          </a:schemeClr>
                        </a:solidFill>
                      </a:endParaRPr>
                    </a:p>
                  </a:txBody>
                  <a:tcPr anchor="ctr" horzOverflow="overflow"/>
                </a:tc>
              </a:tr>
              <a:tr h="786956">
                <a:tc>
                  <a:txBody>
                    <a:bodyPr/>
                    <a:lstStyle/>
                    <a:p>
                      <a:pPr marL="0" marR="0" lvl="0" indent="0" algn="just" defTabSz="914400" rtl="0" eaLnBrk="1" fontAlgn="base" latinLnBrk="0" hangingPunct="1">
                        <a:lnSpc>
                          <a:spcPct val="100000"/>
                        </a:lnSpc>
                        <a:spcBef>
                          <a:spcPct val="20000"/>
                        </a:spcBef>
                        <a:spcAft>
                          <a:spcPct val="0"/>
                        </a:spcAft>
                        <a:buClr>
                          <a:srgbClr val="890C08"/>
                        </a:buClr>
                        <a:buSzPct val="60000"/>
                        <a:buFont typeface="Wingdings" pitchFamily="2" charset="2"/>
                        <a:buNone/>
                        <a:tabLst/>
                        <a:defRPr/>
                      </a:pPr>
                      <a:r>
                        <a:rPr kumimoji="0" lang="gl-ES" sz="1400" u="none" strike="noStrike" cap="none" normalizeH="0" baseline="0" dirty="0" smtClean="0">
                          <a:ln>
                            <a:noFill/>
                          </a:ln>
                          <a:effectLst/>
                        </a:rPr>
                        <a:t>საველე სამუშაოების </a:t>
                      </a:r>
                      <a:r>
                        <a:rPr kumimoji="0" lang="ka-GE" sz="1400" u="none" strike="noStrike" cap="none" normalizeH="0" baseline="0" dirty="0" smtClean="0">
                          <a:ln>
                            <a:noFill/>
                          </a:ln>
                          <a:effectLst/>
                        </a:rPr>
                        <a:t>ჩატარების თარიღ</a:t>
                      </a:r>
                      <a:r>
                        <a:rPr kumimoji="0" lang="gl-ES" sz="1400" u="none" strike="noStrike" cap="none" normalizeH="0" baseline="0" dirty="0" smtClean="0">
                          <a:ln>
                            <a:noFill/>
                          </a:ln>
                          <a:effectLst/>
                        </a:rPr>
                        <a:t>ი</a:t>
                      </a:r>
                      <a:endParaRPr kumimoji="0" lang="ru-RU" sz="1400" b="1" i="0" u="none" strike="noStrike" cap="none" normalizeH="0" baseline="0" dirty="0" smtClean="0">
                        <a:ln>
                          <a:noFill/>
                        </a:ln>
                        <a:solidFill>
                          <a:schemeClr val="tx2">
                            <a:lumMod val="75000"/>
                          </a:schemeClr>
                        </a:solidFill>
                        <a:effectLst/>
                        <a:latin typeface="Sylfaen" pitchFamily="18" charset="0"/>
                        <a:ea typeface="ＭＳ Ｐゴシック" pitchFamily="1" charset="-128"/>
                        <a:cs typeface="Arial" charset="0"/>
                      </a:endParaRPr>
                    </a:p>
                  </a:txBody>
                  <a:tcPr anchor="ctr" horzOverflow="overflow"/>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af-ZA" sz="1400" u="none" strike="noStrike" kern="1200" cap="none" normalizeH="0" baseline="0" dirty="0" smtClean="0">
                          <a:ln>
                            <a:noFill/>
                          </a:ln>
                          <a:effectLst/>
                        </a:rPr>
                        <a:t>სექტემბერი,</a:t>
                      </a:r>
                      <a:r>
                        <a:rPr kumimoji="0" lang="ka-GE" sz="1400" u="none" strike="noStrike" kern="1200" cap="none" normalizeH="0" baseline="0" dirty="0" smtClean="0">
                          <a:ln>
                            <a:noFill/>
                          </a:ln>
                          <a:effectLst/>
                        </a:rPr>
                        <a:t> 201</a:t>
                      </a:r>
                      <a:r>
                        <a:rPr kumimoji="0" lang="af-ZA" sz="1400" u="none" strike="noStrike" kern="1200" cap="none" normalizeH="0" baseline="0" dirty="0" smtClean="0">
                          <a:ln>
                            <a:noFill/>
                          </a:ln>
                          <a:effectLst/>
                        </a:rPr>
                        <a:t>9</a:t>
                      </a:r>
                      <a:r>
                        <a:rPr kumimoji="0" lang="ka-GE" sz="1400" u="none" strike="noStrike" kern="1200" cap="none" normalizeH="0" baseline="0" dirty="0" smtClean="0">
                          <a:ln>
                            <a:noFill/>
                          </a:ln>
                          <a:effectLst/>
                        </a:rPr>
                        <a:t> წელი</a:t>
                      </a:r>
                      <a:endParaRPr kumimoji="0" lang="en-US" sz="1400" b="0" i="0" u="none" strike="noStrike" kern="1200" cap="none" normalizeH="0" baseline="0" dirty="0" smtClean="0">
                        <a:ln>
                          <a:noFill/>
                        </a:ln>
                        <a:solidFill>
                          <a:schemeClr val="tx2">
                            <a:lumMod val="75000"/>
                          </a:schemeClr>
                        </a:solidFill>
                        <a:effectLst/>
                        <a:latin typeface="Sylfaen" pitchFamily="18" charset="0"/>
                        <a:ea typeface="ＭＳ Ｐゴシック" pitchFamily="1" charset="-128"/>
                        <a:cs typeface="Arial" charset="0"/>
                      </a:endParaRPr>
                    </a:p>
                  </a:txBody>
                  <a:tcPr anchor="ctr" horzOverflow="overflow"/>
                </a:tc>
              </a:tr>
            </a:tbl>
          </a:graphicData>
        </a:graphic>
      </p:graphicFrame>
    </p:spTree>
    <p:extLst>
      <p:ext uri="{BB962C8B-B14F-4D97-AF65-F5344CB8AC3E}">
        <p14:creationId xmlns:p14="http://schemas.microsoft.com/office/powerpoint/2010/main" val="237896721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одержимое 4"/>
          <p:cNvGraphicFramePr>
            <a:graphicFrameLocks noGrp="1"/>
          </p:cNvGraphicFramePr>
          <p:nvPr>
            <p:ph idx="1"/>
          </p:nvPr>
        </p:nvGraphicFramePr>
        <p:xfrm>
          <a:off x="214282" y="1000108"/>
          <a:ext cx="8715436" cy="5715040"/>
        </p:xfrm>
        <a:graphic>
          <a:graphicData uri="http://schemas.openxmlformats.org/drawingml/2006/chart">
            <c:chart xmlns:c="http://schemas.openxmlformats.org/drawingml/2006/chart" xmlns:r="http://schemas.openxmlformats.org/officeDocument/2006/relationships" r:id="rId2"/>
          </a:graphicData>
        </a:graphic>
      </p:graphicFrame>
      <p:sp>
        <p:nvSpPr>
          <p:cNvPr id="4" name="Заголовок 1"/>
          <p:cNvSpPr txBox="1">
            <a:spLocks/>
          </p:cNvSpPr>
          <p:nvPr/>
        </p:nvSpPr>
        <p:spPr>
          <a:xfrm>
            <a:off x="2285984" y="0"/>
            <a:ext cx="6615130" cy="857232"/>
          </a:xfrm>
          <a:prstGeom prst="rect">
            <a:avLst/>
          </a:prstGeom>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Autofit/>
          </a:bodyPr>
          <a:lstStyle/>
          <a:p>
            <a:pPr lvl="0" algn="ctr">
              <a:spcBef>
                <a:spcPct val="0"/>
              </a:spcBef>
            </a:pPr>
            <a:r>
              <a:rPr lang="af-ZA" sz="1400" b="1" dirty="0" smtClean="0"/>
              <a:t>A12. </a:t>
            </a:r>
            <a:r>
              <a:rPr lang="ka-GE" sz="1400" b="1" dirty="0" smtClean="0"/>
              <a:t>თქვენი აზრით, რომელი ჟურნალისტია აჭარის ტელევიზიის სახე? </a:t>
            </a:r>
            <a:endParaRPr kumimoji="0" lang="ru-RU" sz="1400" b="1" i="0" u="none" strike="noStrike" kern="1200" cap="none" spc="0" normalizeH="0" baseline="0" noProof="0" dirty="0">
              <a:ln>
                <a:noFill/>
              </a:ln>
              <a:solidFill>
                <a:schemeClr val="lt1"/>
              </a:solidFill>
              <a:effectLst/>
              <a:uLnTx/>
              <a:uFillTx/>
              <a:latin typeface="+mn-lt"/>
              <a:ea typeface="+mn-ea"/>
              <a:cs typeface="+mn-c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5984" y="0"/>
            <a:ext cx="6615130" cy="857232"/>
          </a:xfrm>
        </p:spPr>
        <p:style>
          <a:lnRef idx="0">
            <a:schemeClr val="accent1"/>
          </a:lnRef>
          <a:fillRef idx="3">
            <a:schemeClr val="accent1"/>
          </a:fillRef>
          <a:effectRef idx="3">
            <a:schemeClr val="accent1"/>
          </a:effectRef>
          <a:fontRef idx="minor">
            <a:schemeClr val="lt1"/>
          </a:fontRef>
        </p:style>
        <p:txBody>
          <a:bodyPr>
            <a:noAutofit/>
          </a:bodyPr>
          <a:lstStyle/>
          <a:p>
            <a:r>
              <a:rPr lang="af-ZA" sz="1400" b="1" dirty="0" smtClean="0"/>
              <a:t>A13.    </a:t>
            </a:r>
            <a:r>
              <a:rPr lang="ka-GE" sz="1400" b="1" dirty="0" smtClean="0"/>
              <a:t>ბარათზე ჩამოთვლილი სხვადასხვა ტიპის სატელევიზო გადაცემებიდან,  თქვენ რომ ადგენდეთ სატელევიზიო პროგრამას, რომელ 10 ჟანრის გადაცემას აირჩევდით? გთხოვთ მითხრათ, პირველ რიგში რომელს? მეორე როგში და ა.შ. </a:t>
            </a:r>
            <a:endParaRPr lang="ru-RU" sz="1400" b="1" dirty="0"/>
          </a:p>
        </p:txBody>
      </p:sp>
      <p:graphicFrame>
        <p:nvGraphicFramePr>
          <p:cNvPr id="4" name="Таблица 3"/>
          <p:cNvGraphicFramePr>
            <a:graphicFrameLocks noGrp="1"/>
          </p:cNvGraphicFramePr>
          <p:nvPr/>
        </p:nvGraphicFramePr>
        <p:xfrm>
          <a:off x="214282" y="928670"/>
          <a:ext cx="8715439" cy="5786473"/>
        </p:xfrm>
        <a:graphic>
          <a:graphicData uri="http://schemas.openxmlformats.org/drawingml/2006/table">
            <a:tbl>
              <a:tblPr>
                <a:tableStyleId>{8A107856-5554-42FB-B03E-39F5DBC370BA}</a:tableStyleId>
              </a:tblPr>
              <a:tblGrid>
                <a:gridCol w="3157572"/>
                <a:gridCol w="628642"/>
                <a:gridCol w="642942"/>
                <a:gridCol w="642942"/>
                <a:gridCol w="560691"/>
                <a:gridCol w="513775"/>
                <a:gridCol w="513775"/>
                <a:gridCol w="513775"/>
                <a:gridCol w="513775"/>
                <a:gridCol w="513775"/>
                <a:gridCol w="513775"/>
              </a:tblGrid>
              <a:tr h="465244">
                <a:tc>
                  <a:txBody>
                    <a:bodyPr/>
                    <a:lstStyle/>
                    <a:p>
                      <a:pPr algn="l" fontAlgn="ctr"/>
                      <a:r>
                        <a:rPr lang="ru-RU" sz="1000" u="none" strike="noStrike" dirty="0"/>
                        <a:t> </a:t>
                      </a:r>
                      <a:endParaRPr lang="ru-RU" sz="1000" b="0" i="0" u="none" strike="noStrike" dirty="0">
                        <a:solidFill>
                          <a:srgbClr val="FF0000"/>
                        </a:solidFill>
                        <a:latin typeface="AcadNusx"/>
                      </a:endParaRPr>
                    </a:p>
                  </a:txBody>
                  <a:tcPr marL="5617" marR="5617" marT="5617" marB="0" anchor="ctr"/>
                </a:tc>
                <a:tc>
                  <a:txBody>
                    <a:bodyPr/>
                    <a:lstStyle/>
                    <a:p>
                      <a:pPr algn="ctr" fontAlgn="ctr"/>
                      <a:r>
                        <a:rPr lang="ka-GE" sz="1000" b="1" u="none" strike="noStrike" dirty="0"/>
                        <a:t>1 </a:t>
                      </a:r>
                      <a:br>
                        <a:rPr lang="ka-GE" sz="1000" b="1" u="none" strike="noStrike" dirty="0"/>
                      </a:br>
                      <a:r>
                        <a:rPr lang="ka-GE" sz="1000" b="1" u="none" strike="noStrike" dirty="0"/>
                        <a:t>რიგში</a:t>
                      </a:r>
                      <a:endParaRPr lang="ka-GE" sz="1000" b="1" i="0" u="none" strike="noStrike" dirty="0">
                        <a:solidFill>
                          <a:srgbClr val="000000"/>
                        </a:solidFill>
                        <a:latin typeface="Sylfaen"/>
                      </a:endParaRPr>
                    </a:p>
                  </a:txBody>
                  <a:tcPr marL="5617" marR="5617" marT="5617" marB="0" anchor="ctr"/>
                </a:tc>
                <a:tc>
                  <a:txBody>
                    <a:bodyPr/>
                    <a:lstStyle/>
                    <a:p>
                      <a:pPr algn="ctr" fontAlgn="ctr"/>
                      <a:r>
                        <a:rPr lang="ka-GE" sz="1000" b="1" u="none" strike="noStrike" dirty="0"/>
                        <a:t>2 </a:t>
                      </a:r>
                      <a:endParaRPr lang="af-ZA" sz="1000" b="1" u="none" strike="noStrike" dirty="0" smtClean="0"/>
                    </a:p>
                    <a:p>
                      <a:pPr algn="ctr" fontAlgn="ctr"/>
                      <a:r>
                        <a:rPr lang="ka-GE" sz="1000" b="1" u="none" strike="noStrike" dirty="0" smtClean="0"/>
                        <a:t>რიგში</a:t>
                      </a:r>
                      <a:endParaRPr lang="ka-GE" sz="1000" b="1" i="0" u="none" strike="noStrike" dirty="0">
                        <a:solidFill>
                          <a:srgbClr val="000000"/>
                        </a:solidFill>
                        <a:latin typeface="Sylfaen"/>
                      </a:endParaRPr>
                    </a:p>
                  </a:txBody>
                  <a:tcPr marL="5617" marR="5617" marT="5617" marB="0" anchor="ctr"/>
                </a:tc>
                <a:tc>
                  <a:txBody>
                    <a:bodyPr/>
                    <a:lstStyle/>
                    <a:p>
                      <a:pPr algn="ctr" fontAlgn="ctr"/>
                      <a:r>
                        <a:rPr lang="ka-GE" sz="1000" b="1" u="none" strike="noStrike" dirty="0"/>
                        <a:t>3 </a:t>
                      </a:r>
                      <a:endParaRPr lang="af-ZA" sz="1000" b="1" u="none" strike="noStrike" dirty="0" smtClean="0"/>
                    </a:p>
                    <a:p>
                      <a:pPr algn="ctr" fontAlgn="ctr"/>
                      <a:r>
                        <a:rPr lang="ka-GE" sz="1000" b="1" u="none" strike="noStrike" dirty="0" smtClean="0"/>
                        <a:t>რიგში</a:t>
                      </a:r>
                      <a:endParaRPr lang="ka-GE" sz="1000" b="1" i="0" u="none" strike="noStrike" dirty="0">
                        <a:solidFill>
                          <a:srgbClr val="000000"/>
                        </a:solidFill>
                        <a:latin typeface="Sylfaen"/>
                      </a:endParaRPr>
                    </a:p>
                  </a:txBody>
                  <a:tcPr marL="5617" marR="5617" marT="5617" marB="0" anchor="ctr"/>
                </a:tc>
                <a:tc>
                  <a:txBody>
                    <a:bodyPr/>
                    <a:lstStyle/>
                    <a:p>
                      <a:pPr algn="ctr" fontAlgn="ctr"/>
                      <a:r>
                        <a:rPr lang="ka-GE" sz="1000" b="1" u="none" strike="noStrike" dirty="0" smtClean="0"/>
                        <a:t>4</a:t>
                      </a:r>
                      <a:endParaRPr lang="af-ZA" sz="1000" b="1" u="none" strike="noStrike" dirty="0" smtClean="0"/>
                    </a:p>
                    <a:p>
                      <a:pPr algn="ctr" fontAlgn="ctr"/>
                      <a:r>
                        <a:rPr lang="ka-GE" sz="1000" b="1" u="none" strike="noStrike" dirty="0" smtClean="0"/>
                        <a:t> </a:t>
                      </a:r>
                      <a:r>
                        <a:rPr lang="ka-GE" sz="1000" b="1" u="none" strike="noStrike" dirty="0"/>
                        <a:t>რიგში</a:t>
                      </a:r>
                      <a:endParaRPr lang="ka-GE" sz="1000" b="1" i="0" u="none" strike="noStrike" dirty="0">
                        <a:solidFill>
                          <a:srgbClr val="000000"/>
                        </a:solidFill>
                        <a:latin typeface="Sylfaen"/>
                      </a:endParaRPr>
                    </a:p>
                  </a:txBody>
                  <a:tcPr marL="5617" marR="5617" marT="5617" marB="0" anchor="ctr"/>
                </a:tc>
                <a:tc>
                  <a:txBody>
                    <a:bodyPr/>
                    <a:lstStyle/>
                    <a:p>
                      <a:pPr algn="ctr" fontAlgn="ctr"/>
                      <a:r>
                        <a:rPr lang="ka-GE" sz="1000" b="1" u="none" strike="noStrike" dirty="0"/>
                        <a:t>5 </a:t>
                      </a:r>
                      <a:endParaRPr lang="af-ZA" sz="1000" b="1" u="none" strike="noStrike" dirty="0" smtClean="0"/>
                    </a:p>
                    <a:p>
                      <a:pPr algn="ctr" fontAlgn="ctr"/>
                      <a:r>
                        <a:rPr lang="ka-GE" sz="1000" b="1" u="none" strike="noStrike" dirty="0" smtClean="0"/>
                        <a:t>რიგში</a:t>
                      </a:r>
                      <a:endParaRPr lang="ka-GE" sz="1000" b="1" i="0" u="none" strike="noStrike" dirty="0">
                        <a:solidFill>
                          <a:srgbClr val="000000"/>
                        </a:solidFill>
                        <a:latin typeface="Sylfaen"/>
                      </a:endParaRPr>
                    </a:p>
                  </a:txBody>
                  <a:tcPr marL="5617" marR="5617" marT="5617" marB="0" anchor="ctr"/>
                </a:tc>
                <a:tc>
                  <a:txBody>
                    <a:bodyPr/>
                    <a:lstStyle/>
                    <a:p>
                      <a:pPr algn="ctr" fontAlgn="ctr"/>
                      <a:r>
                        <a:rPr lang="ka-GE" sz="1000" b="1" u="none" strike="noStrike" dirty="0" smtClean="0"/>
                        <a:t>6</a:t>
                      </a:r>
                      <a:endParaRPr lang="af-ZA" sz="1000" b="1" u="none" strike="noStrike" dirty="0" smtClean="0"/>
                    </a:p>
                    <a:p>
                      <a:pPr algn="ctr" fontAlgn="ctr"/>
                      <a:r>
                        <a:rPr lang="ka-GE" sz="1000" b="1" u="none" strike="noStrike" dirty="0" smtClean="0"/>
                        <a:t>რიგში</a:t>
                      </a:r>
                      <a:endParaRPr lang="ka-GE" sz="1000" b="1" i="0" u="none" strike="noStrike" dirty="0">
                        <a:solidFill>
                          <a:srgbClr val="000000"/>
                        </a:solidFill>
                        <a:latin typeface="Sylfaen"/>
                      </a:endParaRPr>
                    </a:p>
                  </a:txBody>
                  <a:tcPr marL="5617" marR="5617" marT="5617" marB="0" anchor="ctr"/>
                </a:tc>
                <a:tc>
                  <a:txBody>
                    <a:bodyPr/>
                    <a:lstStyle/>
                    <a:p>
                      <a:pPr algn="ctr" fontAlgn="ctr"/>
                      <a:r>
                        <a:rPr lang="ka-GE" sz="1000" b="1" u="none" strike="noStrike" dirty="0"/>
                        <a:t>7 </a:t>
                      </a:r>
                      <a:endParaRPr lang="af-ZA" sz="1000" b="1" u="none" strike="noStrike" dirty="0" smtClean="0"/>
                    </a:p>
                    <a:p>
                      <a:pPr algn="ctr" fontAlgn="ctr"/>
                      <a:r>
                        <a:rPr lang="ka-GE" sz="1000" b="1" u="none" strike="noStrike" dirty="0" smtClean="0"/>
                        <a:t>რიგში</a:t>
                      </a:r>
                      <a:endParaRPr lang="ka-GE" sz="1000" b="1" i="0" u="none" strike="noStrike" dirty="0">
                        <a:solidFill>
                          <a:srgbClr val="000000"/>
                        </a:solidFill>
                        <a:latin typeface="Sylfaen"/>
                      </a:endParaRPr>
                    </a:p>
                  </a:txBody>
                  <a:tcPr marL="5617" marR="5617" marT="5617" marB="0" anchor="ctr"/>
                </a:tc>
                <a:tc>
                  <a:txBody>
                    <a:bodyPr/>
                    <a:lstStyle/>
                    <a:p>
                      <a:pPr algn="ctr" fontAlgn="ctr"/>
                      <a:r>
                        <a:rPr lang="ka-GE" sz="1000" b="1" u="none" strike="noStrike" dirty="0" smtClean="0"/>
                        <a:t>8</a:t>
                      </a:r>
                      <a:endParaRPr lang="af-ZA" sz="1000" b="1" u="none" strike="noStrike" dirty="0" smtClean="0"/>
                    </a:p>
                    <a:p>
                      <a:pPr algn="ctr" fontAlgn="ctr"/>
                      <a:r>
                        <a:rPr lang="ka-GE" sz="1000" b="1" u="none" strike="noStrike" dirty="0" smtClean="0"/>
                        <a:t> </a:t>
                      </a:r>
                      <a:r>
                        <a:rPr lang="ka-GE" sz="1000" b="1" u="none" strike="noStrike" dirty="0"/>
                        <a:t>რიგში</a:t>
                      </a:r>
                      <a:endParaRPr lang="ka-GE" sz="1000" b="1" i="0" u="none" strike="noStrike" dirty="0">
                        <a:solidFill>
                          <a:srgbClr val="000000"/>
                        </a:solidFill>
                        <a:latin typeface="Sylfaen"/>
                      </a:endParaRPr>
                    </a:p>
                  </a:txBody>
                  <a:tcPr marL="5617" marR="5617" marT="5617" marB="0" anchor="ctr"/>
                </a:tc>
                <a:tc>
                  <a:txBody>
                    <a:bodyPr/>
                    <a:lstStyle/>
                    <a:p>
                      <a:pPr algn="ctr" fontAlgn="ctr"/>
                      <a:r>
                        <a:rPr lang="ka-GE" sz="1000" b="1" u="none" strike="noStrike" dirty="0"/>
                        <a:t>9 </a:t>
                      </a:r>
                      <a:endParaRPr lang="af-ZA" sz="1000" b="1" u="none" strike="noStrike" dirty="0" smtClean="0"/>
                    </a:p>
                    <a:p>
                      <a:pPr algn="ctr" fontAlgn="ctr"/>
                      <a:r>
                        <a:rPr lang="ka-GE" sz="1000" b="1" u="none" strike="noStrike" dirty="0" smtClean="0"/>
                        <a:t>რიგში</a:t>
                      </a:r>
                      <a:endParaRPr lang="ka-GE" sz="1000" b="1" i="0" u="none" strike="noStrike" dirty="0">
                        <a:solidFill>
                          <a:srgbClr val="000000"/>
                        </a:solidFill>
                        <a:latin typeface="Sylfaen"/>
                      </a:endParaRPr>
                    </a:p>
                  </a:txBody>
                  <a:tcPr marL="5617" marR="5617" marT="5617" marB="0" anchor="ctr"/>
                </a:tc>
                <a:tc>
                  <a:txBody>
                    <a:bodyPr/>
                    <a:lstStyle/>
                    <a:p>
                      <a:pPr algn="ctr" fontAlgn="ctr"/>
                      <a:r>
                        <a:rPr lang="ka-GE" sz="1000" b="1" u="none" strike="noStrike" dirty="0"/>
                        <a:t>10 რიგში</a:t>
                      </a:r>
                      <a:endParaRPr lang="ka-GE" sz="1000" b="1" i="0" u="none" strike="noStrike" dirty="0">
                        <a:solidFill>
                          <a:srgbClr val="000000"/>
                        </a:solidFill>
                        <a:latin typeface="Sylfaen"/>
                      </a:endParaRPr>
                    </a:p>
                  </a:txBody>
                  <a:tcPr marL="5617" marR="5617" marT="5617" marB="0" anchor="ctr"/>
                </a:tc>
              </a:tr>
              <a:tr h="232622">
                <a:tc>
                  <a:txBody>
                    <a:bodyPr/>
                    <a:lstStyle/>
                    <a:p>
                      <a:pPr lvl="1" algn="l" fontAlgn="ctr"/>
                      <a:r>
                        <a:rPr lang="ka-GE" sz="1000" u="none" strike="noStrike"/>
                        <a:t> საინფორმაციო გამოშვება</a:t>
                      </a:r>
                      <a:endParaRPr lang="ka-GE" sz="1000" b="0" i="0" u="none" strike="noStrike">
                        <a:solidFill>
                          <a:srgbClr val="000000"/>
                        </a:solidFill>
                        <a:latin typeface="Times New Roman"/>
                      </a:endParaRPr>
                    </a:p>
                  </a:txBody>
                  <a:tcPr marL="5617" marR="5617" marT="5617" marB="0" anchor="ctr"/>
                </a:tc>
                <a:tc>
                  <a:txBody>
                    <a:bodyPr/>
                    <a:lstStyle/>
                    <a:p>
                      <a:pPr algn="ctr" fontAlgn="ctr"/>
                      <a:r>
                        <a:rPr lang="ru-RU" sz="1000" u="none" strike="noStrike"/>
                        <a:t>69,8</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9,8</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4,4</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3,5</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2,9</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2,8</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3,1</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1,7</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,9</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1,1</a:t>
                      </a:r>
                      <a:endParaRPr lang="ru-RU" sz="1000" b="0" i="0" u="none" strike="noStrike">
                        <a:solidFill>
                          <a:srgbClr val="000000"/>
                        </a:solidFill>
                        <a:latin typeface="Arial"/>
                      </a:endParaRPr>
                    </a:p>
                  </a:txBody>
                  <a:tcPr marL="5617" marR="5617" marT="5617" marB="0" anchor="ctr"/>
                </a:tc>
              </a:tr>
              <a:tr h="232622">
                <a:tc>
                  <a:txBody>
                    <a:bodyPr/>
                    <a:lstStyle/>
                    <a:p>
                      <a:pPr lvl="1" algn="l" fontAlgn="ctr"/>
                      <a:r>
                        <a:rPr lang="ka-GE" sz="1000" u="none" strike="noStrike"/>
                        <a:t> ანალიტიკური გადაცემები </a:t>
                      </a:r>
                      <a:endParaRPr lang="ka-GE" sz="1000" b="0" i="0" u="none" strike="noStrike">
                        <a:solidFill>
                          <a:srgbClr val="000000"/>
                        </a:solidFill>
                        <a:latin typeface="Times New Roman"/>
                      </a:endParaRPr>
                    </a:p>
                  </a:txBody>
                  <a:tcPr marL="5617" marR="5617" marT="5617" marB="0" anchor="ctr"/>
                </a:tc>
                <a:tc>
                  <a:txBody>
                    <a:bodyPr/>
                    <a:lstStyle/>
                    <a:p>
                      <a:pPr algn="ctr" fontAlgn="ctr"/>
                      <a:r>
                        <a:rPr lang="ru-RU" sz="1000" u="none" strike="noStrike"/>
                        <a:t>4,7</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30,2</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12,4</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6,7</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10,9</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7,3</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8,3</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8,6</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2,8</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8,2</a:t>
                      </a:r>
                      <a:endParaRPr lang="ru-RU" sz="1000" b="0" i="0" u="none" strike="noStrike">
                        <a:solidFill>
                          <a:srgbClr val="000000"/>
                        </a:solidFill>
                        <a:latin typeface="Arial"/>
                      </a:endParaRPr>
                    </a:p>
                  </a:txBody>
                  <a:tcPr marL="5617" marR="5617" marT="5617" marB="0" anchor="ctr"/>
                </a:tc>
              </a:tr>
              <a:tr h="232622">
                <a:tc>
                  <a:txBody>
                    <a:bodyPr/>
                    <a:lstStyle/>
                    <a:p>
                      <a:pPr lvl="1" algn="l" fontAlgn="ctr"/>
                      <a:r>
                        <a:rPr lang="ka-GE" sz="1000" u="none" strike="noStrike"/>
                        <a:t> შემეცნებითი გადაცემები</a:t>
                      </a:r>
                      <a:endParaRPr lang="ka-GE" sz="1000" b="0" i="0" u="none" strike="noStrike">
                        <a:solidFill>
                          <a:srgbClr val="000000"/>
                        </a:solidFill>
                        <a:latin typeface="Times New Roman"/>
                      </a:endParaRPr>
                    </a:p>
                  </a:txBody>
                  <a:tcPr marL="5617" marR="5617" marT="5617" marB="0" anchor="ctr"/>
                </a:tc>
                <a:tc>
                  <a:txBody>
                    <a:bodyPr/>
                    <a:lstStyle/>
                    <a:p>
                      <a:pPr algn="ctr" fontAlgn="ctr"/>
                      <a:r>
                        <a:rPr lang="ru-RU" sz="1000" u="none" strike="noStrike"/>
                        <a:t>13,1</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27,0</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16,1</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7,0</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5,7</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8,3</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7,0</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4,2</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6,0</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5,5</a:t>
                      </a:r>
                      <a:endParaRPr lang="ru-RU" sz="1000" b="0" i="0" u="none" strike="noStrike">
                        <a:solidFill>
                          <a:srgbClr val="000000"/>
                        </a:solidFill>
                        <a:latin typeface="Arial"/>
                      </a:endParaRPr>
                    </a:p>
                  </a:txBody>
                  <a:tcPr marL="5617" marR="5617" marT="5617" marB="0" anchor="ctr"/>
                </a:tc>
              </a:tr>
              <a:tr h="232622">
                <a:tc>
                  <a:txBody>
                    <a:bodyPr/>
                    <a:lstStyle/>
                    <a:p>
                      <a:pPr lvl="1" algn="l" fontAlgn="ctr"/>
                      <a:r>
                        <a:rPr lang="ka-GE" sz="1000" u="none" strike="noStrike"/>
                        <a:t> მხატვრული ფილმი</a:t>
                      </a:r>
                      <a:endParaRPr lang="ka-GE" sz="1000" b="0" i="0" u="none" strike="noStrike">
                        <a:solidFill>
                          <a:srgbClr val="000000"/>
                        </a:solidFill>
                        <a:latin typeface="Times New Roman"/>
                      </a:endParaRPr>
                    </a:p>
                  </a:txBody>
                  <a:tcPr marL="5617" marR="5617" marT="5617" marB="0" anchor="ctr"/>
                </a:tc>
                <a:tc>
                  <a:txBody>
                    <a:bodyPr/>
                    <a:lstStyle/>
                    <a:p>
                      <a:pPr algn="ctr" fontAlgn="ctr"/>
                      <a:r>
                        <a:rPr lang="ru-RU" sz="1000" u="none" strike="noStrike"/>
                        <a:t>4,8</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16,7</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15,4</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9,8</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10,4</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6,7</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8,6</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11,2</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7,5</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8,8</a:t>
                      </a:r>
                      <a:endParaRPr lang="ru-RU" sz="1000" b="0" i="0" u="none" strike="noStrike">
                        <a:solidFill>
                          <a:srgbClr val="000000"/>
                        </a:solidFill>
                        <a:latin typeface="Arial"/>
                      </a:endParaRPr>
                    </a:p>
                  </a:txBody>
                  <a:tcPr marL="5617" marR="5617" marT="5617" marB="0" anchor="ctr"/>
                </a:tc>
              </a:tr>
              <a:tr h="232622">
                <a:tc>
                  <a:txBody>
                    <a:bodyPr/>
                    <a:lstStyle/>
                    <a:p>
                      <a:pPr lvl="1" algn="l" fontAlgn="ctr"/>
                      <a:r>
                        <a:rPr lang="ka-GE" sz="1000" u="none" strike="noStrike"/>
                        <a:t> სერიალი</a:t>
                      </a:r>
                      <a:endParaRPr lang="ka-GE" sz="1000" b="0" i="0" u="none" strike="noStrike">
                        <a:solidFill>
                          <a:srgbClr val="000000"/>
                        </a:solidFill>
                        <a:latin typeface="Times New Roman"/>
                      </a:endParaRPr>
                    </a:p>
                  </a:txBody>
                  <a:tcPr marL="5617" marR="5617" marT="5617" marB="0" anchor="ctr"/>
                </a:tc>
                <a:tc>
                  <a:txBody>
                    <a:bodyPr/>
                    <a:lstStyle/>
                    <a:p>
                      <a:pPr algn="ctr" fontAlgn="ctr"/>
                      <a:r>
                        <a:rPr lang="ru-RU" sz="1000" u="none" strike="noStrike"/>
                        <a:t>4,6</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16,9</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11,6</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9,0</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7,5</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5,4</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13,0</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8,7</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8,9</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14,2</a:t>
                      </a:r>
                      <a:endParaRPr lang="ru-RU" sz="1000" b="0" i="0" u="none" strike="noStrike">
                        <a:solidFill>
                          <a:srgbClr val="000000"/>
                        </a:solidFill>
                        <a:latin typeface="Arial"/>
                      </a:endParaRPr>
                    </a:p>
                  </a:txBody>
                  <a:tcPr marL="5617" marR="5617" marT="5617" marB="0" anchor="ctr"/>
                </a:tc>
              </a:tr>
              <a:tr h="232622">
                <a:tc>
                  <a:txBody>
                    <a:bodyPr/>
                    <a:lstStyle/>
                    <a:p>
                      <a:pPr lvl="1" algn="l" fontAlgn="ctr"/>
                      <a:r>
                        <a:rPr lang="ka-GE" sz="1000" u="none" strike="noStrike" dirty="0"/>
                        <a:t> სპორტული გადაცემა</a:t>
                      </a:r>
                      <a:endParaRPr lang="ka-GE" sz="1000" b="0" i="0" u="none" strike="noStrike" dirty="0">
                        <a:solidFill>
                          <a:srgbClr val="000000"/>
                        </a:solidFill>
                        <a:latin typeface="Times New Roman"/>
                      </a:endParaRPr>
                    </a:p>
                  </a:txBody>
                  <a:tcPr marL="5617" marR="5617" marT="5617" marB="0" anchor="ctr"/>
                </a:tc>
                <a:tc>
                  <a:txBody>
                    <a:bodyPr/>
                    <a:lstStyle/>
                    <a:p>
                      <a:pPr algn="ctr" fontAlgn="ctr"/>
                      <a:r>
                        <a:rPr lang="ru-RU" sz="1000" u="none" strike="noStrike"/>
                        <a:t>6,1</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20,4</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20,3</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17,5</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10,2</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3,9</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3,4</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3,1</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4,8</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10,2</a:t>
                      </a:r>
                      <a:endParaRPr lang="ru-RU" sz="1000" b="0" i="0" u="none" strike="noStrike">
                        <a:solidFill>
                          <a:srgbClr val="000000"/>
                        </a:solidFill>
                        <a:latin typeface="Arial"/>
                      </a:endParaRPr>
                    </a:p>
                  </a:txBody>
                  <a:tcPr marL="5617" marR="5617" marT="5617" marB="0" anchor="ctr"/>
                </a:tc>
              </a:tr>
              <a:tr h="232622">
                <a:tc>
                  <a:txBody>
                    <a:bodyPr/>
                    <a:lstStyle/>
                    <a:p>
                      <a:pPr lvl="1" algn="l" fontAlgn="ctr"/>
                      <a:r>
                        <a:rPr lang="ka-GE" sz="1000" u="none" strike="noStrike"/>
                        <a:t> სპორტული რეპორტაჟი</a:t>
                      </a:r>
                      <a:endParaRPr lang="ka-GE" sz="1000" b="0" i="0" u="none" strike="noStrike">
                        <a:solidFill>
                          <a:srgbClr val="000000"/>
                        </a:solidFill>
                        <a:latin typeface="Sylfaen"/>
                      </a:endParaRPr>
                    </a:p>
                  </a:txBody>
                  <a:tcPr marL="5617" marR="5617" marT="5617" marB="0" anchor="ctr"/>
                </a:tc>
                <a:tc>
                  <a:txBody>
                    <a:bodyPr/>
                    <a:lstStyle/>
                    <a:p>
                      <a:pPr algn="ctr" fontAlgn="ctr"/>
                      <a:r>
                        <a:rPr lang="ru-RU" sz="1000" u="none" strike="noStrike"/>
                        <a:t>2,5</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7,0</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20,0</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23,9</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11,7</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11,9</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3,0</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8,7</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7,7</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3,6</a:t>
                      </a:r>
                      <a:endParaRPr lang="ru-RU" sz="1000" b="0" i="0" u="none" strike="noStrike">
                        <a:solidFill>
                          <a:srgbClr val="000000"/>
                        </a:solidFill>
                        <a:latin typeface="Arial"/>
                      </a:endParaRPr>
                    </a:p>
                  </a:txBody>
                  <a:tcPr marL="5617" marR="5617" marT="5617" marB="0" anchor="ctr"/>
                </a:tc>
              </a:tr>
              <a:tr h="232622">
                <a:tc>
                  <a:txBody>
                    <a:bodyPr/>
                    <a:lstStyle/>
                    <a:p>
                      <a:pPr lvl="1" algn="l" fontAlgn="ctr"/>
                      <a:r>
                        <a:rPr lang="ka-GE" sz="1000" u="none" strike="noStrike"/>
                        <a:t> კონცერტები –კლასიკური მუსიკა</a:t>
                      </a:r>
                      <a:endParaRPr lang="ka-GE" sz="1000" b="0" i="0" u="none" strike="noStrike">
                        <a:solidFill>
                          <a:srgbClr val="000000"/>
                        </a:solidFill>
                        <a:latin typeface="Times New Roman"/>
                      </a:endParaRPr>
                    </a:p>
                  </a:txBody>
                  <a:tcPr marL="5617" marR="5617" marT="5617" marB="0" anchor="ctr"/>
                </a:tc>
                <a:tc>
                  <a:txBody>
                    <a:bodyPr/>
                    <a:lstStyle/>
                    <a:p>
                      <a:pPr algn="ctr" fontAlgn="ctr"/>
                      <a:r>
                        <a:rPr lang="ru-RU" sz="1000" u="none" strike="noStrike"/>
                        <a:t>,9</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11,2</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9,2</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10,8</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13,8</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14,1</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9,4</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6,9</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10,9</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12,8</a:t>
                      </a:r>
                      <a:endParaRPr lang="ru-RU" sz="1000" b="0" i="0" u="none" strike="noStrike">
                        <a:solidFill>
                          <a:srgbClr val="000000"/>
                        </a:solidFill>
                        <a:latin typeface="Arial"/>
                      </a:endParaRPr>
                    </a:p>
                  </a:txBody>
                  <a:tcPr marL="5617" marR="5617" marT="5617" marB="0" anchor="ctr"/>
                </a:tc>
              </a:tr>
              <a:tr h="232622">
                <a:tc>
                  <a:txBody>
                    <a:bodyPr/>
                    <a:lstStyle/>
                    <a:p>
                      <a:pPr lvl="1" algn="l" fontAlgn="ctr"/>
                      <a:r>
                        <a:rPr lang="ka-GE" sz="1000" u="none" strike="noStrike"/>
                        <a:t> კონცერტები –პოპულარული მუსიკა</a:t>
                      </a:r>
                      <a:endParaRPr lang="ka-GE" sz="1000" b="0" i="0" u="none" strike="noStrike">
                        <a:solidFill>
                          <a:srgbClr val="000000"/>
                        </a:solidFill>
                        <a:latin typeface="Sylfaen"/>
                      </a:endParaRPr>
                    </a:p>
                  </a:txBody>
                  <a:tcPr marL="5617" marR="5617" marT="5617" marB="0" anchor="ctr"/>
                </a:tc>
                <a:tc>
                  <a:txBody>
                    <a:bodyPr/>
                    <a:lstStyle/>
                    <a:p>
                      <a:pPr algn="ctr" fontAlgn="ctr"/>
                      <a:r>
                        <a:rPr lang="ru-RU" sz="1000" u="none" strike="noStrike"/>
                        <a:t>2,6</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3,0</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10,4</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10,2</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10,1</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17,2</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11,6</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5,4</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14,4</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15,1</a:t>
                      </a:r>
                      <a:endParaRPr lang="ru-RU" sz="1000" b="0" i="0" u="none" strike="noStrike">
                        <a:solidFill>
                          <a:srgbClr val="000000"/>
                        </a:solidFill>
                        <a:latin typeface="Arial"/>
                      </a:endParaRPr>
                    </a:p>
                  </a:txBody>
                  <a:tcPr marL="5617" marR="5617" marT="5617" marB="0" anchor="ctr"/>
                </a:tc>
              </a:tr>
              <a:tr h="232622">
                <a:tc>
                  <a:txBody>
                    <a:bodyPr/>
                    <a:lstStyle/>
                    <a:p>
                      <a:pPr lvl="1" algn="l" fontAlgn="ctr"/>
                      <a:r>
                        <a:rPr lang="ka-GE" sz="1000" u="none" strike="noStrike"/>
                        <a:t> კონცერტები–ხალხური მუსიკა</a:t>
                      </a:r>
                      <a:endParaRPr lang="ka-GE" sz="1000" b="0" i="0" u="none" strike="noStrike">
                        <a:solidFill>
                          <a:srgbClr val="000000"/>
                        </a:solidFill>
                        <a:latin typeface="Sylfaen"/>
                      </a:endParaRPr>
                    </a:p>
                  </a:txBody>
                  <a:tcPr marL="5617" marR="5617" marT="5617" marB="0" anchor="ctr"/>
                </a:tc>
                <a:tc>
                  <a:txBody>
                    <a:bodyPr/>
                    <a:lstStyle/>
                    <a:p>
                      <a:pPr algn="ctr" fontAlgn="ctr"/>
                      <a:r>
                        <a:rPr lang="ru-RU" sz="1000" u="none" strike="noStrike"/>
                        <a:t>1,6</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4,6</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8,1</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16,1</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13,5</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10,4</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10,1</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15,6</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12,2</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7,8</a:t>
                      </a:r>
                      <a:endParaRPr lang="ru-RU" sz="1000" b="0" i="0" u="none" strike="noStrike">
                        <a:solidFill>
                          <a:srgbClr val="000000"/>
                        </a:solidFill>
                        <a:latin typeface="Arial"/>
                      </a:endParaRPr>
                    </a:p>
                  </a:txBody>
                  <a:tcPr marL="5617" marR="5617" marT="5617" marB="0" anchor="ctr"/>
                </a:tc>
              </a:tr>
              <a:tr h="232622">
                <a:tc>
                  <a:txBody>
                    <a:bodyPr/>
                    <a:lstStyle/>
                    <a:p>
                      <a:pPr lvl="1" algn="l" fontAlgn="ctr"/>
                      <a:r>
                        <a:rPr lang="ka-GE" sz="1000" u="none" strike="noStrike"/>
                        <a:t>მუსიკალური გადაცემები</a:t>
                      </a:r>
                      <a:endParaRPr lang="ka-GE" sz="1000" b="0" i="0" u="none" strike="noStrike">
                        <a:solidFill>
                          <a:srgbClr val="000000"/>
                        </a:solidFill>
                        <a:latin typeface="Times New Roman"/>
                      </a:endParaRPr>
                    </a:p>
                  </a:txBody>
                  <a:tcPr marL="5617" marR="5617" marT="5617" marB="0" anchor="ctr"/>
                </a:tc>
                <a:tc>
                  <a:txBody>
                    <a:bodyPr/>
                    <a:lstStyle/>
                    <a:p>
                      <a:pPr algn="ctr" fontAlgn="ctr"/>
                      <a:r>
                        <a:rPr lang="ru-RU" sz="1000" u="none" strike="noStrike"/>
                        <a:t>1,7</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3,6</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8,5</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9,4</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13,7</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10,9</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10,7</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11,9</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13,0</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16,6</a:t>
                      </a:r>
                      <a:endParaRPr lang="ru-RU" sz="1000" b="0" i="0" u="none" strike="noStrike">
                        <a:solidFill>
                          <a:srgbClr val="000000"/>
                        </a:solidFill>
                        <a:latin typeface="Arial"/>
                      </a:endParaRPr>
                    </a:p>
                  </a:txBody>
                  <a:tcPr marL="5617" marR="5617" marT="5617" marB="0" anchor="ctr"/>
                </a:tc>
              </a:tr>
              <a:tr h="203545">
                <a:tc>
                  <a:txBody>
                    <a:bodyPr/>
                    <a:lstStyle/>
                    <a:p>
                      <a:pPr lvl="1" algn="l" fontAlgn="ctr"/>
                      <a:r>
                        <a:rPr lang="ka-GE" sz="1000" u="none" strike="noStrike"/>
                        <a:t> გადაცემები კულტურასა და ხელოვნებაზე</a:t>
                      </a:r>
                      <a:endParaRPr lang="ka-GE" sz="1000" b="0" i="0" u="none" strike="noStrike">
                        <a:solidFill>
                          <a:srgbClr val="000000"/>
                        </a:solidFill>
                        <a:latin typeface="Times New Roman"/>
                      </a:endParaRPr>
                    </a:p>
                  </a:txBody>
                  <a:tcPr marL="5617" marR="5617" marT="5617" marB="0" anchor="ctr"/>
                </a:tc>
                <a:tc>
                  <a:txBody>
                    <a:bodyPr/>
                    <a:lstStyle/>
                    <a:p>
                      <a:pPr algn="ctr" fontAlgn="ctr"/>
                      <a:r>
                        <a:rPr lang="ru-RU" sz="1000" u="none" strike="noStrike"/>
                        <a:t>,9</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dirty="0"/>
                        <a:t>5,5</a:t>
                      </a:r>
                      <a:endParaRPr lang="ru-RU" sz="1000" b="0" i="0" u="none" strike="noStrike" dirty="0">
                        <a:solidFill>
                          <a:srgbClr val="000000"/>
                        </a:solidFill>
                        <a:latin typeface="Arial"/>
                      </a:endParaRPr>
                    </a:p>
                  </a:txBody>
                  <a:tcPr marL="5617" marR="5617" marT="5617" marB="0" anchor="ctr"/>
                </a:tc>
                <a:tc>
                  <a:txBody>
                    <a:bodyPr/>
                    <a:lstStyle/>
                    <a:p>
                      <a:pPr algn="ctr" fontAlgn="ctr"/>
                      <a:r>
                        <a:rPr lang="ru-RU" sz="1000" u="none" strike="noStrike"/>
                        <a:t>9,3</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11,7</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11,7</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15,8</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10,3</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13,0</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11,2</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10,5</a:t>
                      </a:r>
                      <a:endParaRPr lang="ru-RU" sz="1000" b="0" i="0" u="none" strike="noStrike">
                        <a:solidFill>
                          <a:srgbClr val="000000"/>
                        </a:solidFill>
                        <a:latin typeface="Arial"/>
                      </a:endParaRPr>
                    </a:p>
                  </a:txBody>
                  <a:tcPr marL="5617" marR="5617" marT="5617" marB="0" anchor="ctr"/>
                </a:tc>
              </a:tr>
              <a:tr h="232622">
                <a:tc>
                  <a:txBody>
                    <a:bodyPr/>
                    <a:lstStyle/>
                    <a:p>
                      <a:pPr lvl="1" algn="l" fontAlgn="ctr"/>
                      <a:r>
                        <a:rPr lang="ka-GE" sz="1000" u="none" strike="noStrike"/>
                        <a:t> სატელევიზიო თამაში</a:t>
                      </a:r>
                      <a:endParaRPr lang="ka-GE" sz="1000" b="0" i="0" u="none" strike="noStrike">
                        <a:solidFill>
                          <a:srgbClr val="000000"/>
                        </a:solidFill>
                        <a:latin typeface="Times New Roman"/>
                      </a:endParaRPr>
                    </a:p>
                  </a:txBody>
                  <a:tcPr marL="5617" marR="5617" marT="5617" marB="0" anchor="ctr"/>
                </a:tc>
                <a:tc>
                  <a:txBody>
                    <a:bodyPr/>
                    <a:lstStyle/>
                    <a:p>
                      <a:pPr algn="ctr" fontAlgn="ctr"/>
                      <a:r>
                        <a:rPr lang="ru-RU" sz="1000" u="none" strike="noStrike"/>
                        <a:t>2,9</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1,6</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4,7</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11,6</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10,3</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12,2</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20,3</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15,0</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10,4</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11,1</a:t>
                      </a:r>
                      <a:endParaRPr lang="ru-RU" sz="1000" b="0" i="0" u="none" strike="noStrike">
                        <a:solidFill>
                          <a:srgbClr val="000000"/>
                        </a:solidFill>
                        <a:latin typeface="Arial"/>
                      </a:endParaRPr>
                    </a:p>
                  </a:txBody>
                  <a:tcPr marL="5617" marR="5617" marT="5617" marB="0" anchor="ctr"/>
                </a:tc>
              </a:tr>
              <a:tr h="232622">
                <a:tc>
                  <a:txBody>
                    <a:bodyPr/>
                    <a:lstStyle/>
                    <a:p>
                      <a:pPr lvl="1" algn="l" fontAlgn="ctr"/>
                      <a:r>
                        <a:rPr lang="ka-GE" sz="1000" u="none" strike="noStrike"/>
                        <a:t>მულტფილმები</a:t>
                      </a:r>
                      <a:endParaRPr lang="ka-GE" sz="1000" b="0" i="0" u="none" strike="noStrike">
                        <a:solidFill>
                          <a:srgbClr val="000000"/>
                        </a:solidFill>
                        <a:latin typeface="Sylfaen"/>
                      </a:endParaRPr>
                    </a:p>
                  </a:txBody>
                  <a:tcPr marL="5617" marR="5617" marT="5617" marB="0" anchor="ctr"/>
                </a:tc>
                <a:tc>
                  <a:txBody>
                    <a:bodyPr/>
                    <a:lstStyle/>
                    <a:p>
                      <a:pPr algn="ctr" fontAlgn="ctr"/>
                      <a:r>
                        <a:rPr lang="ru-RU" sz="1000" u="none" strike="noStrike"/>
                        <a:t>3,6</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2,2</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2,9</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17,5</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9,2</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14,0</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17,8</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2,2</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24,5</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6,1</a:t>
                      </a:r>
                      <a:endParaRPr lang="ru-RU" sz="1000" b="0" i="0" u="none" strike="noStrike">
                        <a:solidFill>
                          <a:srgbClr val="000000"/>
                        </a:solidFill>
                        <a:latin typeface="Arial"/>
                      </a:endParaRPr>
                    </a:p>
                  </a:txBody>
                  <a:tcPr marL="5617" marR="5617" marT="5617" marB="0" anchor="ctr"/>
                </a:tc>
              </a:tr>
              <a:tr h="232622">
                <a:tc>
                  <a:txBody>
                    <a:bodyPr/>
                    <a:lstStyle/>
                    <a:p>
                      <a:pPr lvl="1" algn="l" fontAlgn="ctr"/>
                      <a:r>
                        <a:rPr lang="ka-GE" sz="1000" u="none" strike="noStrike"/>
                        <a:t>დოკუმენტური ფილმი</a:t>
                      </a:r>
                      <a:endParaRPr lang="ka-GE" sz="1000" b="0" i="0" u="none" strike="noStrike">
                        <a:solidFill>
                          <a:srgbClr val="000000"/>
                        </a:solidFill>
                        <a:latin typeface="Times New Roman"/>
                      </a:endParaRPr>
                    </a:p>
                  </a:txBody>
                  <a:tcPr marL="5617" marR="5617" marT="5617" marB="0" anchor="ctr"/>
                </a:tc>
                <a:tc>
                  <a:txBody>
                    <a:bodyPr/>
                    <a:lstStyle/>
                    <a:p>
                      <a:pPr algn="ctr" fontAlgn="ctr"/>
                      <a:r>
                        <a:rPr lang="ru-RU" sz="1000" u="none" strike="noStrike"/>
                        <a:t>,8</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4,2</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6,5</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8,8</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10,3</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9,4</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16,0</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14,1</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17,5</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12,4</a:t>
                      </a:r>
                      <a:endParaRPr lang="ru-RU" sz="1000" b="0" i="0" u="none" strike="noStrike">
                        <a:solidFill>
                          <a:srgbClr val="000000"/>
                        </a:solidFill>
                        <a:latin typeface="Arial"/>
                      </a:endParaRPr>
                    </a:p>
                  </a:txBody>
                  <a:tcPr marL="5617" marR="5617" marT="5617" marB="0" anchor="ctr"/>
                </a:tc>
              </a:tr>
              <a:tr h="232622">
                <a:tc>
                  <a:txBody>
                    <a:bodyPr/>
                    <a:lstStyle/>
                    <a:p>
                      <a:pPr lvl="1" algn="l" fontAlgn="ctr"/>
                      <a:r>
                        <a:rPr lang="ka-GE" sz="1000" u="none" strike="noStrike"/>
                        <a:t> კრიმინალური ქრონიკა</a:t>
                      </a:r>
                      <a:endParaRPr lang="ka-GE" sz="1000" b="0" i="0" u="none" strike="noStrike">
                        <a:solidFill>
                          <a:srgbClr val="000000"/>
                        </a:solidFill>
                        <a:latin typeface="Times New Roman"/>
                      </a:endParaRPr>
                    </a:p>
                  </a:txBody>
                  <a:tcPr marL="5617" marR="5617" marT="5617" marB="0" anchor="ctr"/>
                </a:tc>
                <a:tc>
                  <a:txBody>
                    <a:bodyPr/>
                    <a:lstStyle/>
                    <a:p>
                      <a:pPr algn="ctr" fontAlgn="ctr"/>
                      <a:r>
                        <a:rPr lang="ru-RU" sz="1000" u="none" strike="noStrike"/>
                        <a:t>1,6</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3,6</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8,9</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6,7</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17,3</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8,0</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12,3</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14,1</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7,7</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19,8</a:t>
                      </a:r>
                      <a:endParaRPr lang="ru-RU" sz="1000" b="0" i="0" u="none" strike="noStrike">
                        <a:solidFill>
                          <a:srgbClr val="000000"/>
                        </a:solidFill>
                        <a:latin typeface="Arial"/>
                      </a:endParaRPr>
                    </a:p>
                  </a:txBody>
                  <a:tcPr marL="5617" marR="5617" marT="5617" marB="0" anchor="ctr"/>
                </a:tc>
              </a:tr>
              <a:tr h="232622">
                <a:tc>
                  <a:txBody>
                    <a:bodyPr/>
                    <a:lstStyle/>
                    <a:p>
                      <a:pPr lvl="1" algn="l" fontAlgn="ctr"/>
                      <a:r>
                        <a:rPr lang="ka-GE" sz="1000" u="none" strike="noStrike"/>
                        <a:t>გასართობი გადაცემები</a:t>
                      </a:r>
                      <a:endParaRPr lang="ka-GE" sz="1000" b="0" i="0" u="none" strike="noStrike">
                        <a:solidFill>
                          <a:srgbClr val="000000"/>
                        </a:solidFill>
                        <a:latin typeface="Times New Roman"/>
                      </a:endParaRPr>
                    </a:p>
                  </a:txBody>
                  <a:tcPr marL="5617" marR="5617" marT="5617" marB="0" anchor="ctr"/>
                </a:tc>
                <a:tc>
                  <a:txBody>
                    <a:bodyPr/>
                    <a:lstStyle/>
                    <a:p>
                      <a:pPr algn="ctr" fontAlgn="ctr"/>
                      <a:r>
                        <a:rPr lang="ru-RU" sz="1000" u="none" strike="noStrike"/>
                        <a:t>2,7</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5,9</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9,6</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10,5</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11,8</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12,4</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9,2</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13,8</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10,3</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13,8</a:t>
                      </a:r>
                      <a:endParaRPr lang="ru-RU" sz="1000" b="0" i="0" u="none" strike="noStrike">
                        <a:solidFill>
                          <a:srgbClr val="000000"/>
                        </a:solidFill>
                        <a:latin typeface="Arial"/>
                      </a:endParaRPr>
                    </a:p>
                  </a:txBody>
                  <a:tcPr marL="5617" marR="5617" marT="5617" marB="0" anchor="ctr"/>
                </a:tc>
              </a:tr>
              <a:tr h="232622">
                <a:tc>
                  <a:txBody>
                    <a:bodyPr/>
                    <a:lstStyle/>
                    <a:p>
                      <a:pPr lvl="1" algn="l" fontAlgn="ctr"/>
                      <a:r>
                        <a:rPr lang="ka-GE" sz="1000" u="none" strike="noStrike"/>
                        <a:t>თოქ-შოუ</a:t>
                      </a:r>
                      <a:endParaRPr lang="ka-GE" sz="1000" b="0" i="0" u="none" strike="noStrike">
                        <a:solidFill>
                          <a:srgbClr val="000000"/>
                        </a:solidFill>
                        <a:latin typeface="Times New Roman"/>
                      </a:endParaRPr>
                    </a:p>
                  </a:txBody>
                  <a:tcPr marL="5617" marR="5617" marT="5617" marB="0" anchor="ctr"/>
                </a:tc>
                <a:tc>
                  <a:txBody>
                    <a:bodyPr/>
                    <a:lstStyle/>
                    <a:p>
                      <a:pPr algn="ctr" fontAlgn="ctr"/>
                      <a:r>
                        <a:rPr lang="ru-RU" sz="1000" u="none" strike="noStrike"/>
                        <a:t>6,1</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6,0</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8,2</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8,7</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14,9</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13,3</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3,6</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13,0</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13,5</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12,6</a:t>
                      </a:r>
                      <a:endParaRPr lang="ru-RU" sz="1000" b="0" i="0" u="none" strike="noStrike">
                        <a:solidFill>
                          <a:srgbClr val="000000"/>
                        </a:solidFill>
                        <a:latin typeface="Arial"/>
                      </a:endParaRPr>
                    </a:p>
                  </a:txBody>
                  <a:tcPr marL="5617" marR="5617" marT="5617" marB="0" anchor="ctr"/>
                </a:tc>
              </a:tr>
              <a:tr h="232622">
                <a:tc>
                  <a:txBody>
                    <a:bodyPr/>
                    <a:lstStyle/>
                    <a:p>
                      <a:pPr lvl="1" algn="l" fontAlgn="ctr"/>
                      <a:r>
                        <a:rPr lang="ka-GE" sz="1000" u="none" strike="noStrike"/>
                        <a:t> საბავშვო გადაცემა</a:t>
                      </a:r>
                      <a:endParaRPr lang="ka-GE" sz="1000" b="0" i="0" u="none" strike="noStrike">
                        <a:solidFill>
                          <a:srgbClr val="000000"/>
                        </a:solidFill>
                        <a:latin typeface="Times New Roman"/>
                      </a:endParaRPr>
                    </a:p>
                  </a:txBody>
                  <a:tcPr marL="5617" marR="5617" marT="5617" marB="0" anchor="ctr"/>
                </a:tc>
                <a:tc>
                  <a:txBody>
                    <a:bodyPr/>
                    <a:lstStyle/>
                    <a:p>
                      <a:pPr algn="ctr" fontAlgn="ctr"/>
                      <a:r>
                        <a:rPr lang="ru-RU" sz="1000" u="none" strike="noStrike"/>
                        <a:t>1,7</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6,8</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10,5</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10,9</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4,8</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13,0</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12,6</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16,2</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11,2</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12,2</a:t>
                      </a:r>
                      <a:endParaRPr lang="ru-RU" sz="1000" b="0" i="0" u="none" strike="noStrike">
                        <a:solidFill>
                          <a:srgbClr val="000000"/>
                        </a:solidFill>
                        <a:latin typeface="Arial"/>
                      </a:endParaRPr>
                    </a:p>
                  </a:txBody>
                  <a:tcPr marL="5617" marR="5617" marT="5617" marB="0" anchor="ctr"/>
                </a:tc>
              </a:tr>
              <a:tr h="232622">
                <a:tc>
                  <a:txBody>
                    <a:bodyPr/>
                    <a:lstStyle/>
                    <a:p>
                      <a:pPr lvl="1" algn="l" fontAlgn="ctr"/>
                      <a:r>
                        <a:rPr lang="ka-GE" sz="1000" u="none" strike="noStrike"/>
                        <a:t> რეალითი შოუ</a:t>
                      </a:r>
                      <a:endParaRPr lang="ka-GE" sz="1000" b="0" i="0" u="none" strike="noStrike">
                        <a:solidFill>
                          <a:srgbClr val="000000"/>
                        </a:solidFill>
                        <a:latin typeface="Times New Roman"/>
                      </a:endParaRPr>
                    </a:p>
                  </a:txBody>
                  <a:tcPr marL="5617" marR="5617" marT="5617" marB="0" anchor="ctr"/>
                </a:tc>
                <a:tc>
                  <a:txBody>
                    <a:bodyPr/>
                    <a:lstStyle/>
                    <a:p>
                      <a:pPr algn="ctr" fontAlgn="ctr"/>
                      <a:r>
                        <a:rPr lang="ru-RU" sz="1000" u="none" strike="noStrike"/>
                        <a:t>1,3</a:t>
                      </a:r>
                      <a:endParaRPr lang="ru-RU" sz="1000" b="0" i="0" u="none" strike="noStrike">
                        <a:solidFill>
                          <a:srgbClr val="000000"/>
                        </a:solidFill>
                        <a:latin typeface="Arial"/>
                      </a:endParaRPr>
                    </a:p>
                  </a:txBody>
                  <a:tcPr marL="5617" marR="5617" marT="5617" marB="0" anchor="ctr"/>
                </a:tc>
                <a:tc>
                  <a:txBody>
                    <a:bodyPr/>
                    <a:lstStyle/>
                    <a:p>
                      <a:pPr algn="ctr" fontAlgn="b"/>
                      <a:r>
                        <a:rPr lang="ru-RU" sz="1000" u="none" strike="noStrike"/>
                        <a:t> </a:t>
                      </a:r>
                      <a:endParaRPr lang="ru-RU" sz="1000" b="0" i="0" u="none" strike="noStrike">
                        <a:solidFill>
                          <a:srgbClr val="000000"/>
                        </a:solidFill>
                        <a:latin typeface="Calibri"/>
                      </a:endParaRPr>
                    </a:p>
                  </a:txBody>
                  <a:tcPr marL="5617" marR="5617" marT="5617" marB="0" anchor="b"/>
                </a:tc>
                <a:tc>
                  <a:txBody>
                    <a:bodyPr/>
                    <a:lstStyle/>
                    <a:p>
                      <a:pPr algn="ctr" fontAlgn="ctr"/>
                      <a:r>
                        <a:rPr lang="ru-RU" sz="1000" u="none" strike="noStrike"/>
                        <a:t>3,2</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11,1</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16,6</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12,3</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17,5</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8,8</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14,2</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15,0</a:t>
                      </a:r>
                      <a:endParaRPr lang="ru-RU" sz="1000" b="0" i="0" u="none" strike="noStrike">
                        <a:solidFill>
                          <a:srgbClr val="000000"/>
                        </a:solidFill>
                        <a:latin typeface="Arial"/>
                      </a:endParaRPr>
                    </a:p>
                  </a:txBody>
                  <a:tcPr marL="5617" marR="5617" marT="5617" marB="0" anchor="ctr"/>
                </a:tc>
              </a:tr>
              <a:tr h="232622">
                <a:tc>
                  <a:txBody>
                    <a:bodyPr/>
                    <a:lstStyle/>
                    <a:p>
                      <a:pPr lvl="1" algn="l" fontAlgn="ctr"/>
                      <a:r>
                        <a:rPr lang="ka-GE" sz="1000" u="none" strike="noStrike"/>
                        <a:t> საგანმანათლებლო გადაცემები</a:t>
                      </a:r>
                      <a:endParaRPr lang="ka-GE" sz="1000" b="0" i="0" u="none" strike="noStrike">
                        <a:solidFill>
                          <a:srgbClr val="000000"/>
                        </a:solidFill>
                        <a:latin typeface="Times New Roman"/>
                      </a:endParaRPr>
                    </a:p>
                  </a:txBody>
                  <a:tcPr marL="5617" marR="5617" marT="5617" marB="0" anchor="ctr"/>
                </a:tc>
                <a:tc>
                  <a:txBody>
                    <a:bodyPr/>
                    <a:lstStyle/>
                    <a:p>
                      <a:pPr algn="ctr" fontAlgn="ctr"/>
                      <a:r>
                        <a:rPr lang="ru-RU" sz="1000" u="none" strike="noStrike"/>
                        <a:t>1,7</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10,0</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10,8</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9,3</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13,1</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11,1</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14,4</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14,7</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8,1</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6,6</a:t>
                      </a:r>
                      <a:endParaRPr lang="ru-RU" sz="1000" b="0" i="0" u="none" strike="noStrike">
                        <a:solidFill>
                          <a:srgbClr val="000000"/>
                        </a:solidFill>
                        <a:latin typeface="Arial"/>
                      </a:endParaRPr>
                    </a:p>
                  </a:txBody>
                  <a:tcPr marL="5617" marR="5617" marT="5617" marB="0" anchor="ctr"/>
                </a:tc>
              </a:tr>
              <a:tr h="232622">
                <a:tc>
                  <a:txBody>
                    <a:bodyPr/>
                    <a:lstStyle/>
                    <a:p>
                      <a:pPr lvl="1" algn="l" fontAlgn="ctr"/>
                      <a:r>
                        <a:rPr lang="ka-GE" sz="1000" u="none" strike="noStrike"/>
                        <a:t> გადაცემები სოციალურად  აქტუალურ თემებზე</a:t>
                      </a:r>
                      <a:endParaRPr lang="ka-GE" sz="1000" b="0" i="0" u="none" strike="noStrike">
                        <a:solidFill>
                          <a:srgbClr val="000000"/>
                        </a:solidFill>
                        <a:latin typeface="Times New Roman"/>
                      </a:endParaRPr>
                    </a:p>
                  </a:txBody>
                  <a:tcPr marL="5617" marR="5617" marT="5617" marB="0" anchor="ctr"/>
                </a:tc>
                <a:tc>
                  <a:txBody>
                    <a:bodyPr/>
                    <a:lstStyle/>
                    <a:p>
                      <a:pPr algn="ctr" fontAlgn="ctr"/>
                      <a:r>
                        <a:rPr lang="ru-RU" sz="1000" u="none" strike="noStrike"/>
                        <a:t>6,7</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4,3</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11,6</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9,8</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10,7</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9,9</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13,5</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10,4</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16,1</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7,0</a:t>
                      </a:r>
                      <a:endParaRPr lang="ru-RU" sz="1000" b="0" i="0" u="none" strike="noStrike">
                        <a:solidFill>
                          <a:srgbClr val="000000"/>
                        </a:solidFill>
                        <a:latin typeface="Arial"/>
                      </a:endParaRPr>
                    </a:p>
                  </a:txBody>
                  <a:tcPr marL="5617" marR="5617" marT="5617" marB="0" anchor="ctr"/>
                </a:tc>
              </a:tr>
              <a:tr h="232622">
                <a:tc>
                  <a:txBody>
                    <a:bodyPr/>
                    <a:lstStyle/>
                    <a:p>
                      <a:pPr lvl="1" algn="l" fontAlgn="ctr"/>
                      <a:r>
                        <a:rPr lang="ka-GE" sz="1000" u="none" strike="noStrike" dirty="0"/>
                        <a:t> საზოგადოებრივი  გადაცემები</a:t>
                      </a:r>
                      <a:endParaRPr lang="ka-GE" sz="1000" b="0" i="0" u="none" strike="noStrike" dirty="0">
                        <a:solidFill>
                          <a:srgbClr val="000000"/>
                        </a:solidFill>
                        <a:latin typeface="Times New Roman"/>
                      </a:endParaRPr>
                    </a:p>
                  </a:txBody>
                  <a:tcPr marL="5617" marR="5617" marT="5617" marB="0" anchor="ctr"/>
                </a:tc>
                <a:tc>
                  <a:txBody>
                    <a:bodyPr/>
                    <a:lstStyle/>
                    <a:p>
                      <a:pPr algn="ctr" fontAlgn="ctr"/>
                      <a:r>
                        <a:rPr lang="ru-RU" sz="1000" u="none" strike="noStrike" dirty="0"/>
                        <a:t>2,1</a:t>
                      </a:r>
                      <a:endParaRPr lang="ru-RU" sz="1000" b="0" i="0" u="none" strike="noStrike" dirty="0">
                        <a:solidFill>
                          <a:srgbClr val="000000"/>
                        </a:solidFill>
                        <a:latin typeface="Arial"/>
                      </a:endParaRPr>
                    </a:p>
                  </a:txBody>
                  <a:tcPr marL="5617" marR="5617" marT="5617" marB="0" anchor="ctr"/>
                </a:tc>
                <a:tc>
                  <a:txBody>
                    <a:bodyPr/>
                    <a:lstStyle/>
                    <a:p>
                      <a:pPr algn="ctr" fontAlgn="ctr"/>
                      <a:r>
                        <a:rPr lang="ru-RU" sz="1000" u="none" strike="noStrike"/>
                        <a:t>4,4</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5,3</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13,8</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7,7</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14,4</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9,6</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11,3</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a:t>13,7</a:t>
                      </a:r>
                      <a:endParaRPr lang="ru-RU" sz="1000" b="0" i="0" u="none" strike="noStrike">
                        <a:solidFill>
                          <a:srgbClr val="000000"/>
                        </a:solidFill>
                        <a:latin typeface="Arial"/>
                      </a:endParaRPr>
                    </a:p>
                  </a:txBody>
                  <a:tcPr marL="5617" marR="5617" marT="5617" marB="0" anchor="ctr"/>
                </a:tc>
                <a:tc>
                  <a:txBody>
                    <a:bodyPr/>
                    <a:lstStyle/>
                    <a:p>
                      <a:pPr algn="ctr" fontAlgn="ctr"/>
                      <a:r>
                        <a:rPr lang="ru-RU" sz="1000" u="none" strike="noStrike" dirty="0"/>
                        <a:t>17,7</a:t>
                      </a:r>
                      <a:endParaRPr lang="ru-RU" sz="1000" b="0" i="0" u="none" strike="noStrike" dirty="0">
                        <a:solidFill>
                          <a:srgbClr val="000000"/>
                        </a:solidFill>
                        <a:latin typeface="Arial"/>
                      </a:endParaRPr>
                    </a:p>
                  </a:txBody>
                  <a:tcPr marL="5617" marR="5617" marT="5617" marB="0" anchor="ctr"/>
                </a:tc>
              </a:tr>
            </a:tbl>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5984" y="142852"/>
            <a:ext cx="6615130" cy="785818"/>
          </a:xfrm>
        </p:spPr>
        <p:style>
          <a:lnRef idx="0">
            <a:schemeClr val="accent1"/>
          </a:lnRef>
          <a:fillRef idx="3">
            <a:schemeClr val="accent1"/>
          </a:fillRef>
          <a:effectRef idx="3">
            <a:schemeClr val="accent1"/>
          </a:effectRef>
          <a:fontRef idx="minor">
            <a:schemeClr val="lt1"/>
          </a:fontRef>
        </p:style>
        <p:txBody>
          <a:bodyPr>
            <a:noAutofit/>
          </a:bodyPr>
          <a:lstStyle/>
          <a:p>
            <a:r>
              <a:rPr lang="af-ZA" sz="1400" b="1" dirty="0" smtClean="0"/>
              <a:t>A14. </a:t>
            </a:r>
            <a:r>
              <a:rPr lang="ka-GE" sz="1400" b="1" dirty="0" smtClean="0"/>
              <a:t>გთხოვთ გვითხრათ, არის თუ არა ისეთი გადაცემები აჭარის ტელევიზიის ეთერში,  რომლის ყველა ან თითქმის ყველა გამოშვებას უყურებთ და ამ გადაცემების საყურებლად  გამოყოფილი გაქვთ დრო? </a:t>
            </a:r>
            <a:endParaRPr lang="ru-RU" sz="1400" b="1" dirty="0"/>
          </a:p>
        </p:txBody>
      </p:sp>
      <p:graphicFrame>
        <p:nvGraphicFramePr>
          <p:cNvPr id="4" name="Содержимое 3"/>
          <p:cNvGraphicFramePr>
            <a:graphicFrameLocks noGrp="1"/>
          </p:cNvGraphicFramePr>
          <p:nvPr>
            <p:ph idx="1"/>
          </p:nvPr>
        </p:nvGraphicFramePr>
        <p:xfrm>
          <a:off x="357158" y="1357298"/>
          <a:ext cx="8572560" cy="5214974"/>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5984" y="0"/>
            <a:ext cx="6572296" cy="1071546"/>
          </a:xfrm>
        </p:spPr>
        <p:style>
          <a:lnRef idx="0">
            <a:schemeClr val="accent1"/>
          </a:lnRef>
          <a:fillRef idx="3">
            <a:schemeClr val="accent1"/>
          </a:fillRef>
          <a:effectRef idx="3">
            <a:schemeClr val="accent1"/>
          </a:effectRef>
          <a:fontRef idx="minor">
            <a:schemeClr val="lt1"/>
          </a:fontRef>
        </p:style>
        <p:txBody>
          <a:bodyPr>
            <a:noAutofit/>
          </a:bodyPr>
          <a:lstStyle/>
          <a:p>
            <a:r>
              <a:rPr lang="af-ZA" sz="1600" dirty="0" smtClean="0"/>
              <a:t>A15. </a:t>
            </a:r>
            <a:r>
              <a:rPr lang="ka-GE" sz="1600" dirty="0" smtClean="0"/>
              <a:t>გთხოვთ დაასახელოთ ის კონკრეტული გადაცემები, რომელსაც თქვენ  ყოველთვის ან თითქმის ყოველთვის უყურებთ აჭარის სატელევიზიო არხზე. გთხოვთ დაასახელოთ გადაცემის სახელი.</a:t>
            </a:r>
            <a:r>
              <a:rPr lang="af-ZA" sz="1600" dirty="0" smtClean="0"/>
              <a:t/>
            </a:r>
            <a:br>
              <a:rPr lang="af-ZA" sz="1600" dirty="0" smtClean="0"/>
            </a:br>
            <a:endParaRPr lang="ru-RU" sz="1600" dirty="0"/>
          </a:p>
        </p:txBody>
      </p:sp>
      <p:graphicFrame>
        <p:nvGraphicFramePr>
          <p:cNvPr id="4" name="Содержимое 3"/>
          <p:cNvGraphicFramePr>
            <a:graphicFrameLocks noGrp="1"/>
          </p:cNvGraphicFramePr>
          <p:nvPr>
            <p:ph idx="1"/>
          </p:nvPr>
        </p:nvGraphicFramePr>
        <p:xfrm>
          <a:off x="214282" y="1214422"/>
          <a:ext cx="8786874" cy="5500726"/>
        </p:xfrm>
        <a:graphic>
          <a:graphicData uri="http://schemas.openxmlformats.org/drawingml/2006/chart">
            <c:chart xmlns:c="http://schemas.openxmlformats.org/drawingml/2006/chart" xmlns:r="http://schemas.openxmlformats.org/officeDocument/2006/relationships" r:id="rId2"/>
          </a:graphicData>
        </a:graphic>
      </p:graphicFrame>
      <p:sp>
        <p:nvSpPr>
          <p:cNvPr id="5" name="Скругленный прямоугольник 4"/>
          <p:cNvSpPr/>
          <p:nvPr/>
        </p:nvSpPr>
        <p:spPr>
          <a:xfrm>
            <a:off x="5214942" y="3071810"/>
            <a:ext cx="2357454" cy="1500198"/>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af-ZA" sz="1600" dirty="0" smtClean="0"/>
              <a:t>კითხვას პასუხობენ ის რესპონდენტები, რომლებმაც </a:t>
            </a:r>
            <a:r>
              <a:rPr lang="en-US" sz="1600" dirty="0" smtClean="0"/>
              <a:t>A14 </a:t>
            </a:r>
            <a:r>
              <a:rPr lang="af-ZA" sz="1600" dirty="0" smtClean="0"/>
              <a:t>კითხვაზე უპასუხეს - ”დიახ” (44%)</a:t>
            </a:r>
            <a:endParaRPr lang="ru-RU" sz="16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одержимое 4"/>
          <p:cNvGraphicFramePr>
            <a:graphicFrameLocks noGrp="1"/>
          </p:cNvGraphicFramePr>
          <p:nvPr>
            <p:ph idx="1"/>
          </p:nvPr>
        </p:nvGraphicFramePr>
        <p:xfrm>
          <a:off x="214282" y="1142984"/>
          <a:ext cx="8715436" cy="5572164"/>
        </p:xfrm>
        <a:graphic>
          <a:graphicData uri="http://schemas.openxmlformats.org/drawingml/2006/chart">
            <c:chart xmlns:c="http://schemas.openxmlformats.org/drawingml/2006/chart" xmlns:r="http://schemas.openxmlformats.org/officeDocument/2006/relationships" r:id="rId2"/>
          </a:graphicData>
        </a:graphic>
      </p:graphicFrame>
      <p:sp>
        <p:nvSpPr>
          <p:cNvPr id="4" name="Заголовок 1"/>
          <p:cNvSpPr txBox="1">
            <a:spLocks/>
          </p:cNvSpPr>
          <p:nvPr/>
        </p:nvSpPr>
        <p:spPr>
          <a:xfrm>
            <a:off x="2285984" y="0"/>
            <a:ext cx="6572296" cy="1071546"/>
          </a:xfrm>
          <a:prstGeom prst="rect">
            <a:avLst/>
          </a:prstGeom>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af-ZA" sz="1600" b="0" i="0" u="none" strike="noStrike" kern="1200" cap="none" spc="0" normalizeH="0" baseline="0" noProof="0" smtClean="0">
                <a:ln>
                  <a:noFill/>
                </a:ln>
                <a:solidFill>
                  <a:schemeClr val="lt1"/>
                </a:solidFill>
                <a:effectLst/>
                <a:uLnTx/>
                <a:uFillTx/>
                <a:latin typeface="+mn-lt"/>
                <a:ea typeface="+mn-ea"/>
                <a:cs typeface="+mn-cs"/>
              </a:rPr>
              <a:t>A15. </a:t>
            </a:r>
            <a:r>
              <a:rPr kumimoji="0" lang="ka-GE" sz="1600" b="0" i="0" u="none" strike="noStrike" kern="1200" cap="none" spc="0" normalizeH="0" baseline="0" noProof="0" smtClean="0">
                <a:ln>
                  <a:noFill/>
                </a:ln>
                <a:solidFill>
                  <a:schemeClr val="lt1"/>
                </a:solidFill>
                <a:effectLst/>
                <a:uLnTx/>
                <a:uFillTx/>
                <a:latin typeface="+mn-lt"/>
                <a:ea typeface="+mn-ea"/>
                <a:cs typeface="+mn-cs"/>
              </a:rPr>
              <a:t>გთხოვთ დაასახელოთ ის კონკრეტული გადაცემები, რომელსაც თქვენ  ყოველთვის ან თითქმის ყოველთვის უყურებთ აჭარის სატელევიზიო არხზე. გთხოვთ დაასახელოთ გადაცემის სახელი.</a:t>
            </a:r>
            <a:r>
              <a:rPr kumimoji="0" lang="af-ZA" sz="1600" b="0" i="0" u="none" strike="noStrike" kern="1200" cap="none" spc="0" normalizeH="0" baseline="0" noProof="0" smtClean="0">
                <a:ln>
                  <a:noFill/>
                </a:ln>
                <a:solidFill>
                  <a:schemeClr val="lt1"/>
                </a:solidFill>
                <a:effectLst/>
                <a:uLnTx/>
                <a:uFillTx/>
                <a:latin typeface="+mn-lt"/>
                <a:ea typeface="+mn-ea"/>
                <a:cs typeface="+mn-cs"/>
              </a:rPr>
              <a:t/>
            </a:r>
            <a:br>
              <a:rPr kumimoji="0" lang="af-ZA" sz="1600" b="0" i="0" u="none" strike="noStrike" kern="1200" cap="none" spc="0" normalizeH="0" baseline="0" noProof="0" smtClean="0">
                <a:ln>
                  <a:noFill/>
                </a:ln>
                <a:solidFill>
                  <a:schemeClr val="lt1"/>
                </a:solidFill>
                <a:effectLst/>
                <a:uLnTx/>
                <a:uFillTx/>
                <a:latin typeface="+mn-lt"/>
                <a:ea typeface="+mn-ea"/>
                <a:cs typeface="+mn-cs"/>
              </a:rPr>
            </a:br>
            <a:endParaRPr kumimoji="0" lang="ru-RU" sz="1600" b="0" i="0" u="none" strike="noStrike" kern="1200" cap="none" spc="0" normalizeH="0" baseline="0" noProof="0" dirty="0">
              <a:ln>
                <a:noFill/>
              </a:ln>
              <a:solidFill>
                <a:schemeClr val="lt1"/>
              </a:solidFill>
              <a:effectLst/>
              <a:uLnTx/>
              <a:uFillTx/>
              <a:latin typeface="+mn-lt"/>
              <a:ea typeface="+mn-ea"/>
              <a:cs typeface="+mn-cs"/>
            </a:endParaRPr>
          </a:p>
        </p:txBody>
      </p:sp>
      <p:sp>
        <p:nvSpPr>
          <p:cNvPr id="6" name="Скругленный прямоугольник 5"/>
          <p:cNvSpPr/>
          <p:nvPr/>
        </p:nvSpPr>
        <p:spPr>
          <a:xfrm>
            <a:off x="5286380" y="3500438"/>
            <a:ext cx="2357454" cy="1500198"/>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af-ZA" sz="1600" dirty="0" smtClean="0"/>
              <a:t>კითხვას პასუხობენ ის რესპონდენტები, რომლებმაც </a:t>
            </a:r>
            <a:r>
              <a:rPr lang="en-US" sz="1600" dirty="0" smtClean="0"/>
              <a:t>A14 </a:t>
            </a:r>
            <a:r>
              <a:rPr lang="af-ZA" sz="1600" dirty="0" smtClean="0"/>
              <a:t>კითხვაზე უპასუხეს - ”დიახ” (44%)</a:t>
            </a:r>
            <a:endParaRPr lang="ru-RU" sz="16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5984" y="142852"/>
            <a:ext cx="6615130" cy="654032"/>
          </a:xfrm>
        </p:spPr>
        <p:style>
          <a:lnRef idx="0">
            <a:schemeClr val="accent1"/>
          </a:lnRef>
          <a:fillRef idx="3">
            <a:schemeClr val="accent1"/>
          </a:fillRef>
          <a:effectRef idx="3">
            <a:schemeClr val="accent1"/>
          </a:effectRef>
          <a:fontRef idx="minor">
            <a:schemeClr val="lt1"/>
          </a:fontRef>
        </p:style>
        <p:txBody>
          <a:bodyPr>
            <a:normAutofit/>
          </a:bodyPr>
          <a:lstStyle/>
          <a:p>
            <a:r>
              <a:rPr lang="af-ZA" sz="1400" b="1" dirty="0" smtClean="0"/>
              <a:t>A16. </a:t>
            </a:r>
            <a:r>
              <a:rPr lang="ka-GE" sz="1400" b="1" dirty="0" smtClean="0"/>
              <a:t>რა უნდა გააკეთოს  აჭარის ტელევიზიამ, რომ მათი რეიტინგი ამაღლდეს?</a:t>
            </a:r>
            <a:endParaRPr lang="ru-RU" sz="1400" b="1" dirty="0"/>
          </a:p>
        </p:txBody>
      </p:sp>
      <p:graphicFrame>
        <p:nvGraphicFramePr>
          <p:cNvPr id="8" name="Содержимое 7"/>
          <p:cNvGraphicFramePr>
            <a:graphicFrameLocks noGrp="1"/>
          </p:cNvGraphicFramePr>
          <p:nvPr>
            <p:ph idx="1"/>
          </p:nvPr>
        </p:nvGraphicFramePr>
        <p:xfrm>
          <a:off x="142844" y="928670"/>
          <a:ext cx="8858312" cy="592933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a:off x="2285984" y="142852"/>
            <a:ext cx="6615130" cy="654032"/>
          </a:xfrm>
          <a:prstGeom prst="rect">
            <a:avLst/>
          </a:prstGeom>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Autofit/>
          </a:bodyPr>
          <a:lstStyle/>
          <a:p>
            <a:pPr lvl="0" algn="ctr">
              <a:spcBef>
                <a:spcPct val="0"/>
              </a:spcBef>
              <a:defRPr/>
            </a:pPr>
            <a:r>
              <a:rPr lang="af-ZA" sz="1200" b="1" dirty="0" smtClean="0"/>
              <a:t>A17. </a:t>
            </a:r>
            <a:r>
              <a:rPr lang="ka-GE" sz="1200" b="1" dirty="0" smtClean="0"/>
              <a:t>ტელევიზიების შეფასება სხვადასხვა პარამეტრის მიხედვით შეიძლება,</a:t>
            </a:r>
          </a:p>
          <a:p>
            <a:pPr lvl="0" algn="ctr">
              <a:spcBef>
                <a:spcPct val="0"/>
              </a:spcBef>
              <a:defRPr/>
            </a:pPr>
            <a:r>
              <a:rPr lang="ka-GE" sz="1200" b="1" dirty="0" smtClean="0"/>
              <a:t> ახლა მე ჩამოგითვლით რამდენიმე პარამეტრს და გთხოვთ მიპასუხოთ, რამდენად შეესაბამება </a:t>
            </a:r>
            <a:r>
              <a:rPr lang="af-ZA" sz="1200" b="1" dirty="0" smtClean="0"/>
              <a:t> </a:t>
            </a:r>
            <a:r>
              <a:rPr lang="ka-GE" sz="1200" b="1" dirty="0" smtClean="0"/>
              <a:t>ესა თუ ის მახასიათებელი აჭარის ტელევიზიას?</a:t>
            </a:r>
            <a:endParaRPr kumimoji="0" lang="ru-RU" sz="1200" b="1" i="0" u="none" strike="noStrike" kern="1200" cap="none" spc="0" normalizeH="0" baseline="0" noProof="0" dirty="0">
              <a:ln>
                <a:noFill/>
              </a:ln>
              <a:solidFill>
                <a:schemeClr val="lt1"/>
              </a:solidFill>
              <a:effectLst/>
              <a:uLnTx/>
              <a:uFillTx/>
              <a:latin typeface="+mn-lt"/>
              <a:ea typeface="+mn-ea"/>
              <a:cs typeface="+mn-cs"/>
            </a:endParaRPr>
          </a:p>
        </p:txBody>
      </p:sp>
      <p:graphicFrame>
        <p:nvGraphicFramePr>
          <p:cNvPr id="7" name="Содержимое 6"/>
          <p:cNvGraphicFramePr>
            <a:graphicFrameLocks noGrp="1"/>
          </p:cNvGraphicFramePr>
          <p:nvPr>
            <p:ph idx="1"/>
          </p:nvPr>
        </p:nvGraphicFramePr>
        <p:xfrm>
          <a:off x="571472" y="928670"/>
          <a:ext cx="8143932" cy="271464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Содержимое 6"/>
          <p:cNvGraphicFramePr>
            <a:graphicFrameLocks/>
          </p:cNvGraphicFramePr>
          <p:nvPr/>
        </p:nvGraphicFramePr>
        <p:xfrm>
          <a:off x="571472" y="3857628"/>
          <a:ext cx="8143932" cy="2714644"/>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a:off x="2285984" y="142852"/>
            <a:ext cx="6615130" cy="654032"/>
          </a:xfrm>
          <a:prstGeom prst="rect">
            <a:avLst/>
          </a:prstGeom>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Autofit/>
          </a:bodyPr>
          <a:lstStyle/>
          <a:p>
            <a:pPr lvl="0" algn="ctr">
              <a:spcBef>
                <a:spcPct val="0"/>
              </a:spcBef>
              <a:defRPr/>
            </a:pPr>
            <a:r>
              <a:rPr lang="af-ZA" sz="1200" b="1" dirty="0" smtClean="0"/>
              <a:t>A17. </a:t>
            </a:r>
            <a:r>
              <a:rPr lang="ka-GE" sz="1200" b="1" dirty="0" smtClean="0"/>
              <a:t>ტელევიზიების შეფასება სხვადასხვა პარამეტრის მიხედვით შეიძლება,</a:t>
            </a:r>
          </a:p>
          <a:p>
            <a:pPr lvl="0" algn="ctr">
              <a:spcBef>
                <a:spcPct val="0"/>
              </a:spcBef>
              <a:defRPr/>
            </a:pPr>
            <a:r>
              <a:rPr lang="ka-GE" sz="1200" b="1" dirty="0" smtClean="0"/>
              <a:t> ახლა მე ჩამოგითვლით რამდენიმე პარამეტრს და გთხოვთ მიპასუხოთ, რამდენად შეესაბამება </a:t>
            </a:r>
            <a:r>
              <a:rPr lang="af-ZA" sz="1200" b="1" dirty="0" smtClean="0"/>
              <a:t> </a:t>
            </a:r>
            <a:r>
              <a:rPr lang="ka-GE" sz="1200" b="1" dirty="0" smtClean="0"/>
              <a:t>ესა თუ ის მახასიათებელი აჭარის ტელევიზიას?</a:t>
            </a:r>
            <a:endParaRPr kumimoji="0" lang="ru-RU" sz="1200" b="1" i="0" u="none" strike="noStrike" kern="1200" cap="none" spc="0" normalizeH="0" baseline="0" noProof="0" dirty="0">
              <a:ln>
                <a:noFill/>
              </a:ln>
              <a:solidFill>
                <a:schemeClr val="lt1"/>
              </a:solidFill>
              <a:effectLst/>
              <a:uLnTx/>
              <a:uFillTx/>
              <a:latin typeface="+mn-lt"/>
              <a:ea typeface="+mn-ea"/>
              <a:cs typeface="+mn-cs"/>
            </a:endParaRPr>
          </a:p>
        </p:txBody>
      </p:sp>
      <p:graphicFrame>
        <p:nvGraphicFramePr>
          <p:cNvPr id="7" name="Содержимое 6"/>
          <p:cNvGraphicFramePr>
            <a:graphicFrameLocks noGrp="1"/>
          </p:cNvGraphicFramePr>
          <p:nvPr>
            <p:ph idx="1"/>
          </p:nvPr>
        </p:nvGraphicFramePr>
        <p:xfrm>
          <a:off x="357158" y="928670"/>
          <a:ext cx="8358246" cy="271464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Содержимое 6"/>
          <p:cNvGraphicFramePr>
            <a:graphicFrameLocks/>
          </p:cNvGraphicFramePr>
          <p:nvPr/>
        </p:nvGraphicFramePr>
        <p:xfrm>
          <a:off x="357158" y="3857628"/>
          <a:ext cx="8358246" cy="2714644"/>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одержимое 4"/>
          <p:cNvGraphicFramePr>
            <a:graphicFrameLocks noGrp="1"/>
          </p:cNvGraphicFramePr>
          <p:nvPr>
            <p:ph idx="1"/>
          </p:nvPr>
        </p:nvGraphicFramePr>
        <p:xfrm>
          <a:off x="285720" y="1142984"/>
          <a:ext cx="8501122" cy="5000656"/>
        </p:xfrm>
        <a:graphic>
          <a:graphicData uri="http://schemas.openxmlformats.org/drawingml/2006/table">
            <a:tbl>
              <a:tblPr>
                <a:tableStyleId>{8A107856-5554-42FB-B03E-39F5DBC370BA}</a:tableStyleId>
              </a:tblPr>
              <a:tblGrid>
                <a:gridCol w="608809"/>
                <a:gridCol w="2963091"/>
                <a:gridCol w="1000132"/>
                <a:gridCol w="928694"/>
                <a:gridCol w="785818"/>
                <a:gridCol w="714380"/>
                <a:gridCol w="785818"/>
                <a:gridCol w="714380"/>
              </a:tblGrid>
              <a:tr h="1875246">
                <a:tc gridSpan="2">
                  <a:txBody>
                    <a:bodyPr/>
                    <a:lstStyle/>
                    <a:p>
                      <a:pPr algn="l" fontAlgn="ctr"/>
                      <a:r>
                        <a:rPr lang="ru-RU" sz="1100" u="none" strike="noStrike"/>
                        <a:t> </a:t>
                      </a:r>
                      <a:endParaRPr lang="ru-RU" sz="1100" b="1" i="0" u="none" strike="noStrike">
                        <a:solidFill>
                          <a:srgbClr val="000000"/>
                        </a:solidFill>
                        <a:latin typeface="Sylfaen"/>
                      </a:endParaRPr>
                    </a:p>
                  </a:txBody>
                  <a:tcPr marL="9212" marR="9212" marT="9212" marB="0" anchor="ctr"/>
                </a:tc>
                <a:tc hMerge="1">
                  <a:txBody>
                    <a:bodyPr/>
                    <a:lstStyle/>
                    <a:p>
                      <a:endParaRPr lang="ru-RU"/>
                    </a:p>
                  </a:txBody>
                  <a:tcPr/>
                </a:tc>
                <a:tc>
                  <a:txBody>
                    <a:bodyPr/>
                    <a:lstStyle/>
                    <a:p>
                      <a:pPr algn="ctr" fontAlgn="ctr"/>
                      <a:r>
                        <a:rPr lang="ka-GE" sz="1100" b="1" u="none" strike="noStrike" dirty="0"/>
                        <a:t>ხშირად</a:t>
                      </a:r>
                      <a:br>
                        <a:rPr lang="ka-GE" sz="1100" b="1" u="none" strike="noStrike" dirty="0"/>
                      </a:br>
                      <a:r>
                        <a:rPr lang="ka-GE" sz="1100" b="1" u="none" strike="noStrike" dirty="0"/>
                        <a:t>(ყოველ დღე რამდენიმე საათი მაინც)</a:t>
                      </a:r>
                      <a:endParaRPr lang="ka-GE" sz="1100" b="1" i="0" u="none" strike="noStrike" dirty="0">
                        <a:solidFill>
                          <a:srgbClr val="000000"/>
                        </a:solidFill>
                        <a:latin typeface="Sylfaen"/>
                      </a:endParaRPr>
                    </a:p>
                  </a:txBody>
                  <a:tcPr marL="9212" marR="9212" marT="9212" marB="0" anchor="ctr"/>
                </a:tc>
                <a:tc>
                  <a:txBody>
                    <a:bodyPr/>
                    <a:lstStyle/>
                    <a:p>
                      <a:pPr algn="ctr" fontAlgn="ctr"/>
                      <a:r>
                        <a:rPr lang="ka-GE" sz="1100" b="1" u="none" strike="noStrike" dirty="0"/>
                        <a:t>ზოგჯერ(კვირაში რამდენიმე დღე მაინც)</a:t>
                      </a:r>
                      <a:endParaRPr lang="ka-GE" sz="1100" b="1" i="0" u="none" strike="noStrike" dirty="0">
                        <a:solidFill>
                          <a:srgbClr val="000000"/>
                        </a:solidFill>
                        <a:latin typeface="Sylfaen"/>
                      </a:endParaRPr>
                    </a:p>
                  </a:txBody>
                  <a:tcPr marL="9212" marR="9212" marT="9212" marB="0" anchor="ctr"/>
                </a:tc>
                <a:tc>
                  <a:txBody>
                    <a:bodyPr/>
                    <a:lstStyle/>
                    <a:p>
                      <a:pPr algn="ctr" fontAlgn="ctr"/>
                      <a:r>
                        <a:rPr lang="ka-GE" sz="1100" b="1" u="none" strike="noStrike" dirty="0"/>
                        <a:t>იშვიათად</a:t>
                      </a:r>
                      <a:br>
                        <a:rPr lang="ka-GE" sz="1100" b="1" u="none" strike="noStrike" dirty="0"/>
                      </a:br>
                      <a:r>
                        <a:rPr lang="ka-GE" sz="1100" b="1" u="none" strike="noStrike" dirty="0"/>
                        <a:t>(კვირაში ერთი  დღე მაინც)</a:t>
                      </a:r>
                      <a:endParaRPr lang="ka-GE" sz="1100" b="1" i="0" u="none" strike="noStrike" dirty="0">
                        <a:solidFill>
                          <a:srgbClr val="000000"/>
                        </a:solidFill>
                        <a:latin typeface="Sylfaen"/>
                      </a:endParaRPr>
                    </a:p>
                  </a:txBody>
                  <a:tcPr marL="9212" marR="9212" marT="9212" marB="0" anchor="ctr"/>
                </a:tc>
                <a:tc>
                  <a:txBody>
                    <a:bodyPr/>
                    <a:lstStyle/>
                    <a:p>
                      <a:pPr algn="ctr" fontAlgn="ctr"/>
                      <a:r>
                        <a:rPr lang="ka-GE" sz="1100" b="1" u="none" strike="noStrike" dirty="0"/>
                        <a:t>თითქმის არ ვუყურებ</a:t>
                      </a:r>
                      <a:endParaRPr lang="ka-GE" sz="1100" b="1" i="0" u="none" strike="noStrike" dirty="0">
                        <a:solidFill>
                          <a:srgbClr val="000000"/>
                        </a:solidFill>
                        <a:latin typeface="Sylfaen"/>
                      </a:endParaRPr>
                    </a:p>
                  </a:txBody>
                  <a:tcPr marL="9212" marR="9212" marT="9212" marB="0" anchor="ctr"/>
                </a:tc>
                <a:tc>
                  <a:txBody>
                    <a:bodyPr/>
                    <a:lstStyle/>
                    <a:p>
                      <a:pPr algn="ctr" fontAlgn="ctr"/>
                      <a:r>
                        <a:rPr lang="ka-GE" sz="1100" b="1" u="none" strike="noStrike" dirty="0"/>
                        <a:t>არ მსმენია ასეთი გადაცემის შესახებ</a:t>
                      </a:r>
                      <a:endParaRPr lang="ka-GE" sz="1100" b="1" i="0" u="none" strike="noStrike" dirty="0">
                        <a:solidFill>
                          <a:srgbClr val="000000"/>
                        </a:solidFill>
                        <a:latin typeface="Sylfaen"/>
                      </a:endParaRPr>
                    </a:p>
                  </a:txBody>
                  <a:tcPr marL="9212" marR="9212" marT="9212" marB="0" anchor="ctr"/>
                </a:tc>
                <a:tc>
                  <a:txBody>
                    <a:bodyPr/>
                    <a:lstStyle/>
                    <a:p>
                      <a:pPr algn="ctr" fontAlgn="ctr"/>
                      <a:r>
                        <a:rPr lang="ka-GE" sz="1100" b="1" u="none" strike="noStrike" dirty="0"/>
                        <a:t>არ აქვს მიღების საშუალება</a:t>
                      </a:r>
                      <a:endParaRPr lang="ka-GE" sz="1100" b="1" i="0" u="none" strike="noStrike" dirty="0">
                        <a:solidFill>
                          <a:srgbClr val="000000"/>
                        </a:solidFill>
                        <a:latin typeface="Sylfaen"/>
                      </a:endParaRPr>
                    </a:p>
                  </a:txBody>
                  <a:tcPr marL="9212" marR="9212" marT="9212" marB="0" anchor="ctr"/>
                </a:tc>
              </a:tr>
              <a:tr h="312541">
                <a:tc>
                  <a:txBody>
                    <a:bodyPr/>
                    <a:lstStyle/>
                    <a:p>
                      <a:pPr algn="ctr" fontAlgn="ctr"/>
                      <a:r>
                        <a:rPr lang="ru-RU" sz="1100" u="none" strike="noStrike"/>
                        <a:t>1</a:t>
                      </a:r>
                      <a:endParaRPr lang="ru-RU" sz="1100" b="0" i="0" u="none" strike="noStrike">
                        <a:solidFill>
                          <a:srgbClr val="000000"/>
                        </a:solidFill>
                        <a:latin typeface="Sylfaen"/>
                      </a:endParaRPr>
                    </a:p>
                  </a:txBody>
                  <a:tcPr marL="9212" marR="9212" marT="9212" marB="0" anchor="ctr"/>
                </a:tc>
                <a:tc>
                  <a:txBody>
                    <a:bodyPr/>
                    <a:lstStyle/>
                    <a:p>
                      <a:pPr algn="l" fontAlgn="ctr"/>
                      <a:r>
                        <a:rPr lang="ka-GE" sz="1100" u="none" strike="noStrike"/>
                        <a:t>„მოამბე“ – 1 არხი</a:t>
                      </a:r>
                      <a:endParaRPr lang="ka-GE" sz="1100" b="0" i="0" u="none" strike="noStrike">
                        <a:solidFill>
                          <a:srgbClr val="000000"/>
                        </a:solidFill>
                        <a:latin typeface="Sylfaen"/>
                      </a:endParaRPr>
                    </a:p>
                  </a:txBody>
                  <a:tcPr marL="9212" marR="9212" marT="9212" marB="0" anchor="ctr"/>
                </a:tc>
                <a:tc>
                  <a:txBody>
                    <a:bodyPr/>
                    <a:lstStyle/>
                    <a:p>
                      <a:pPr algn="ctr" fontAlgn="ctr"/>
                      <a:r>
                        <a:rPr lang="ru-RU" sz="1100" u="none" strike="noStrike"/>
                        <a:t>4,74</a:t>
                      </a:r>
                      <a:endParaRPr lang="ru-RU" sz="1100" b="0" i="0" u="none" strike="noStrike">
                        <a:solidFill>
                          <a:srgbClr val="000000"/>
                        </a:solidFill>
                        <a:latin typeface="Arial"/>
                      </a:endParaRPr>
                    </a:p>
                  </a:txBody>
                  <a:tcPr marL="9212" marR="9212" marT="9212" marB="0" anchor="ctr"/>
                </a:tc>
                <a:tc>
                  <a:txBody>
                    <a:bodyPr/>
                    <a:lstStyle/>
                    <a:p>
                      <a:pPr algn="ctr" fontAlgn="ctr"/>
                      <a:r>
                        <a:rPr lang="ru-RU" sz="1100" u="none" strike="noStrike"/>
                        <a:t>14,32</a:t>
                      </a:r>
                      <a:endParaRPr lang="ru-RU" sz="1100" b="0" i="0" u="none" strike="noStrike">
                        <a:solidFill>
                          <a:srgbClr val="000000"/>
                        </a:solidFill>
                        <a:latin typeface="Arial"/>
                      </a:endParaRPr>
                    </a:p>
                  </a:txBody>
                  <a:tcPr marL="9212" marR="9212" marT="9212" marB="0" anchor="ctr"/>
                </a:tc>
                <a:tc>
                  <a:txBody>
                    <a:bodyPr/>
                    <a:lstStyle/>
                    <a:p>
                      <a:pPr algn="ctr" fontAlgn="ctr"/>
                      <a:r>
                        <a:rPr lang="ru-RU" sz="1100" u="none" strike="noStrike"/>
                        <a:t>28,60</a:t>
                      </a:r>
                      <a:endParaRPr lang="ru-RU" sz="1100" b="0" i="0" u="none" strike="noStrike">
                        <a:solidFill>
                          <a:srgbClr val="000000"/>
                        </a:solidFill>
                        <a:latin typeface="Arial"/>
                      </a:endParaRPr>
                    </a:p>
                  </a:txBody>
                  <a:tcPr marL="9212" marR="9212" marT="9212" marB="0" anchor="ctr"/>
                </a:tc>
                <a:tc>
                  <a:txBody>
                    <a:bodyPr/>
                    <a:lstStyle/>
                    <a:p>
                      <a:pPr algn="ctr" fontAlgn="ctr"/>
                      <a:r>
                        <a:rPr lang="ru-RU" sz="1100" u="none" strike="noStrike" dirty="0"/>
                        <a:t>51,40</a:t>
                      </a:r>
                      <a:endParaRPr lang="ru-RU" sz="1100" b="0" i="0" u="none" strike="noStrike" dirty="0">
                        <a:solidFill>
                          <a:srgbClr val="000000"/>
                        </a:solidFill>
                        <a:latin typeface="Arial"/>
                      </a:endParaRPr>
                    </a:p>
                  </a:txBody>
                  <a:tcPr marL="9212" marR="9212" marT="9212" marB="0" anchor="ctr"/>
                </a:tc>
                <a:tc>
                  <a:txBody>
                    <a:bodyPr/>
                    <a:lstStyle/>
                    <a:p>
                      <a:pPr algn="ctr" fontAlgn="ctr"/>
                      <a:r>
                        <a:rPr lang="ru-RU" sz="1100" u="none" strike="noStrike"/>
                        <a:t>0,93</a:t>
                      </a:r>
                      <a:endParaRPr lang="ru-RU" sz="1100" b="0" i="0" u="none" strike="noStrike">
                        <a:solidFill>
                          <a:srgbClr val="000000"/>
                        </a:solidFill>
                        <a:latin typeface="Arial"/>
                      </a:endParaRPr>
                    </a:p>
                  </a:txBody>
                  <a:tcPr marL="9212" marR="9212" marT="9212" marB="0" anchor="ctr"/>
                </a:tc>
                <a:tc>
                  <a:txBody>
                    <a:bodyPr/>
                    <a:lstStyle/>
                    <a:p>
                      <a:pPr algn="ctr" fontAlgn="ctr"/>
                      <a:r>
                        <a:rPr lang="ru-RU" sz="1100" u="none" strike="noStrike"/>
                        <a:t>0,00</a:t>
                      </a:r>
                      <a:endParaRPr lang="ru-RU" sz="1100" b="0" i="0" u="none" strike="noStrike">
                        <a:solidFill>
                          <a:srgbClr val="000000"/>
                        </a:solidFill>
                        <a:latin typeface="Arial"/>
                      </a:endParaRPr>
                    </a:p>
                  </a:txBody>
                  <a:tcPr marL="9212" marR="9212" marT="9212" marB="0" anchor="ctr"/>
                </a:tc>
              </a:tr>
              <a:tr h="312541">
                <a:tc>
                  <a:txBody>
                    <a:bodyPr/>
                    <a:lstStyle/>
                    <a:p>
                      <a:pPr algn="ctr" fontAlgn="ctr"/>
                      <a:r>
                        <a:rPr lang="ru-RU" sz="1100" u="none" strike="noStrike"/>
                        <a:t>2</a:t>
                      </a:r>
                      <a:endParaRPr lang="ru-RU" sz="1100" b="0" i="0" u="none" strike="noStrike">
                        <a:solidFill>
                          <a:srgbClr val="000000"/>
                        </a:solidFill>
                        <a:latin typeface="Sylfaen"/>
                      </a:endParaRPr>
                    </a:p>
                  </a:txBody>
                  <a:tcPr marL="9212" marR="9212" marT="9212" marB="0" anchor="ctr"/>
                </a:tc>
                <a:tc>
                  <a:txBody>
                    <a:bodyPr/>
                    <a:lstStyle/>
                    <a:p>
                      <a:pPr algn="l" fontAlgn="ctr"/>
                      <a:r>
                        <a:rPr lang="ka-GE" sz="1100" u="none" strike="noStrike"/>
                        <a:t>მთავარი-მთავარი არხი</a:t>
                      </a:r>
                      <a:endParaRPr lang="ka-GE" sz="1100" b="0" i="0" u="none" strike="noStrike">
                        <a:solidFill>
                          <a:srgbClr val="000000"/>
                        </a:solidFill>
                        <a:latin typeface="Sylfaen"/>
                      </a:endParaRPr>
                    </a:p>
                  </a:txBody>
                  <a:tcPr marL="9212" marR="9212" marT="9212" marB="0" anchor="ctr"/>
                </a:tc>
                <a:tc>
                  <a:txBody>
                    <a:bodyPr/>
                    <a:lstStyle/>
                    <a:p>
                      <a:pPr algn="ctr" fontAlgn="ctr"/>
                      <a:r>
                        <a:rPr lang="ru-RU" sz="1100" u="none" strike="noStrike"/>
                        <a:t>16,55</a:t>
                      </a:r>
                      <a:endParaRPr lang="ru-RU" sz="1100" b="0" i="0" u="none" strike="noStrike">
                        <a:solidFill>
                          <a:srgbClr val="000000"/>
                        </a:solidFill>
                        <a:latin typeface="Arial"/>
                      </a:endParaRPr>
                    </a:p>
                  </a:txBody>
                  <a:tcPr marL="9212" marR="9212" marT="9212" marB="0" anchor="ctr"/>
                </a:tc>
                <a:tc>
                  <a:txBody>
                    <a:bodyPr/>
                    <a:lstStyle/>
                    <a:p>
                      <a:pPr algn="ctr" fontAlgn="ctr"/>
                      <a:r>
                        <a:rPr lang="ru-RU" sz="1100" u="none" strike="noStrike"/>
                        <a:t>20,19</a:t>
                      </a:r>
                      <a:endParaRPr lang="ru-RU" sz="1100" b="0" i="0" u="none" strike="noStrike">
                        <a:solidFill>
                          <a:srgbClr val="000000"/>
                        </a:solidFill>
                        <a:latin typeface="Arial"/>
                      </a:endParaRPr>
                    </a:p>
                  </a:txBody>
                  <a:tcPr marL="9212" marR="9212" marT="9212" marB="0" anchor="ctr"/>
                </a:tc>
                <a:tc>
                  <a:txBody>
                    <a:bodyPr/>
                    <a:lstStyle/>
                    <a:p>
                      <a:pPr algn="ctr" fontAlgn="ctr"/>
                      <a:r>
                        <a:rPr lang="ru-RU" sz="1100" u="none" strike="noStrike"/>
                        <a:t>17,93</a:t>
                      </a:r>
                      <a:endParaRPr lang="ru-RU" sz="1100" b="0" i="0" u="none" strike="noStrike">
                        <a:solidFill>
                          <a:srgbClr val="000000"/>
                        </a:solidFill>
                        <a:latin typeface="Arial"/>
                      </a:endParaRPr>
                    </a:p>
                  </a:txBody>
                  <a:tcPr marL="9212" marR="9212" marT="9212" marB="0" anchor="ctr"/>
                </a:tc>
                <a:tc>
                  <a:txBody>
                    <a:bodyPr/>
                    <a:lstStyle/>
                    <a:p>
                      <a:pPr algn="ctr" fontAlgn="ctr"/>
                      <a:r>
                        <a:rPr lang="ru-RU" sz="1100" u="none" strike="noStrike"/>
                        <a:t>42,39</a:t>
                      </a:r>
                      <a:endParaRPr lang="ru-RU" sz="1100" b="0" i="0" u="none" strike="noStrike">
                        <a:solidFill>
                          <a:srgbClr val="000000"/>
                        </a:solidFill>
                        <a:latin typeface="Arial"/>
                      </a:endParaRPr>
                    </a:p>
                  </a:txBody>
                  <a:tcPr marL="9212" marR="9212" marT="9212" marB="0" anchor="ctr"/>
                </a:tc>
                <a:tc>
                  <a:txBody>
                    <a:bodyPr/>
                    <a:lstStyle/>
                    <a:p>
                      <a:pPr algn="ctr" fontAlgn="ctr"/>
                      <a:r>
                        <a:rPr lang="ru-RU" sz="1100" u="none" strike="noStrike"/>
                        <a:t>2,59</a:t>
                      </a:r>
                      <a:endParaRPr lang="ru-RU" sz="1100" b="0" i="0" u="none" strike="noStrike">
                        <a:solidFill>
                          <a:srgbClr val="000000"/>
                        </a:solidFill>
                        <a:latin typeface="Arial"/>
                      </a:endParaRPr>
                    </a:p>
                  </a:txBody>
                  <a:tcPr marL="9212" marR="9212" marT="9212" marB="0" anchor="ctr"/>
                </a:tc>
                <a:tc>
                  <a:txBody>
                    <a:bodyPr/>
                    <a:lstStyle/>
                    <a:p>
                      <a:pPr algn="ctr" fontAlgn="ctr"/>
                      <a:r>
                        <a:rPr lang="ru-RU" sz="1100" u="none" strike="noStrike"/>
                        <a:t>0,35</a:t>
                      </a:r>
                      <a:endParaRPr lang="ru-RU" sz="1100" b="0" i="0" u="none" strike="noStrike">
                        <a:solidFill>
                          <a:srgbClr val="000000"/>
                        </a:solidFill>
                        <a:latin typeface="Arial"/>
                      </a:endParaRPr>
                    </a:p>
                  </a:txBody>
                  <a:tcPr marL="9212" marR="9212" marT="9212" marB="0" anchor="ctr"/>
                </a:tc>
              </a:tr>
              <a:tr h="312541">
                <a:tc>
                  <a:txBody>
                    <a:bodyPr/>
                    <a:lstStyle/>
                    <a:p>
                      <a:pPr algn="ctr" fontAlgn="ctr"/>
                      <a:r>
                        <a:rPr lang="ru-RU" sz="1100" u="none" strike="noStrike"/>
                        <a:t>3</a:t>
                      </a:r>
                      <a:endParaRPr lang="ru-RU" sz="1100" b="0" i="0" u="none" strike="noStrike">
                        <a:solidFill>
                          <a:srgbClr val="000000"/>
                        </a:solidFill>
                        <a:latin typeface="Sylfaen"/>
                      </a:endParaRPr>
                    </a:p>
                  </a:txBody>
                  <a:tcPr marL="9212" marR="9212" marT="9212" marB="0" anchor="ctr"/>
                </a:tc>
                <a:tc>
                  <a:txBody>
                    <a:bodyPr/>
                    <a:lstStyle/>
                    <a:p>
                      <a:pPr algn="l" fontAlgn="ctr"/>
                      <a:r>
                        <a:rPr lang="ka-GE" sz="1100" u="none" strike="noStrike"/>
                        <a:t>„ქრონიკა“ - იმედი</a:t>
                      </a:r>
                      <a:endParaRPr lang="ka-GE" sz="1100" b="0" i="0" u="none" strike="noStrike">
                        <a:solidFill>
                          <a:srgbClr val="000000"/>
                        </a:solidFill>
                        <a:latin typeface="Sylfaen"/>
                      </a:endParaRPr>
                    </a:p>
                  </a:txBody>
                  <a:tcPr marL="9212" marR="9212" marT="9212" marB="0" anchor="ctr"/>
                </a:tc>
                <a:tc>
                  <a:txBody>
                    <a:bodyPr/>
                    <a:lstStyle/>
                    <a:p>
                      <a:pPr algn="ctr" fontAlgn="ctr"/>
                      <a:r>
                        <a:rPr lang="ru-RU" sz="1100" u="none" strike="noStrike"/>
                        <a:t>31,93</a:t>
                      </a:r>
                      <a:endParaRPr lang="ru-RU" sz="1100" b="0" i="0" u="none" strike="noStrike">
                        <a:solidFill>
                          <a:srgbClr val="000000"/>
                        </a:solidFill>
                        <a:latin typeface="Arial"/>
                      </a:endParaRPr>
                    </a:p>
                  </a:txBody>
                  <a:tcPr marL="9212" marR="9212" marT="9212" marB="0" anchor="ctr"/>
                </a:tc>
                <a:tc>
                  <a:txBody>
                    <a:bodyPr/>
                    <a:lstStyle/>
                    <a:p>
                      <a:pPr algn="ctr" fontAlgn="ctr"/>
                      <a:r>
                        <a:rPr lang="ru-RU" sz="1100" u="none" strike="noStrike"/>
                        <a:t>30,90</a:t>
                      </a:r>
                      <a:endParaRPr lang="ru-RU" sz="1100" b="0" i="0" u="none" strike="noStrike">
                        <a:solidFill>
                          <a:srgbClr val="000000"/>
                        </a:solidFill>
                        <a:latin typeface="Arial"/>
                      </a:endParaRPr>
                    </a:p>
                  </a:txBody>
                  <a:tcPr marL="9212" marR="9212" marT="9212" marB="0" anchor="ctr"/>
                </a:tc>
                <a:tc>
                  <a:txBody>
                    <a:bodyPr/>
                    <a:lstStyle/>
                    <a:p>
                      <a:pPr algn="ctr" fontAlgn="ctr"/>
                      <a:r>
                        <a:rPr lang="ru-RU" sz="1100" u="none" strike="noStrike"/>
                        <a:t>19,89</a:t>
                      </a:r>
                      <a:endParaRPr lang="ru-RU" sz="1100" b="0" i="0" u="none" strike="noStrike">
                        <a:solidFill>
                          <a:srgbClr val="000000"/>
                        </a:solidFill>
                        <a:latin typeface="Arial"/>
                      </a:endParaRPr>
                    </a:p>
                  </a:txBody>
                  <a:tcPr marL="9212" marR="9212" marT="9212" marB="0" anchor="ctr"/>
                </a:tc>
                <a:tc>
                  <a:txBody>
                    <a:bodyPr/>
                    <a:lstStyle/>
                    <a:p>
                      <a:pPr algn="ctr" fontAlgn="ctr"/>
                      <a:r>
                        <a:rPr lang="ru-RU" sz="1100" u="none" strike="noStrike"/>
                        <a:t>16,09</a:t>
                      </a:r>
                      <a:endParaRPr lang="ru-RU" sz="1100" b="0" i="0" u="none" strike="noStrike">
                        <a:solidFill>
                          <a:srgbClr val="000000"/>
                        </a:solidFill>
                        <a:latin typeface="Arial"/>
                      </a:endParaRPr>
                    </a:p>
                  </a:txBody>
                  <a:tcPr marL="9212" marR="9212" marT="9212" marB="0" anchor="ctr"/>
                </a:tc>
                <a:tc>
                  <a:txBody>
                    <a:bodyPr/>
                    <a:lstStyle/>
                    <a:p>
                      <a:pPr algn="ctr" fontAlgn="ctr"/>
                      <a:r>
                        <a:rPr lang="ru-RU" sz="1100" u="none" strike="noStrike"/>
                        <a:t>1,17</a:t>
                      </a:r>
                      <a:endParaRPr lang="ru-RU" sz="1100" b="0" i="0" u="none" strike="noStrike">
                        <a:solidFill>
                          <a:srgbClr val="000000"/>
                        </a:solidFill>
                        <a:latin typeface="Arial"/>
                      </a:endParaRPr>
                    </a:p>
                  </a:txBody>
                  <a:tcPr marL="9212" marR="9212" marT="9212" marB="0" anchor="ctr"/>
                </a:tc>
                <a:tc>
                  <a:txBody>
                    <a:bodyPr/>
                    <a:lstStyle/>
                    <a:p>
                      <a:pPr algn="ctr" fontAlgn="ctr"/>
                      <a:r>
                        <a:rPr lang="ru-RU" sz="1100" u="none" strike="noStrike"/>
                        <a:t> </a:t>
                      </a:r>
                      <a:endParaRPr lang="ru-RU" sz="1100" b="0" i="0" u="none" strike="noStrike">
                        <a:solidFill>
                          <a:srgbClr val="000000"/>
                        </a:solidFill>
                        <a:latin typeface="Sylfaen"/>
                      </a:endParaRPr>
                    </a:p>
                  </a:txBody>
                  <a:tcPr marL="9212" marR="9212" marT="9212" marB="0" anchor="ctr"/>
                </a:tc>
              </a:tr>
              <a:tr h="312541">
                <a:tc>
                  <a:txBody>
                    <a:bodyPr/>
                    <a:lstStyle/>
                    <a:p>
                      <a:pPr algn="ctr" fontAlgn="ctr"/>
                      <a:r>
                        <a:rPr lang="ru-RU" sz="1100" u="none" strike="noStrike"/>
                        <a:t>4</a:t>
                      </a:r>
                      <a:endParaRPr lang="ru-RU" sz="1100" b="0" i="0" u="none" strike="noStrike">
                        <a:solidFill>
                          <a:srgbClr val="000000"/>
                        </a:solidFill>
                        <a:latin typeface="Sylfaen"/>
                      </a:endParaRPr>
                    </a:p>
                  </a:txBody>
                  <a:tcPr marL="9212" marR="9212" marT="9212" marB="0" anchor="ctr"/>
                </a:tc>
                <a:tc>
                  <a:txBody>
                    <a:bodyPr/>
                    <a:lstStyle/>
                    <a:p>
                      <a:pPr algn="l" fontAlgn="ctr"/>
                      <a:r>
                        <a:rPr lang="ka-GE" sz="1100" u="none" strike="noStrike"/>
                        <a:t>„დღეს“ - კავკასია</a:t>
                      </a:r>
                      <a:endParaRPr lang="ka-GE" sz="1100" b="0" i="0" u="none" strike="noStrike">
                        <a:solidFill>
                          <a:srgbClr val="000000"/>
                        </a:solidFill>
                        <a:latin typeface="Sylfaen"/>
                      </a:endParaRPr>
                    </a:p>
                  </a:txBody>
                  <a:tcPr marL="9212" marR="9212" marT="9212" marB="0" anchor="ctr"/>
                </a:tc>
                <a:tc>
                  <a:txBody>
                    <a:bodyPr/>
                    <a:lstStyle/>
                    <a:p>
                      <a:pPr algn="ctr" fontAlgn="ctr"/>
                      <a:r>
                        <a:rPr lang="ru-RU" sz="1100" u="none" strike="noStrike"/>
                        <a:t>0,61</a:t>
                      </a:r>
                      <a:endParaRPr lang="ru-RU" sz="1100" b="0" i="0" u="none" strike="noStrike">
                        <a:solidFill>
                          <a:srgbClr val="000000"/>
                        </a:solidFill>
                        <a:latin typeface="Arial"/>
                      </a:endParaRPr>
                    </a:p>
                  </a:txBody>
                  <a:tcPr marL="9212" marR="9212" marT="9212" marB="0" anchor="ctr"/>
                </a:tc>
                <a:tc>
                  <a:txBody>
                    <a:bodyPr/>
                    <a:lstStyle/>
                    <a:p>
                      <a:pPr algn="ctr" fontAlgn="ctr"/>
                      <a:r>
                        <a:rPr lang="ru-RU" sz="1100" u="none" strike="noStrike"/>
                        <a:t>4,13</a:t>
                      </a:r>
                      <a:endParaRPr lang="ru-RU" sz="1100" b="0" i="0" u="none" strike="noStrike">
                        <a:solidFill>
                          <a:srgbClr val="000000"/>
                        </a:solidFill>
                        <a:latin typeface="Arial"/>
                      </a:endParaRPr>
                    </a:p>
                  </a:txBody>
                  <a:tcPr marL="9212" marR="9212" marT="9212" marB="0" anchor="ctr"/>
                </a:tc>
                <a:tc>
                  <a:txBody>
                    <a:bodyPr/>
                    <a:lstStyle/>
                    <a:p>
                      <a:pPr algn="ctr" fontAlgn="ctr"/>
                      <a:r>
                        <a:rPr lang="ru-RU" sz="1100" u="none" strike="noStrike"/>
                        <a:t>8,71</a:t>
                      </a:r>
                      <a:endParaRPr lang="ru-RU" sz="1100" b="0" i="0" u="none" strike="noStrike">
                        <a:solidFill>
                          <a:srgbClr val="000000"/>
                        </a:solidFill>
                        <a:latin typeface="Arial"/>
                      </a:endParaRPr>
                    </a:p>
                  </a:txBody>
                  <a:tcPr marL="9212" marR="9212" marT="9212" marB="0" anchor="ctr"/>
                </a:tc>
                <a:tc>
                  <a:txBody>
                    <a:bodyPr/>
                    <a:lstStyle/>
                    <a:p>
                      <a:pPr algn="ctr" fontAlgn="ctr"/>
                      <a:r>
                        <a:rPr lang="ru-RU" sz="1100" u="none" strike="noStrike"/>
                        <a:t>79,33</a:t>
                      </a:r>
                      <a:endParaRPr lang="ru-RU" sz="1100" b="0" i="0" u="none" strike="noStrike">
                        <a:solidFill>
                          <a:srgbClr val="000000"/>
                        </a:solidFill>
                        <a:latin typeface="Arial"/>
                      </a:endParaRPr>
                    </a:p>
                  </a:txBody>
                  <a:tcPr marL="9212" marR="9212" marT="9212" marB="0" anchor="ctr"/>
                </a:tc>
                <a:tc>
                  <a:txBody>
                    <a:bodyPr/>
                    <a:lstStyle/>
                    <a:p>
                      <a:pPr algn="ctr" fontAlgn="ctr"/>
                      <a:r>
                        <a:rPr lang="ru-RU" sz="1100" u="none" strike="noStrike"/>
                        <a:t>5,88</a:t>
                      </a:r>
                      <a:endParaRPr lang="ru-RU" sz="1100" b="0" i="0" u="none" strike="noStrike">
                        <a:solidFill>
                          <a:srgbClr val="000000"/>
                        </a:solidFill>
                        <a:latin typeface="Arial"/>
                      </a:endParaRPr>
                    </a:p>
                  </a:txBody>
                  <a:tcPr marL="9212" marR="9212" marT="9212" marB="0" anchor="ctr"/>
                </a:tc>
                <a:tc>
                  <a:txBody>
                    <a:bodyPr/>
                    <a:lstStyle/>
                    <a:p>
                      <a:pPr algn="ctr" fontAlgn="ctr"/>
                      <a:r>
                        <a:rPr lang="ru-RU" sz="1100" u="none" strike="noStrike"/>
                        <a:t>1,35</a:t>
                      </a:r>
                      <a:endParaRPr lang="ru-RU" sz="1100" b="0" i="0" u="none" strike="noStrike">
                        <a:solidFill>
                          <a:srgbClr val="000000"/>
                        </a:solidFill>
                        <a:latin typeface="Arial"/>
                      </a:endParaRPr>
                    </a:p>
                  </a:txBody>
                  <a:tcPr marL="9212" marR="9212" marT="9212" marB="0" anchor="ctr"/>
                </a:tc>
              </a:tr>
              <a:tr h="312541">
                <a:tc>
                  <a:txBody>
                    <a:bodyPr/>
                    <a:lstStyle/>
                    <a:p>
                      <a:pPr algn="ctr" fontAlgn="ctr"/>
                      <a:r>
                        <a:rPr lang="ru-RU" sz="1100" u="none" strike="noStrike"/>
                        <a:t>5</a:t>
                      </a:r>
                      <a:endParaRPr lang="ru-RU" sz="1100" b="0" i="0" u="none" strike="noStrike">
                        <a:solidFill>
                          <a:srgbClr val="000000"/>
                        </a:solidFill>
                        <a:latin typeface="Sylfaen"/>
                      </a:endParaRPr>
                    </a:p>
                  </a:txBody>
                  <a:tcPr marL="9212" marR="9212" marT="9212" marB="0" anchor="ctr"/>
                </a:tc>
                <a:tc>
                  <a:txBody>
                    <a:bodyPr/>
                    <a:lstStyle/>
                    <a:p>
                      <a:pPr algn="l" fontAlgn="ctr"/>
                      <a:r>
                        <a:rPr lang="ka-GE" sz="1100" u="none" strike="noStrike"/>
                        <a:t>„ახალი ამბები" - მაესტრო</a:t>
                      </a:r>
                      <a:endParaRPr lang="ka-GE" sz="1100" b="0" i="0" u="none" strike="noStrike">
                        <a:solidFill>
                          <a:srgbClr val="000000"/>
                        </a:solidFill>
                        <a:latin typeface="Sylfaen"/>
                      </a:endParaRPr>
                    </a:p>
                  </a:txBody>
                  <a:tcPr marL="9212" marR="9212" marT="9212" marB="0" anchor="ctr"/>
                </a:tc>
                <a:tc>
                  <a:txBody>
                    <a:bodyPr/>
                    <a:lstStyle/>
                    <a:p>
                      <a:pPr algn="ctr" fontAlgn="ctr"/>
                      <a:r>
                        <a:rPr lang="ru-RU" sz="1100" u="none" strike="noStrike"/>
                        <a:t>1,54</a:t>
                      </a:r>
                      <a:endParaRPr lang="ru-RU" sz="1100" b="0" i="0" u="none" strike="noStrike">
                        <a:solidFill>
                          <a:srgbClr val="000000"/>
                        </a:solidFill>
                        <a:latin typeface="Arial"/>
                      </a:endParaRPr>
                    </a:p>
                  </a:txBody>
                  <a:tcPr marL="9212" marR="9212" marT="9212" marB="0" anchor="ctr"/>
                </a:tc>
                <a:tc>
                  <a:txBody>
                    <a:bodyPr/>
                    <a:lstStyle/>
                    <a:p>
                      <a:pPr algn="ctr" fontAlgn="ctr"/>
                      <a:r>
                        <a:rPr lang="ru-RU" sz="1100" u="none" strike="noStrike"/>
                        <a:t>10,45</a:t>
                      </a:r>
                      <a:endParaRPr lang="ru-RU" sz="1100" b="0" i="0" u="none" strike="noStrike">
                        <a:solidFill>
                          <a:srgbClr val="000000"/>
                        </a:solidFill>
                        <a:latin typeface="Arial"/>
                      </a:endParaRPr>
                    </a:p>
                  </a:txBody>
                  <a:tcPr marL="9212" marR="9212" marT="9212" marB="0" anchor="ctr"/>
                </a:tc>
                <a:tc>
                  <a:txBody>
                    <a:bodyPr/>
                    <a:lstStyle/>
                    <a:p>
                      <a:pPr algn="ctr" fontAlgn="ctr"/>
                      <a:r>
                        <a:rPr lang="ru-RU" sz="1100" u="none" strike="noStrike"/>
                        <a:t>17,72</a:t>
                      </a:r>
                      <a:endParaRPr lang="ru-RU" sz="1100" b="0" i="0" u="none" strike="noStrike">
                        <a:solidFill>
                          <a:srgbClr val="000000"/>
                        </a:solidFill>
                        <a:latin typeface="Arial"/>
                      </a:endParaRPr>
                    </a:p>
                  </a:txBody>
                  <a:tcPr marL="9212" marR="9212" marT="9212" marB="0" anchor="ctr"/>
                </a:tc>
                <a:tc>
                  <a:txBody>
                    <a:bodyPr/>
                    <a:lstStyle/>
                    <a:p>
                      <a:pPr algn="ctr" fontAlgn="ctr"/>
                      <a:r>
                        <a:rPr lang="ru-RU" sz="1100" u="none" strike="noStrike"/>
                        <a:t>66,46</a:t>
                      </a:r>
                      <a:endParaRPr lang="ru-RU" sz="1100" b="0" i="0" u="none" strike="noStrike">
                        <a:solidFill>
                          <a:srgbClr val="000000"/>
                        </a:solidFill>
                        <a:latin typeface="Arial"/>
                      </a:endParaRPr>
                    </a:p>
                  </a:txBody>
                  <a:tcPr marL="9212" marR="9212" marT="9212" marB="0" anchor="ctr"/>
                </a:tc>
                <a:tc>
                  <a:txBody>
                    <a:bodyPr/>
                    <a:lstStyle/>
                    <a:p>
                      <a:pPr algn="ctr" fontAlgn="ctr"/>
                      <a:r>
                        <a:rPr lang="ru-RU" sz="1100" u="none" strike="noStrike"/>
                        <a:t>3,14</a:t>
                      </a:r>
                      <a:endParaRPr lang="ru-RU" sz="1100" b="0" i="0" u="none" strike="noStrike">
                        <a:solidFill>
                          <a:srgbClr val="000000"/>
                        </a:solidFill>
                        <a:latin typeface="Arial"/>
                      </a:endParaRPr>
                    </a:p>
                  </a:txBody>
                  <a:tcPr marL="9212" marR="9212" marT="9212" marB="0" anchor="ctr"/>
                </a:tc>
                <a:tc>
                  <a:txBody>
                    <a:bodyPr/>
                    <a:lstStyle/>
                    <a:p>
                      <a:pPr algn="ctr" fontAlgn="ctr"/>
                      <a:r>
                        <a:rPr lang="ru-RU" sz="1100" u="none" strike="noStrike"/>
                        <a:t>0,70</a:t>
                      </a:r>
                      <a:endParaRPr lang="ru-RU" sz="1100" b="0" i="0" u="none" strike="noStrike">
                        <a:solidFill>
                          <a:srgbClr val="000000"/>
                        </a:solidFill>
                        <a:latin typeface="Arial"/>
                      </a:endParaRPr>
                    </a:p>
                  </a:txBody>
                  <a:tcPr marL="9212" marR="9212" marT="9212" marB="0" anchor="ctr"/>
                </a:tc>
              </a:tr>
              <a:tr h="312541">
                <a:tc>
                  <a:txBody>
                    <a:bodyPr/>
                    <a:lstStyle/>
                    <a:p>
                      <a:pPr algn="ctr" fontAlgn="ctr"/>
                      <a:r>
                        <a:rPr lang="ru-RU" sz="1100" u="none" strike="noStrike"/>
                        <a:t>6</a:t>
                      </a:r>
                      <a:endParaRPr lang="ru-RU" sz="1100" b="0" i="0" u="none" strike="noStrike">
                        <a:solidFill>
                          <a:srgbClr val="000000"/>
                        </a:solidFill>
                        <a:latin typeface="Sylfaen"/>
                      </a:endParaRPr>
                    </a:p>
                  </a:txBody>
                  <a:tcPr marL="9212" marR="9212" marT="9212" marB="0" anchor="ctr"/>
                </a:tc>
                <a:tc>
                  <a:txBody>
                    <a:bodyPr/>
                    <a:lstStyle/>
                    <a:p>
                      <a:pPr algn="l" fontAlgn="ctr"/>
                      <a:r>
                        <a:rPr lang="ka-GE" sz="1100" u="none" strike="noStrike"/>
                        <a:t>„მთავარი“- აჭარის ტელევიზია</a:t>
                      </a:r>
                      <a:endParaRPr lang="ka-GE" sz="1100" b="0" i="0" u="none" strike="noStrike">
                        <a:solidFill>
                          <a:srgbClr val="000000"/>
                        </a:solidFill>
                        <a:latin typeface="Sylfaen"/>
                      </a:endParaRPr>
                    </a:p>
                  </a:txBody>
                  <a:tcPr marL="9212" marR="9212" marT="9212" marB="0" anchor="ctr"/>
                </a:tc>
                <a:tc>
                  <a:txBody>
                    <a:bodyPr/>
                    <a:lstStyle/>
                    <a:p>
                      <a:pPr algn="ctr" fontAlgn="ctr"/>
                      <a:r>
                        <a:rPr lang="ru-RU" sz="1100" u="none" strike="noStrike"/>
                        <a:t>21,24</a:t>
                      </a:r>
                      <a:endParaRPr lang="ru-RU" sz="1100" b="0" i="0" u="none" strike="noStrike">
                        <a:solidFill>
                          <a:srgbClr val="000000"/>
                        </a:solidFill>
                        <a:latin typeface="Arial"/>
                      </a:endParaRPr>
                    </a:p>
                  </a:txBody>
                  <a:tcPr marL="9212" marR="9212" marT="9212" marB="0" anchor="ctr"/>
                </a:tc>
                <a:tc>
                  <a:txBody>
                    <a:bodyPr/>
                    <a:lstStyle/>
                    <a:p>
                      <a:pPr algn="ctr" fontAlgn="ctr"/>
                      <a:r>
                        <a:rPr lang="ru-RU" sz="1100" u="none" strike="noStrike"/>
                        <a:t>51,21</a:t>
                      </a:r>
                      <a:endParaRPr lang="ru-RU" sz="1100" b="0" i="0" u="none" strike="noStrike">
                        <a:solidFill>
                          <a:srgbClr val="000000"/>
                        </a:solidFill>
                        <a:latin typeface="Arial"/>
                      </a:endParaRPr>
                    </a:p>
                  </a:txBody>
                  <a:tcPr marL="9212" marR="9212" marT="9212" marB="0" anchor="ctr"/>
                </a:tc>
                <a:tc>
                  <a:txBody>
                    <a:bodyPr/>
                    <a:lstStyle/>
                    <a:p>
                      <a:pPr algn="ctr" fontAlgn="ctr"/>
                      <a:r>
                        <a:rPr lang="ru-RU" sz="1100" u="none" strike="noStrike"/>
                        <a:t>22,62</a:t>
                      </a:r>
                      <a:endParaRPr lang="ru-RU" sz="1100" b="0" i="0" u="none" strike="noStrike">
                        <a:solidFill>
                          <a:srgbClr val="000000"/>
                        </a:solidFill>
                        <a:latin typeface="Arial"/>
                      </a:endParaRPr>
                    </a:p>
                  </a:txBody>
                  <a:tcPr marL="9212" marR="9212" marT="9212" marB="0" anchor="ctr"/>
                </a:tc>
                <a:tc>
                  <a:txBody>
                    <a:bodyPr/>
                    <a:lstStyle/>
                    <a:p>
                      <a:pPr algn="ctr" fontAlgn="ctr"/>
                      <a:r>
                        <a:rPr lang="ru-RU" sz="1100" u="none" strike="noStrike"/>
                        <a:t>4,93</a:t>
                      </a:r>
                      <a:endParaRPr lang="ru-RU" sz="1100" b="0" i="0" u="none" strike="noStrike">
                        <a:solidFill>
                          <a:srgbClr val="000000"/>
                        </a:solidFill>
                        <a:latin typeface="Arial"/>
                      </a:endParaRPr>
                    </a:p>
                  </a:txBody>
                  <a:tcPr marL="9212" marR="9212" marT="9212" marB="0" anchor="ctr"/>
                </a:tc>
                <a:tc>
                  <a:txBody>
                    <a:bodyPr/>
                    <a:lstStyle/>
                    <a:p>
                      <a:pPr algn="ctr" fontAlgn="ctr"/>
                      <a:r>
                        <a:rPr lang="ru-RU" sz="1100" u="none" strike="noStrike"/>
                        <a:t>0,01</a:t>
                      </a:r>
                      <a:endParaRPr lang="ru-RU" sz="1100" b="0" i="0" u="none" strike="noStrike">
                        <a:solidFill>
                          <a:srgbClr val="000000"/>
                        </a:solidFill>
                        <a:latin typeface="Arial"/>
                      </a:endParaRPr>
                    </a:p>
                  </a:txBody>
                  <a:tcPr marL="9212" marR="9212" marT="9212" marB="0" anchor="ctr"/>
                </a:tc>
                <a:tc>
                  <a:txBody>
                    <a:bodyPr/>
                    <a:lstStyle/>
                    <a:p>
                      <a:pPr algn="ctr" fontAlgn="ctr"/>
                      <a:r>
                        <a:rPr lang="ru-RU" sz="1100" u="none" strike="noStrike"/>
                        <a:t> </a:t>
                      </a:r>
                      <a:endParaRPr lang="ru-RU" sz="1100" b="0" i="0" u="none" strike="noStrike">
                        <a:solidFill>
                          <a:srgbClr val="000000"/>
                        </a:solidFill>
                        <a:latin typeface="Sylfaen"/>
                      </a:endParaRPr>
                    </a:p>
                  </a:txBody>
                  <a:tcPr marL="9212" marR="9212" marT="9212" marB="0" anchor="ctr"/>
                </a:tc>
              </a:tr>
              <a:tr h="312541">
                <a:tc>
                  <a:txBody>
                    <a:bodyPr/>
                    <a:lstStyle/>
                    <a:p>
                      <a:pPr algn="ctr" fontAlgn="ctr"/>
                      <a:r>
                        <a:rPr lang="ru-RU" sz="1100" u="none" strike="noStrike"/>
                        <a:t>7</a:t>
                      </a:r>
                      <a:endParaRPr lang="ru-RU" sz="1100" b="0" i="0" u="none" strike="noStrike">
                        <a:solidFill>
                          <a:srgbClr val="000000"/>
                        </a:solidFill>
                        <a:latin typeface="Sylfaen"/>
                      </a:endParaRPr>
                    </a:p>
                  </a:txBody>
                  <a:tcPr marL="9212" marR="9212" marT="9212" marB="0" anchor="ctr"/>
                </a:tc>
                <a:tc>
                  <a:txBody>
                    <a:bodyPr/>
                    <a:lstStyle/>
                    <a:p>
                      <a:pPr algn="l" fontAlgn="ctr"/>
                      <a:r>
                        <a:rPr lang="ka-GE" sz="1100" u="none" strike="noStrike"/>
                        <a:t>„მაცნე“ - 25-ე არხი</a:t>
                      </a:r>
                      <a:endParaRPr lang="ka-GE" sz="1100" b="0" i="0" u="none" strike="noStrike">
                        <a:solidFill>
                          <a:srgbClr val="000000"/>
                        </a:solidFill>
                        <a:latin typeface="Sylfaen"/>
                      </a:endParaRPr>
                    </a:p>
                  </a:txBody>
                  <a:tcPr marL="9212" marR="9212" marT="9212" marB="0" anchor="ctr"/>
                </a:tc>
                <a:tc>
                  <a:txBody>
                    <a:bodyPr/>
                    <a:lstStyle/>
                    <a:p>
                      <a:pPr algn="ctr" fontAlgn="ctr"/>
                      <a:r>
                        <a:rPr lang="ru-RU" sz="1100" u="none" strike="noStrike"/>
                        <a:t>7,51</a:t>
                      </a:r>
                      <a:endParaRPr lang="ru-RU" sz="1100" b="0" i="0" u="none" strike="noStrike">
                        <a:solidFill>
                          <a:srgbClr val="000000"/>
                        </a:solidFill>
                        <a:latin typeface="Arial"/>
                      </a:endParaRPr>
                    </a:p>
                  </a:txBody>
                  <a:tcPr marL="9212" marR="9212" marT="9212" marB="0" anchor="ctr"/>
                </a:tc>
                <a:tc>
                  <a:txBody>
                    <a:bodyPr/>
                    <a:lstStyle/>
                    <a:p>
                      <a:pPr algn="ctr" fontAlgn="ctr"/>
                      <a:r>
                        <a:rPr lang="ru-RU" sz="1100" u="none" strike="noStrike"/>
                        <a:t>19,01</a:t>
                      </a:r>
                      <a:endParaRPr lang="ru-RU" sz="1100" b="0" i="0" u="none" strike="noStrike">
                        <a:solidFill>
                          <a:srgbClr val="000000"/>
                        </a:solidFill>
                        <a:latin typeface="Arial"/>
                      </a:endParaRPr>
                    </a:p>
                  </a:txBody>
                  <a:tcPr marL="9212" marR="9212" marT="9212" marB="0" anchor="ctr"/>
                </a:tc>
                <a:tc>
                  <a:txBody>
                    <a:bodyPr/>
                    <a:lstStyle/>
                    <a:p>
                      <a:pPr algn="ctr" fontAlgn="ctr"/>
                      <a:r>
                        <a:rPr lang="ru-RU" sz="1100" u="none" strike="noStrike"/>
                        <a:t>25,72</a:t>
                      </a:r>
                      <a:endParaRPr lang="ru-RU" sz="1100" b="0" i="0" u="none" strike="noStrike">
                        <a:solidFill>
                          <a:srgbClr val="000000"/>
                        </a:solidFill>
                        <a:latin typeface="Arial"/>
                      </a:endParaRPr>
                    </a:p>
                  </a:txBody>
                  <a:tcPr marL="9212" marR="9212" marT="9212" marB="0" anchor="ctr"/>
                </a:tc>
                <a:tc>
                  <a:txBody>
                    <a:bodyPr/>
                    <a:lstStyle/>
                    <a:p>
                      <a:pPr algn="ctr" fontAlgn="ctr"/>
                      <a:r>
                        <a:rPr lang="ru-RU" sz="1100" u="none" strike="noStrike"/>
                        <a:t>46,16</a:t>
                      </a:r>
                      <a:endParaRPr lang="ru-RU" sz="1100" b="0" i="0" u="none" strike="noStrike">
                        <a:solidFill>
                          <a:srgbClr val="000000"/>
                        </a:solidFill>
                        <a:latin typeface="Arial"/>
                      </a:endParaRPr>
                    </a:p>
                  </a:txBody>
                  <a:tcPr marL="9212" marR="9212" marT="9212" marB="0" anchor="ctr"/>
                </a:tc>
                <a:tc>
                  <a:txBody>
                    <a:bodyPr/>
                    <a:lstStyle/>
                    <a:p>
                      <a:pPr algn="ctr" fontAlgn="ctr"/>
                      <a:r>
                        <a:rPr lang="ru-RU" sz="1100" u="none" strike="noStrike"/>
                        <a:t>1,36</a:t>
                      </a:r>
                      <a:endParaRPr lang="ru-RU" sz="1100" b="0" i="0" u="none" strike="noStrike">
                        <a:solidFill>
                          <a:srgbClr val="000000"/>
                        </a:solidFill>
                        <a:latin typeface="Arial"/>
                      </a:endParaRPr>
                    </a:p>
                  </a:txBody>
                  <a:tcPr marL="9212" marR="9212" marT="9212" marB="0" anchor="ctr"/>
                </a:tc>
                <a:tc>
                  <a:txBody>
                    <a:bodyPr/>
                    <a:lstStyle/>
                    <a:p>
                      <a:pPr algn="ctr" fontAlgn="ctr"/>
                      <a:r>
                        <a:rPr lang="ru-RU" sz="1100" u="none" strike="noStrike"/>
                        <a:t>0,24</a:t>
                      </a:r>
                      <a:endParaRPr lang="ru-RU" sz="1100" b="0" i="0" u="none" strike="noStrike">
                        <a:solidFill>
                          <a:srgbClr val="000000"/>
                        </a:solidFill>
                        <a:latin typeface="Arial"/>
                      </a:endParaRPr>
                    </a:p>
                  </a:txBody>
                  <a:tcPr marL="9212" marR="9212" marT="9212" marB="0" anchor="ctr"/>
                </a:tc>
              </a:tr>
              <a:tr h="312541">
                <a:tc>
                  <a:txBody>
                    <a:bodyPr/>
                    <a:lstStyle/>
                    <a:p>
                      <a:pPr algn="ctr" fontAlgn="ctr"/>
                      <a:r>
                        <a:rPr lang="ru-RU" sz="1100" u="none" strike="noStrike"/>
                        <a:t>8</a:t>
                      </a:r>
                      <a:endParaRPr lang="ru-RU" sz="1100" b="0" i="0" u="none" strike="noStrike">
                        <a:solidFill>
                          <a:srgbClr val="000000"/>
                        </a:solidFill>
                        <a:latin typeface="Sylfaen"/>
                      </a:endParaRPr>
                    </a:p>
                  </a:txBody>
                  <a:tcPr marL="9212" marR="9212" marT="9212" marB="0" anchor="ctr"/>
                </a:tc>
                <a:tc>
                  <a:txBody>
                    <a:bodyPr/>
                    <a:lstStyle/>
                    <a:p>
                      <a:pPr algn="l" fontAlgn="ctr"/>
                      <a:r>
                        <a:rPr lang="ka-GE" sz="1100" u="none" strike="noStrike"/>
                        <a:t>„პოლიმეტრი“ – ტვ პირველი</a:t>
                      </a:r>
                      <a:endParaRPr lang="ka-GE" sz="1100" b="0" i="0" u="none" strike="noStrike">
                        <a:solidFill>
                          <a:srgbClr val="000000"/>
                        </a:solidFill>
                        <a:latin typeface="Sylfaen"/>
                      </a:endParaRPr>
                    </a:p>
                  </a:txBody>
                  <a:tcPr marL="9212" marR="9212" marT="9212" marB="0" anchor="ctr"/>
                </a:tc>
                <a:tc>
                  <a:txBody>
                    <a:bodyPr/>
                    <a:lstStyle/>
                    <a:p>
                      <a:pPr algn="ctr" fontAlgn="ctr"/>
                      <a:r>
                        <a:rPr lang="ru-RU" sz="1100" u="none" strike="noStrike"/>
                        <a:t>1,09</a:t>
                      </a:r>
                      <a:endParaRPr lang="ru-RU" sz="1100" b="0" i="0" u="none" strike="noStrike">
                        <a:solidFill>
                          <a:srgbClr val="000000"/>
                        </a:solidFill>
                        <a:latin typeface="Arial"/>
                      </a:endParaRPr>
                    </a:p>
                  </a:txBody>
                  <a:tcPr marL="9212" marR="9212" marT="9212" marB="0" anchor="ctr"/>
                </a:tc>
                <a:tc>
                  <a:txBody>
                    <a:bodyPr/>
                    <a:lstStyle/>
                    <a:p>
                      <a:pPr algn="ctr" fontAlgn="ctr"/>
                      <a:r>
                        <a:rPr lang="ru-RU" sz="1100" u="none" strike="noStrike"/>
                        <a:t>5,07</a:t>
                      </a:r>
                      <a:endParaRPr lang="ru-RU" sz="1100" b="0" i="0" u="none" strike="noStrike">
                        <a:solidFill>
                          <a:srgbClr val="000000"/>
                        </a:solidFill>
                        <a:latin typeface="Arial"/>
                      </a:endParaRPr>
                    </a:p>
                  </a:txBody>
                  <a:tcPr marL="9212" marR="9212" marT="9212" marB="0" anchor="ctr"/>
                </a:tc>
                <a:tc>
                  <a:txBody>
                    <a:bodyPr/>
                    <a:lstStyle/>
                    <a:p>
                      <a:pPr algn="ctr" fontAlgn="ctr"/>
                      <a:r>
                        <a:rPr lang="ru-RU" sz="1100" u="none" strike="noStrike"/>
                        <a:t>11,32</a:t>
                      </a:r>
                      <a:endParaRPr lang="ru-RU" sz="1100" b="0" i="0" u="none" strike="noStrike">
                        <a:solidFill>
                          <a:srgbClr val="000000"/>
                        </a:solidFill>
                        <a:latin typeface="Arial"/>
                      </a:endParaRPr>
                    </a:p>
                  </a:txBody>
                  <a:tcPr marL="9212" marR="9212" marT="9212" marB="0" anchor="ctr"/>
                </a:tc>
                <a:tc>
                  <a:txBody>
                    <a:bodyPr/>
                    <a:lstStyle/>
                    <a:p>
                      <a:pPr algn="ctr" fontAlgn="ctr"/>
                      <a:r>
                        <a:rPr lang="ru-RU" sz="1100" u="none" strike="noStrike"/>
                        <a:t>72,80</a:t>
                      </a:r>
                      <a:endParaRPr lang="ru-RU" sz="1100" b="0" i="0" u="none" strike="noStrike">
                        <a:solidFill>
                          <a:srgbClr val="000000"/>
                        </a:solidFill>
                        <a:latin typeface="Arial"/>
                      </a:endParaRPr>
                    </a:p>
                  </a:txBody>
                  <a:tcPr marL="9212" marR="9212" marT="9212" marB="0" anchor="ctr"/>
                </a:tc>
                <a:tc>
                  <a:txBody>
                    <a:bodyPr/>
                    <a:lstStyle/>
                    <a:p>
                      <a:pPr algn="ctr" fontAlgn="ctr"/>
                      <a:r>
                        <a:rPr lang="ru-RU" sz="1100" u="none" strike="noStrike"/>
                        <a:t>9,59</a:t>
                      </a:r>
                      <a:endParaRPr lang="ru-RU" sz="1100" b="0" i="0" u="none" strike="noStrike">
                        <a:solidFill>
                          <a:srgbClr val="000000"/>
                        </a:solidFill>
                        <a:latin typeface="Arial"/>
                      </a:endParaRPr>
                    </a:p>
                  </a:txBody>
                  <a:tcPr marL="9212" marR="9212" marT="9212" marB="0" anchor="ctr"/>
                </a:tc>
                <a:tc>
                  <a:txBody>
                    <a:bodyPr/>
                    <a:lstStyle/>
                    <a:p>
                      <a:pPr algn="ctr" fontAlgn="ctr"/>
                      <a:r>
                        <a:rPr lang="ru-RU" sz="1100" u="none" strike="noStrike"/>
                        <a:t>0,12</a:t>
                      </a:r>
                      <a:endParaRPr lang="ru-RU" sz="1100" b="0" i="0" u="none" strike="noStrike">
                        <a:solidFill>
                          <a:srgbClr val="000000"/>
                        </a:solidFill>
                        <a:latin typeface="Arial"/>
                      </a:endParaRPr>
                    </a:p>
                  </a:txBody>
                  <a:tcPr marL="9212" marR="9212" marT="9212" marB="0" anchor="ctr"/>
                </a:tc>
              </a:tr>
              <a:tr h="312541">
                <a:tc>
                  <a:txBody>
                    <a:bodyPr/>
                    <a:lstStyle/>
                    <a:p>
                      <a:pPr algn="ctr" fontAlgn="ctr"/>
                      <a:r>
                        <a:rPr lang="ru-RU" sz="1100" u="none" strike="noStrike"/>
                        <a:t>9</a:t>
                      </a:r>
                      <a:endParaRPr lang="ru-RU" sz="1100" b="0" i="0" u="none" strike="noStrike">
                        <a:solidFill>
                          <a:srgbClr val="000000"/>
                        </a:solidFill>
                        <a:latin typeface="Sylfaen"/>
                      </a:endParaRPr>
                    </a:p>
                  </a:txBody>
                  <a:tcPr marL="9212" marR="9212" marT="9212" marB="0" anchor="ctr"/>
                </a:tc>
                <a:tc>
                  <a:txBody>
                    <a:bodyPr/>
                    <a:lstStyle/>
                    <a:p>
                      <a:pPr algn="l" fontAlgn="ctr"/>
                      <a:r>
                        <a:rPr lang="ka-GE" sz="1100" u="none" strike="noStrike"/>
                        <a:t>„დღის ამბები“– ტვ პირველი </a:t>
                      </a:r>
                      <a:endParaRPr lang="ka-GE" sz="1100" b="0" i="0" u="none" strike="noStrike">
                        <a:solidFill>
                          <a:srgbClr val="000000"/>
                        </a:solidFill>
                        <a:latin typeface="Sylfaen"/>
                      </a:endParaRPr>
                    </a:p>
                  </a:txBody>
                  <a:tcPr marL="9212" marR="9212" marT="9212" marB="0" anchor="ctr"/>
                </a:tc>
                <a:tc>
                  <a:txBody>
                    <a:bodyPr/>
                    <a:lstStyle/>
                    <a:p>
                      <a:pPr algn="ctr" fontAlgn="ctr"/>
                      <a:r>
                        <a:rPr lang="ru-RU" sz="1100" u="none" strike="noStrike"/>
                        <a:t>2,84</a:t>
                      </a:r>
                      <a:endParaRPr lang="ru-RU" sz="1100" b="0" i="0" u="none" strike="noStrike">
                        <a:solidFill>
                          <a:srgbClr val="000000"/>
                        </a:solidFill>
                        <a:latin typeface="Arial"/>
                      </a:endParaRPr>
                    </a:p>
                  </a:txBody>
                  <a:tcPr marL="9212" marR="9212" marT="9212" marB="0" anchor="ctr"/>
                </a:tc>
                <a:tc>
                  <a:txBody>
                    <a:bodyPr/>
                    <a:lstStyle/>
                    <a:p>
                      <a:pPr algn="ctr" fontAlgn="ctr"/>
                      <a:r>
                        <a:rPr lang="ru-RU" sz="1100" u="none" strike="noStrike"/>
                        <a:t>9,58</a:t>
                      </a:r>
                      <a:endParaRPr lang="ru-RU" sz="1100" b="0" i="0" u="none" strike="noStrike">
                        <a:solidFill>
                          <a:srgbClr val="000000"/>
                        </a:solidFill>
                        <a:latin typeface="Arial"/>
                      </a:endParaRPr>
                    </a:p>
                  </a:txBody>
                  <a:tcPr marL="9212" marR="9212" marT="9212" marB="0" anchor="ctr"/>
                </a:tc>
                <a:tc>
                  <a:txBody>
                    <a:bodyPr/>
                    <a:lstStyle/>
                    <a:p>
                      <a:pPr algn="ctr" fontAlgn="ctr"/>
                      <a:r>
                        <a:rPr lang="ru-RU" sz="1100" u="none" strike="noStrike"/>
                        <a:t>13,12</a:t>
                      </a:r>
                      <a:endParaRPr lang="ru-RU" sz="1100" b="0" i="0" u="none" strike="noStrike">
                        <a:solidFill>
                          <a:srgbClr val="000000"/>
                        </a:solidFill>
                        <a:latin typeface="Arial"/>
                      </a:endParaRPr>
                    </a:p>
                  </a:txBody>
                  <a:tcPr marL="9212" marR="9212" marT="9212" marB="0" anchor="ctr"/>
                </a:tc>
                <a:tc>
                  <a:txBody>
                    <a:bodyPr/>
                    <a:lstStyle/>
                    <a:p>
                      <a:pPr algn="ctr" fontAlgn="ctr"/>
                      <a:r>
                        <a:rPr lang="ru-RU" sz="1100" u="none" strike="noStrike"/>
                        <a:t>66,39</a:t>
                      </a:r>
                      <a:endParaRPr lang="ru-RU" sz="1100" b="0" i="0" u="none" strike="noStrike">
                        <a:solidFill>
                          <a:srgbClr val="000000"/>
                        </a:solidFill>
                        <a:latin typeface="Arial"/>
                      </a:endParaRPr>
                    </a:p>
                  </a:txBody>
                  <a:tcPr marL="9212" marR="9212" marT="9212" marB="0" anchor="ctr"/>
                </a:tc>
                <a:tc>
                  <a:txBody>
                    <a:bodyPr/>
                    <a:lstStyle/>
                    <a:p>
                      <a:pPr algn="ctr" fontAlgn="ctr"/>
                      <a:r>
                        <a:rPr lang="ru-RU" sz="1100" u="none" strike="noStrike"/>
                        <a:t>7,93</a:t>
                      </a:r>
                      <a:endParaRPr lang="ru-RU" sz="1100" b="0" i="0" u="none" strike="noStrike">
                        <a:solidFill>
                          <a:srgbClr val="000000"/>
                        </a:solidFill>
                        <a:latin typeface="Arial"/>
                      </a:endParaRPr>
                    </a:p>
                  </a:txBody>
                  <a:tcPr marL="9212" marR="9212" marT="9212" marB="0" anchor="ctr"/>
                </a:tc>
                <a:tc>
                  <a:txBody>
                    <a:bodyPr/>
                    <a:lstStyle/>
                    <a:p>
                      <a:pPr algn="ctr" fontAlgn="ctr"/>
                      <a:r>
                        <a:rPr lang="ru-RU" sz="1100" u="none" strike="noStrike"/>
                        <a:t>0,14</a:t>
                      </a:r>
                      <a:endParaRPr lang="ru-RU" sz="1100" b="0" i="0" u="none" strike="noStrike">
                        <a:solidFill>
                          <a:srgbClr val="000000"/>
                        </a:solidFill>
                        <a:latin typeface="Arial"/>
                      </a:endParaRPr>
                    </a:p>
                  </a:txBody>
                  <a:tcPr marL="9212" marR="9212" marT="9212" marB="0" anchor="ctr"/>
                </a:tc>
              </a:tr>
              <a:tr h="312541">
                <a:tc>
                  <a:txBody>
                    <a:bodyPr/>
                    <a:lstStyle/>
                    <a:p>
                      <a:pPr algn="ctr" fontAlgn="ctr"/>
                      <a:r>
                        <a:rPr lang="ru-RU" sz="1100" u="none" strike="noStrike"/>
                        <a:t>10</a:t>
                      </a:r>
                      <a:endParaRPr lang="ru-RU" sz="1100" b="0" i="0" u="none" strike="noStrike">
                        <a:solidFill>
                          <a:srgbClr val="000000"/>
                        </a:solidFill>
                        <a:latin typeface="Sylfaen"/>
                      </a:endParaRPr>
                    </a:p>
                  </a:txBody>
                  <a:tcPr marL="9212" marR="9212" marT="9212" marB="0" anchor="ctr"/>
                </a:tc>
                <a:tc>
                  <a:txBody>
                    <a:bodyPr/>
                    <a:lstStyle/>
                    <a:p>
                      <a:pPr algn="l" fontAlgn="ctr"/>
                      <a:r>
                        <a:rPr lang="ka-GE" sz="1100" u="none" strike="noStrike"/>
                        <a:t>„ნიუსი“ – ტვ პირველი </a:t>
                      </a:r>
                      <a:endParaRPr lang="ka-GE" sz="1100" b="0" i="0" u="none" strike="noStrike">
                        <a:solidFill>
                          <a:srgbClr val="000000"/>
                        </a:solidFill>
                        <a:latin typeface="Sylfaen"/>
                      </a:endParaRPr>
                    </a:p>
                  </a:txBody>
                  <a:tcPr marL="9212" marR="9212" marT="9212" marB="0" anchor="ctr"/>
                </a:tc>
                <a:tc>
                  <a:txBody>
                    <a:bodyPr/>
                    <a:lstStyle/>
                    <a:p>
                      <a:pPr algn="ctr" fontAlgn="ctr"/>
                      <a:r>
                        <a:rPr lang="ru-RU" sz="1100" u="none" strike="noStrike"/>
                        <a:t>2,24</a:t>
                      </a:r>
                      <a:endParaRPr lang="ru-RU" sz="1100" b="0" i="0" u="none" strike="noStrike">
                        <a:solidFill>
                          <a:srgbClr val="000000"/>
                        </a:solidFill>
                        <a:latin typeface="Arial"/>
                      </a:endParaRPr>
                    </a:p>
                  </a:txBody>
                  <a:tcPr marL="9212" marR="9212" marT="9212" marB="0" anchor="ctr"/>
                </a:tc>
                <a:tc>
                  <a:txBody>
                    <a:bodyPr/>
                    <a:lstStyle/>
                    <a:p>
                      <a:pPr algn="ctr" fontAlgn="ctr"/>
                      <a:r>
                        <a:rPr lang="ru-RU" sz="1100" u="none" strike="noStrike"/>
                        <a:t>6,55</a:t>
                      </a:r>
                      <a:endParaRPr lang="ru-RU" sz="1100" b="0" i="0" u="none" strike="noStrike">
                        <a:solidFill>
                          <a:srgbClr val="000000"/>
                        </a:solidFill>
                        <a:latin typeface="Arial"/>
                      </a:endParaRPr>
                    </a:p>
                  </a:txBody>
                  <a:tcPr marL="9212" marR="9212" marT="9212" marB="0" anchor="ctr"/>
                </a:tc>
                <a:tc>
                  <a:txBody>
                    <a:bodyPr/>
                    <a:lstStyle/>
                    <a:p>
                      <a:pPr algn="ctr" fontAlgn="ctr"/>
                      <a:r>
                        <a:rPr lang="ru-RU" sz="1100" u="none" strike="noStrike"/>
                        <a:t>12,04</a:t>
                      </a:r>
                      <a:endParaRPr lang="ru-RU" sz="1100" b="0" i="0" u="none" strike="noStrike">
                        <a:solidFill>
                          <a:srgbClr val="000000"/>
                        </a:solidFill>
                        <a:latin typeface="Arial"/>
                      </a:endParaRPr>
                    </a:p>
                  </a:txBody>
                  <a:tcPr marL="9212" marR="9212" marT="9212" marB="0" anchor="ctr"/>
                </a:tc>
                <a:tc>
                  <a:txBody>
                    <a:bodyPr/>
                    <a:lstStyle/>
                    <a:p>
                      <a:pPr algn="ctr" fontAlgn="ctr"/>
                      <a:r>
                        <a:rPr lang="ru-RU" sz="1100" u="none" strike="noStrike"/>
                        <a:t>70,50</a:t>
                      </a:r>
                      <a:endParaRPr lang="ru-RU" sz="1100" b="0" i="0" u="none" strike="noStrike">
                        <a:solidFill>
                          <a:srgbClr val="000000"/>
                        </a:solidFill>
                        <a:latin typeface="Arial"/>
                      </a:endParaRPr>
                    </a:p>
                  </a:txBody>
                  <a:tcPr marL="9212" marR="9212" marT="9212" marB="0" anchor="ctr"/>
                </a:tc>
                <a:tc>
                  <a:txBody>
                    <a:bodyPr/>
                    <a:lstStyle/>
                    <a:p>
                      <a:pPr algn="ctr" fontAlgn="ctr"/>
                      <a:r>
                        <a:rPr lang="ru-RU" sz="1100" u="none" strike="noStrike"/>
                        <a:t>8,45</a:t>
                      </a:r>
                      <a:endParaRPr lang="ru-RU" sz="1100" b="0" i="0" u="none" strike="noStrike">
                        <a:solidFill>
                          <a:srgbClr val="000000"/>
                        </a:solidFill>
                        <a:latin typeface="Arial"/>
                      </a:endParaRPr>
                    </a:p>
                  </a:txBody>
                  <a:tcPr marL="9212" marR="9212" marT="9212" marB="0" anchor="ctr"/>
                </a:tc>
                <a:tc>
                  <a:txBody>
                    <a:bodyPr/>
                    <a:lstStyle/>
                    <a:p>
                      <a:pPr algn="ctr" fontAlgn="ctr"/>
                      <a:r>
                        <a:rPr lang="ru-RU" sz="1100" u="none" strike="noStrike" dirty="0"/>
                        <a:t>0,23</a:t>
                      </a:r>
                      <a:endParaRPr lang="ru-RU" sz="1100" b="0" i="0" u="none" strike="noStrike" dirty="0">
                        <a:solidFill>
                          <a:srgbClr val="000000"/>
                        </a:solidFill>
                        <a:latin typeface="Arial"/>
                      </a:endParaRPr>
                    </a:p>
                  </a:txBody>
                  <a:tcPr marL="9212" marR="9212" marT="9212" marB="0" anchor="ctr"/>
                </a:tc>
              </a:tr>
            </a:tbl>
          </a:graphicData>
        </a:graphic>
      </p:graphicFrame>
      <p:sp>
        <p:nvSpPr>
          <p:cNvPr id="4" name="Заголовок 1"/>
          <p:cNvSpPr txBox="1">
            <a:spLocks/>
          </p:cNvSpPr>
          <p:nvPr/>
        </p:nvSpPr>
        <p:spPr>
          <a:xfrm>
            <a:off x="2285984" y="142852"/>
            <a:ext cx="6615130" cy="654032"/>
          </a:xfrm>
          <a:prstGeom prst="rect">
            <a:avLst/>
          </a:prstGeom>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rmAutofit/>
          </a:bodyPr>
          <a:lstStyle/>
          <a:p>
            <a:pPr lvl="0" algn="ctr">
              <a:spcBef>
                <a:spcPct val="0"/>
              </a:spcBef>
              <a:defRPr/>
            </a:pPr>
            <a:r>
              <a:rPr lang="af-ZA" sz="1400" b="1" dirty="0" smtClean="0"/>
              <a:t>A18. </a:t>
            </a:r>
            <a:r>
              <a:rPr lang="ka-GE" sz="1400" b="1" dirty="0" smtClean="0"/>
              <a:t>რამდენად ხშირად უყურებთ ქვემოთ ჩამოთვლილ საინფორმაციო გადაცემებს („ნიუსებს“)?</a:t>
            </a:r>
            <a:endParaRPr kumimoji="0" lang="ru-RU" sz="1400" b="1" i="0" u="none" strike="noStrike" kern="1200" cap="none" spc="0" normalizeH="0" baseline="0" noProof="0" dirty="0">
              <a:ln>
                <a:noFill/>
              </a:ln>
              <a:solidFill>
                <a:schemeClr val="lt1"/>
              </a:solidFill>
              <a:effectLst/>
              <a:uLnTx/>
              <a:uFillTx/>
              <a:latin typeface="+mn-lt"/>
              <a:ea typeface="+mn-ea"/>
              <a:cs typeface="+mn-cs"/>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a:off x="2285984" y="142852"/>
            <a:ext cx="6500858" cy="785818"/>
          </a:xfrm>
          <a:prstGeom prst="rect">
            <a:avLst/>
          </a:prstGeom>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rmAutofit/>
          </a:bodyPr>
          <a:lstStyle/>
          <a:p>
            <a:pPr lvl="0" algn="ctr">
              <a:spcBef>
                <a:spcPct val="0"/>
              </a:spcBef>
              <a:defRPr/>
            </a:pPr>
            <a:r>
              <a:rPr lang="af-ZA" sz="1400" b="1" dirty="0" smtClean="0"/>
              <a:t>A19. </a:t>
            </a:r>
            <a:r>
              <a:rPr lang="ka-GE" sz="1400" b="1" dirty="0" smtClean="0"/>
              <a:t>გთხოვთ მიპასუხოთ, რომელი ქვეყნების პროდუქციის ნახვას ისურვებდით აჭარის ტელევიზიით  პირველ რიგში, მეორე რიგში და ა.შ.?</a:t>
            </a:r>
            <a:endParaRPr kumimoji="0" lang="ru-RU" sz="1400" b="1" i="0" u="none" strike="noStrike" kern="1200" cap="none" spc="0" normalizeH="0" baseline="0" noProof="0" dirty="0">
              <a:ln>
                <a:noFill/>
              </a:ln>
              <a:solidFill>
                <a:schemeClr val="lt1"/>
              </a:solidFill>
              <a:effectLst/>
              <a:uLnTx/>
              <a:uFillTx/>
              <a:latin typeface="+mn-lt"/>
              <a:ea typeface="+mn-ea"/>
              <a:cs typeface="+mn-cs"/>
            </a:endParaRPr>
          </a:p>
        </p:txBody>
      </p:sp>
      <p:graphicFrame>
        <p:nvGraphicFramePr>
          <p:cNvPr id="5" name="Таблица 4"/>
          <p:cNvGraphicFramePr>
            <a:graphicFrameLocks noGrp="1"/>
          </p:cNvGraphicFramePr>
          <p:nvPr/>
        </p:nvGraphicFramePr>
        <p:xfrm>
          <a:off x="571472" y="1214422"/>
          <a:ext cx="8001057" cy="5000657"/>
        </p:xfrm>
        <a:graphic>
          <a:graphicData uri="http://schemas.openxmlformats.org/drawingml/2006/table">
            <a:tbl>
              <a:tblPr>
                <a:tableStyleId>{8A107856-5554-42FB-B03E-39F5DBC370BA}</a:tableStyleId>
              </a:tblPr>
              <a:tblGrid>
                <a:gridCol w="3857652"/>
                <a:gridCol w="785818"/>
                <a:gridCol w="714380"/>
                <a:gridCol w="642942"/>
                <a:gridCol w="642942"/>
                <a:gridCol w="740126"/>
                <a:gridCol w="617197"/>
              </a:tblGrid>
              <a:tr h="1087097">
                <a:tc>
                  <a:txBody>
                    <a:bodyPr/>
                    <a:lstStyle/>
                    <a:p>
                      <a:pPr algn="just" fontAlgn="ctr"/>
                      <a:endParaRPr lang="ru-RU" sz="1400" b="0" i="0" u="none" strike="noStrike">
                        <a:solidFill>
                          <a:srgbClr val="000000"/>
                        </a:solidFill>
                        <a:latin typeface="Sylfaen"/>
                      </a:endParaRPr>
                    </a:p>
                  </a:txBody>
                  <a:tcPr marL="7350" marR="7350" marT="7350" marB="0" anchor="ctr"/>
                </a:tc>
                <a:tc>
                  <a:txBody>
                    <a:bodyPr/>
                    <a:lstStyle/>
                    <a:p>
                      <a:pPr algn="ctr" fontAlgn="b"/>
                      <a:r>
                        <a:rPr lang="ka-GE" sz="1400" b="1" u="none" strike="noStrike" dirty="0"/>
                        <a:t>1 </a:t>
                      </a:r>
                      <a:br>
                        <a:rPr lang="ka-GE" sz="1400" b="1" u="none" strike="noStrike" dirty="0"/>
                      </a:br>
                      <a:r>
                        <a:rPr lang="ka-GE" sz="1400" b="1" u="none" strike="noStrike" dirty="0"/>
                        <a:t>რიგში</a:t>
                      </a:r>
                      <a:endParaRPr lang="ka-GE" sz="1400" b="1" i="0" u="none" strike="noStrike" dirty="0">
                        <a:solidFill>
                          <a:srgbClr val="000000"/>
                        </a:solidFill>
                        <a:latin typeface="Calibri"/>
                      </a:endParaRPr>
                    </a:p>
                  </a:txBody>
                  <a:tcPr marL="7350" marR="7350" marT="7350" marB="0" anchor="ctr"/>
                </a:tc>
                <a:tc>
                  <a:txBody>
                    <a:bodyPr/>
                    <a:lstStyle/>
                    <a:p>
                      <a:pPr algn="ctr" fontAlgn="b"/>
                      <a:r>
                        <a:rPr lang="ka-GE" sz="1400" b="1" u="none" strike="noStrike" dirty="0"/>
                        <a:t>2 </a:t>
                      </a:r>
                      <a:br>
                        <a:rPr lang="ka-GE" sz="1400" b="1" u="none" strike="noStrike" dirty="0"/>
                      </a:br>
                      <a:r>
                        <a:rPr lang="ka-GE" sz="1400" b="1" u="none" strike="noStrike" dirty="0"/>
                        <a:t>რიგში</a:t>
                      </a:r>
                      <a:endParaRPr lang="ka-GE" sz="1400" b="1" i="0" u="none" strike="noStrike" dirty="0">
                        <a:solidFill>
                          <a:srgbClr val="000000"/>
                        </a:solidFill>
                        <a:latin typeface="Calibri"/>
                      </a:endParaRPr>
                    </a:p>
                  </a:txBody>
                  <a:tcPr marL="7350" marR="7350" marT="7350" marB="0" anchor="ctr"/>
                </a:tc>
                <a:tc>
                  <a:txBody>
                    <a:bodyPr/>
                    <a:lstStyle/>
                    <a:p>
                      <a:pPr algn="ctr" fontAlgn="b"/>
                      <a:r>
                        <a:rPr lang="ka-GE" sz="1400" b="1" u="none" strike="noStrike" dirty="0"/>
                        <a:t>3 </a:t>
                      </a:r>
                      <a:br>
                        <a:rPr lang="ka-GE" sz="1400" b="1" u="none" strike="noStrike" dirty="0"/>
                      </a:br>
                      <a:r>
                        <a:rPr lang="ka-GE" sz="1400" b="1" u="none" strike="noStrike" dirty="0"/>
                        <a:t>რიგში</a:t>
                      </a:r>
                      <a:endParaRPr lang="ka-GE" sz="1400" b="1" i="0" u="none" strike="noStrike" dirty="0">
                        <a:solidFill>
                          <a:srgbClr val="000000"/>
                        </a:solidFill>
                        <a:latin typeface="Calibri"/>
                      </a:endParaRPr>
                    </a:p>
                  </a:txBody>
                  <a:tcPr marL="7350" marR="7350" marT="7350" marB="0" anchor="ctr"/>
                </a:tc>
                <a:tc>
                  <a:txBody>
                    <a:bodyPr/>
                    <a:lstStyle/>
                    <a:p>
                      <a:pPr algn="ctr" fontAlgn="b"/>
                      <a:r>
                        <a:rPr lang="ka-GE" sz="1400" b="1" u="none" strike="noStrike" dirty="0"/>
                        <a:t>4</a:t>
                      </a:r>
                      <a:br>
                        <a:rPr lang="ka-GE" sz="1400" b="1" u="none" strike="noStrike" dirty="0"/>
                      </a:br>
                      <a:r>
                        <a:rPr lang="ka-GE" sz="1400" b="1" u="none" strike="noStrike" dirty="0"/>
                        <a:t>რიგში</a:t>
                      </a:r>
                      <a:endParaRPr lang="ka-GE" sz="1400" b="1" i="0" u="none" strike="noStrike" dirty="0">
                        <a:solidFill>
                          <a:srgbClr val="000000"/>
                        </a:solidFill>
                        <a:latin typeface="Calibri"/>
                      </a:endParaRPr>
                    </a:p>
                  </a:txBody>
                  <a:tcPr marL="7350" marR="7350" marT="7350" marB="0" anchor="ctr"/>
                </a:tc>
                <a:tc>
                  <a:txBody>
                    <a:bodyPr/>
                    <a:lstStyle/>
                    <a:p>
                      <a:pPr algn="ctr" fontAlgn="b"/>
                      <a:r>
                        <a:rPr lang="ka-GE" sz="1400" b="1" u="none" strike="noStrike" dirty="0"/>
                        <a:t>5 </a:t>
                      </a:r>
                      <a:br>
                        <a:rPr lang="ka-GE" sz="1400" b="1" u="none" strike="noStrike" dirty="0"/>
                      </a:br>
                      <a:r>
                        <a:rPr lang="ka-GE" sz="1400" b="1" u="none" strike="noStrike" dirty="0"/>
                        <a:t>რიგში</a:t>
                      </a:r>
                      <a:endParaRPr lang="ka-GE" sz="1400" b="1" i="0" u="none" strike="noStrike" dirty="0">
                        <a:solidFill>
                          <a:srgbClr val="000000"/>
                        </a:solidFill>
                        <a:latin typeface="Calibri"/>
                      </a:endParaRPr>
                    </a:p>
                  </a:txBody>
                  <a:tcPr marL="7350" marR="7350" marT="7350" marB="0" anchor="ctr"/>
                </a:tc>
                <a:tc>
                  <a:txBody>
                    <a:bodyPr/>
                    <a:lstStyle/>
                    <a:p>
                      <a:pPr algn="ctr" fontAlgn="b"/>
                      <a:r>
                        <a:rPr lang="ka-GE" sz="1400" b="1" u="none" strike="noStrike" dirty="0"/>
                        <a:t>6</a:t>
                      </a:r>
                      <a:br>
                        <a:rPr lang="ka-GE" sz="1400" b="1" u="none" strike="noStrike" dirty="0"/>
                      </a:br>
                      <a:r>
                        <a:rPr lang="ka-GE" sz="1400" b="1" u="none" strike="noStrike" dirty="0"/>
                        <a:t>რიგში</a:t>
                      </a:r>
                      <a:endParaRPr lang="ka-GE" sz="1400" b="1" i="0" u="none" strike="noStrike" dirty="0">
                        <a:solidFill>
                          <a:srgbClr val="000000"/>
                        </a:solidFill>
                        <a:latin typeface="Calibri"/>
                      </a:endParaRPr>
                    </a:p>
                  </a:txBody>
                  <a:tcPr marL="7350" marR="7350" marT="7350" marB="0" anchor="ctr"/>
                </a:tc>
              </a:tr>
              <a:tr h="652260">
                <a:tc>
                  <a:txBody>
                    <a:bodyPr/>
                    <a:lstStyle/>
                    <a:p>
                      <a:pPr lvl="1" algn="l" fontAlgn="ctr"/>
                      <a:r>
                        <a:rPr lang="ka-GE" sz="1400" u="none" strike="noStrike"/>
                        <a:t>ადგილობრივი, ქართული წარმოების</a:t>
                      </a:r>
                      <a:endParaRPr lang="ka-GE" sz="1400" b="0" i="0" u="none" strike="noStrike">
                        <a:solidFill>
                          <a:srgbClr val="000000"/>
                        </a:solidFill>
                        <a:latin typeface="Sylfaen"/>
                      </a:endParaRPr>
                    </a:p>
                  </a:txBody>
                  <a:tcPr marL="7350" marR="7350" marT="7350" marB="0" anchor="ctr"/>
                </a:tc>
                <a:tc>
                  <a:txBody>
                    <a:bodyPr/>
                    <a:lstStyle/>
                    <a:p>
                      <a:pPr algn="ctr" fontAlgn="ctr"/>
                      <a:r>
                        <a:rPr lang="ru-RU" sz="1400" u="none" strike="noStrike" dirty="0"/>
                        <a:t>80,5</a:t>
                      </a:r>
                      <a:endParaRPr lang="ru-RU" sz="1400" b="0" i="0" u="none" strike="noStrike" dirty="0">
                        <a:solidFill>
                          <a:srgbClr val="000000"/>
                        </a:solidFill>
                        <a:latin typeface="Arial"/>
                      </a:endParaRPr>
                    </a:p>
                  </a:txBody>
                  <a:tcPr marL="7350" marR="7350" marT="7350" marB="0" anchor="ctr"/>
                </a:tc>
                <a:tc>
                  <a:txBody>
                    <a:bodyPr/>
                    <a:lstStyle/>
                    <a:p>
                      <a:pPr algn="ctr" fontAlgn="ctr"/>
                      <a:r>
                        <a:rPr lang="ru-RU" sz="1400" u="none" strike="noStrike" dirty="0"/>
                        <a:t>10,5</a:t>
                      </a:r>
                      <a:endParaRPr lang="ru-RU" sz="1400" b="0" i="0" u="none" strike="noStrike" dirty="0">
                        <a:solidFill>
                          <a:srgbClr val="000000"/>
                        </a:solidFill>
                        <a:latin typeface="Arial"/>
                      </a:endParaRPr>
                    </a:p>
                  </a:txBody>
                  <a:tcPr marL="7350" marR="7350" marT="7350" marB="0" anchor="ctr"/>
                </a:tc>
                <a:tc>
                  <a:txBody>
                    <a:bodyPr/>
                    <a:lstStyle/>
                    <a:p>
                      <a:pPr algn="ctr" fontAlgn="ctr"/>
                      <a:r>
                        <a:rPr lang="ru-RU" sz="1400" u="none" strike="noStrike" dirty="0"/>
                        <a:t>4,1</a:t>
                      </a:r>
                      <a:endParaRPr lang="ru-RU" sz="1400" b="0" i="0" u="none" strike="noStrike" dirty="0">
                        <a:solidFill>
                          <a:srgbClr val="000000"/>
                        </a:solidFill>
                        <a:latin typeface="Arial"/>
                      </a:endParaRPr>
                    </a:p>
                  </a:txBody>
                  <a:tcPr marL="7350" marR="7350" marT="7350" marB="0" anchor="ctr"/>
                </a:tc>
                <a:tc>
                  <a:txBody>
                    <a:bodyPr/>
                    <a:lstStyle/>
                    <a:p>
                      <a:pPr algn="ctr" fontAlgn="ctr"/>
                      <a:r>
                        <a:rPr lang="ru-RU" sz="1400" u="none" strike="noStrike"/>
                        <a:t>2,6</a:t>
                      </a:r>
                      <a:endParaRPr lang="ru-RU" sz="1400" b="0" i="0" u="none" strike="noStrike">
                        <a:solidFill>
                          <a:srgbClr val="000000"/>
                        </a:solidFill>
                        <a:latin typeface="Arial"/>
                      </a:endParaRPr>
                    </a:p>
                  </a:txBody>
                  <a:tcPr marL="7350" marR="7350" marT="7350" marB="0" anchor="ctr"/>
                </a:tc>
                <a:tc>
                  <a:txBody>
                    <a:bodyPr/>
                    <a:lstStyle/>
                    <a:p>
                      <a:pPr algn="ctr" fontAlgn="ctr"/>
                      <a:r>
                        <a:rPr lang="ru-RU" sz="1400" u="none" strike="noStrike"/>
                        <a:t>2,3</a:t>
                      </a:r>
                      <a:endParaRPr lang="ru-RU" sz="1400" b="0" i="0" u="none" strike="noStrike">
                        <a:solidFill>
                          <a:srgbClr val="000000"/>
                        </a:solidFill>
                        <a:latin typeface="Arial"/>
                      </a:endParaRPr>
                    </a:p>
                  </a:txBody>
                  <a:tcPr marL="7350" marR="7350" marT="7350" marB="0" anchor="ctr"/>
                </a:tc>
                <a:tc>
                  <a:txBody>
                    <a:bodyPr/>
                    <a:lstStyle/>
                    <a:p>
                      <a:pPr algn="ctr" fontAlgn="ctr"/>
                      <a:endParaRPr lang="ru-RU" sz="1400" b="0" i="0" u="none" strike="noStrike" dirty="0">
                        <a:solidFill>
                          <a:srgbClr val="000000"/>
                        </a:solidFill>
                        <a:latin typeface="Arial"/>
                      </a:endParaRPr>
                    </a:p>
                  </a:txBody>
                  <a:tcPr marL="7350" marR="7350" marT="7350" marB="0" anchor="ctr"/>
                </a:tc>
              </a:tr>
              <a:tr h="652260">
                <a:tc>
                  <a:txBody>
                    <a:bodyPr/>
                    <a:lstStyle/>
                    <a:p>
                      <a:pPr lvl="1" algn="l" fontAlgn="ctr"/>
                      <a:r>
                        <a:rPr lang="ka-GE" sz="1400" u="none" strike="noStrike"/>
                        <a:t>რუსეთის</a:t>
                      </a:r>
                      <a:endParaRPr lang="ka-GE" sz="1400" b="0" i="0" u="none" strike="noStrike">
                        <a:solidFill>
                          <a:srgbClr val="000000"/>
                        </a:solidFill>
                        <a:latin typeface="Sylfaen"/>
                      </a:endParaRPr>
                    </a:p>
                  </a:txBody>
                  <a:tcPr marL="7350" marR="7350" marT="7350" marB="0" anchor="ctr"/>
                </a:tc>
                <a:tc>
                  <a:txBody>
                    <a:bodyPr/>
                    <a:lstStyle/>
                    <a:p>
                      <a:pPr algn="ctr" fontAlgn="b"/>
                      <a:r>
                        <a:rPr lang="ru-RU" sz="1400" u="none" strike="noStrike"/>
                        <a:t>7,2</a:t>
                      </a:r>
                      <a:endParaRPr lang="ru-RU" sz="1400" b="0" i="0" u="none" strike="noStrike">
                        <a:solidFill>
                          <a:srgbClr val="000000"/>
                        </a:solidFill>
                        <a:latin typeface="Calibri"/>
                      </a:endParaRPr>
                    </a:p>
                  </a:txBody>
                  <a:tcPr marL="7350" marR="7350" marT="7350" marB="0" anchor="ctr"/>
                </a:tc>
                <a:tc>
                  <a:txBody>
                    <a:bodyPr/>
                    <a:lstStyle/>
                    <a:p>
                      <a:pPr algn="ctr" fontAlgn="b"/>
                      <a:r>
                        <a:rPr lang="ru-RU" sz="1400" u="none" strike="noStrike"/>
                        <a:t>38,8</a:t>
                      </a:r>
                      <a:endParaRPr lang="ru-RU" sz="1400" b="0" i="0" u="none" strike="noStrike">
                        <a:solidFill>
                          <a:srgbClr val="000000"/>
                        </a:solidFill>
                        <a:latin typeface="Calibri"/>
                      </a:endParaRPr>
                    </a:p>
                  </a:txBody>
                  <a:tcPr marL="7350" marR="7350" marT="7350" marB="0" anchor="ctr"/>
                </a:tc>
                <a:tc>
                  <a:txBody>
                    <a:bodyPr/>
                    <a:lstStyle/>
                    <a:p>
                      <a:pPr algn="ctr" fontAlgn="b"/>
                      <a:r>
                        <a:rPr lang="ru-RU" sz="1400" u="none" strike="noStrike" dirty="0"/>
                        <a:t>17,4</a:t>
                      </a:r>
                      <a:endParaRPr lang="ru-RU" sz="1400" b="0" i="0" u="none" strike="noStrike" dirty="0">
                        <a:solidFill>
                          <a:srgbClr val="000000"/>
                        </a:solidFill>
                        <a:latin typeface="Calibri"/>
                      </a:endParaRPr>
                    </a:p>
                  </a:txBody>
                  <a:tcPr marL="7350" marR="7350" marT="7350" marB="0" anchor="ctr"/>
                </a:tc>
                <a:tc>
                  <a:txBody>
                    <a:bodyPr/>
                    <a:lstStyle/>
                    <a:p>
                      <a:pPr algn="ctr" fontAlgn="b"/>
                      <a:r>
                        <a:rPr lang="ru-RU" sz="1400" u="none" strike="noStrike"/>
                        <a:t>16,5</a:t>
                      </a:r>
                      <a:endParaRPr lang="ru-RU" sz="1400" b="0" i="0" u="none" strike="noStrike">
                        <a:solidFill>
                          <a:srgbClr val="000000"/>
                        </a:solidFill>
                        <a:latin typeface="Calibri"/>
                      </a:endParaRPr>
                    </a:p>
                  </a:txBody>
                  <a:tcPr marL="7350" marR="7350" marT="7350" marB="0" anchor="ctr"/>
                </a:tc>
                <a:tc>
                  <a:txBody>
                    <a:bodyPr/>
                    <a:lstStyle/>
                    <a:p>
                      <a:pPr algn="ctr" fontAlgn="b"/>
                      <a:r>
                        <a:rPr lang="ru-RU" sz="1400" u="none" strike="noStrike"/>
                        <a:t>10,1</a:t>
                      </a:r>
                      <a:endParaRPr lang="ru-RU" sz="1400" b="0" i="0" u="none" strike="noStrike">
                        <a:solidFill>
                          <a:srgbClr val="000000"/>
                        </a:solidFill>
                        <a:latin typeface="Calibri"/>
                      </a:endParaRPr>
                    </a:p>
                  </a:txBody>
                  <a:tcPr marL="7350" marR="7350" marT="7350" marB="0" anchor="ctr"/>
                </a:tc>
                <a:tc>
                  <a:txBody>
                    <a:bodyPr/>
                    <a:lstStyle/>
                    <a:p>
                      <a:pPr algn="ctr" fontAlgn="b"/>
                      <a:r>
                        <a:rPr lang="ru-RU" sz="1400" u="none" strike="noStrike"/>
                        <a:t>10</a:t>
                      </a:r>
                      <a:endParaRPr lang="ru-RU" sz="1400" b="0" i="0" u="none" strike="noStrike">
                        <a:solidFill>
                          <a:srgbClr val="000000"/>
                        </a:solidFill>
                        <a:latin typeface="Calibri"/>
                      </a:endParaRPr>
                    </a:p>
                  </a:txBody>
                  <a:tcPr marL="7350" marR="7350" marT="7350" marB="0" anchor="ctr"/>
                </a:tc>
              </a:tr>
              <a:tr h="652260">
                <a:tc>
                  <a:txBody>
                    <a:bodyPr/>
                    <a:lstStyle/>
                    <a:p>
                      <a:pPr lvl="1" algn="l" fontAlgn="ctr"/>
                      <a:r>
                        <a:rPr lang="ka-GE" sz="1400" u="none" strike="noStrike"/>
                        <a:t>ამერიკის</a:t>
                      </a:r>
                      <a:endParaRPr lang="ka-GE" sz="1400" b="0" i="0" u="none" strike="noStrike">
                        <a:solidFill>
                          <a:srgbClr val="000000"/>
                        </a:solidFill>
                        <a:latin typeface="Sylfaen"/>
                      </a:endParaRPr>
                    </a:p>
                  </a:txBody>
                  <a:tcPr marL="7350" marR="7350" marT="7350" marB="0" anchor="ctr"/>
                </a:tc>
                <a:tc>
                  <a:txBody>
                    <a:bodyPr/>
                    <a:lstStyle/>
                    <a:p>
                      <a:pPr algn="ctr" fontAlgn="ctr"/>
                      <a:r>
                        <a:rPr lang="ru-RU" sz="1400" u="none" strike="noStrike"/>
                        <a:t>11,7</a:t>
                      </a:r>
                      <a:endParaRPr lang="ru-RU" sz="1400" b="0" i="0" u="none" strike="noStrike">
                        <a:solidFill>
                          <a:srgbClr val="000000"/>
                        </a:solidFill>
                        <a:latin typeface="Arial"/>
                      </a:endParaRPr>
                    </a:p>
                  </a:txBody>
                  <a:tcPr marL="7350" marR="7350" marT="7350" marB="0" anchor="ctr"/>
                </a:tc>
                <a:tc>
                  <a:txBody>
                    <a:bodyPr/>
                    <a:lstStyle/>
                    <a:p>
                      <a:pPr algn="ctr" fontAlgn="ctr"/>
                      <a:r>
                        <a:rPr lang="ru-RU" sz="1400" u="none" strike="noStrike"/>
                        <a:t>18,2</a:t>
                      </a:r>
                      <a:endParaRPr lang="ru-RU" sz="1400" b="0" i="0" u="none" strike="noStrike">
                        <a:solidFill>
                          <a:srgbClr val="000000"/>
                        </a:solidFill>
                        <a:latin typeface="Arial"/>
                      </a:endParaRPr>
                    </a:p>
                  </a:txBody>
                  <a:tcPr marL="7350" marR="7350" marT="7350" marB="0" anchor="ctr"/>
                </a:tc>
                <a:tc>
                  <a:txBody>
                    <a:bodyPr/>
                    <a:lstStyle/>
                    <a:p>
                      <a:pPr algn="ctr" fontAlgn="ctr"/>
                      <a:r>
                        <a:rPr lang="ru-RU" sz="1400" u="none" strike="noStrike" dirty="0"/>
                        <a:t>32,3</a:t>
                      </a:r>
                      <a:endParaRPr lang="ru-RU" sz="1400" b="0" i="0" u="none" strike="noStrike" dirty="0">
                        <a:solidFill>
                          <a:srgbClr val="000000"/>
                        </a:solidFill>
                        <a:latin typeface="Arial"/>
                      </a:endParaRPr>
                    </a:p>
                  </a:txBody>
                  <a:tcPr marL="7350" marR="7350" marT="7350" marB="0" anchor="ctr"/>
                </a:tc>
                <a:tc>
                  <a:txBody>
                    <a:bodyPr/>
                    <a:lstStyle/>
                    <a:p>
                      <a:pPr algn="ctr" fontAlgn="ctr"/>
                      <a:r>
                        <a:rPr lang="ru-RU" sz="1400" u="none" strike="noStrike" dirty="0"/>
                        <a:t>22,5</a:t>
                      </a:r>
                      <a:endParaRPr lang="ru-RU" sz="1400" b="0" i="0" u="none" strike="noStrike" dirty="0">
                        <a:solidFill>
                          <a:srgbClr val="000000"/>
                        </a:solidFill>
                        <a:latin typeface="Arial"/>
                      </a:endParaRPr>
                    </a:p>
                  </a:txBody>
                  <a:tcPr marL="7350" marR="7350" marT="7350" marB="0" anchor="ctr"/>
                </a:tc>
                <a:tc>
                  <a:txBody>
                    <a:bodyPr/>
                    <a:lstStyle/>
                    <a:p>
                      <a:pPr algn="ctr" fontAlgn="ctr"/>
                      <a:r>
                        <a:rPr lang="ru-RU" sz="1400" u="none" strike="noStrike"/>
                        <a:t>12,2</a:t>
                      </a:r>
                      <a:endParaRPr lang="ru-RU" sz="1400" b="0" i="0" u="none" strike="noStrike">
                        <a:solidFill>
                          <a:srgbClr val="000000"/>
                        </a:solidFill>
                        <a:latin typeface="Arial"/>
                      </a:endParaRPr>
                    </a:p>
                  </a:txBody>
                  <a:tcPr marL="7350" marR="7350" marT="7350" marB="0" anchor="ctr"/>
                </a:tc>
                <a:tc>
                  <a:txBody>
                    <a:bodyPr/>
                    <a:lstStyle/>
                    <a:p>
                      <a:pPr algn="ctr" fontAlgn="ctr"/>
                      <a:r>
                        <a:rPr lang="ru-RU" sz="1400" u="none" strike="noStrike"/>
                        <a:t>3,1</a:t>
                      </a:r>
                      <a:endParaRPr lang="ru-RU" sz="1400" b="0" i="0" u="none" strike="noStrike">
                        <a:solidFill>
                          <a:srgbClr val="000000"/>
                        </a:solidFill>
                        <a:latin typeface="Arial"/>
                      </a:endParaRPr>
                    </a:p>
                  </a:txBody>
                  <a:tcPr marL="7350" marR="7350" marT="7350" marB="0" anchor="ctr"/>
                </a:tc>
              </a:tr>
              <a:tr h="652260">
                <a:tc>
                  <a:txBody>
                    <a:bodyPr/>
                    <a:lstStyle/>
                    <a:p>
                      <a:pPr lvl="1" algn="l" fontAlgn="ctr"/>
                      <a:r>
                        <a:rPr lang="ka-GE" sz="1400" u="none" strike="noStrike"/>
                        <a:t>დასავლეთ ევროპის ქვეყნების</a:t>
                      </a:r>
                      <a:endParaRPr lang="ka-GE" sz="1400" b="0" i="0" u="none" strike="noStrike">
                        <a:solidFill>
                          <a:srgbClr val="000000"/>
                        </a:solidFill>
                        <a:latin typeface="Sylfaen"/>
                      </a:endParaRPr>
                    </a:p>
                  </a:txBody>
                  <a:tcPr marL="7350" marR="7350" marT="7350" marB="0" anchor="ctr"/>
                </a:tc>
                <a:tc>
                  <a:txBody>
                    <a:bodyPr/>
                    <a:lstStyle/>
                    <a:p>
                      <a:pPr algn="ctr" fontAlgn="ctr"/>
                      <a:r>
                        <a:rPr lang="ru-RU" sz="1400" u="none" strike="noStrike"/>
                        <a:t>3,3</a:t>
                      </a:r>
                      <a:endParaRPr lang="ru-RU" sz="1400" b="0" i="0" u="none" strike="noStrike">
                        <a:solidFill>
                          <a:srgbClr val="000000"/>
                        </a:solidFill>
                        <a:latin typeface="Arial"/>
                      </a:endParaRPr>
                    </a:p>
                  </a:txBody>
                  <a:tcPr marL="7350" marR="7350" marT="7350" marB="0" anchor="ctr"/>
                </a:tc>
                <a:tc>
                  <a:txBody>
                    <a:bodyPr/>
                    <a:lstStyle/>
                    <a:p>
                      <a:pPr algn="ctr" fontAlgn="ctr"/>
                      <a:r>
                        <a:rPr lang="ru-RU" sz="1400" u="none" strike="noStrike"/>
                        <a:t>20,0</a:t>
                      </a:r>
                      <a:endParaRPr lang="ru-RU" sz="1400" b="0" i="0" u="none" strike="noStrike">
                        <a:solidFill>
                          <a:srgbClr val="000000"/>
                        </a:solidFill>
                        <a:latin typeface="Arial"/>
                      </a:endParaRPr>
                    </a:p>
                  </a:txBody>
                  <a:tcPr marL="7350" marR="7350" marT="7350" marB="0" anchor="ctr"/>
                </a:tc>
                <a:tc>
                  <a:txBody>
                    <a:bodyPr/>
                    <a:lstStyle/>
                    <a:p>
                      <a:pPr algn="ctr" fontAlgn="ctr"/>
                      <a:r>
                        <a:rPr lang="ru-RU" sz="1400" u="none" strike="noStrike"/>
                        <a:t>26,2</a:t>
                      </a:r>
                      <a:endParaRPr lang="ru-RU" sz="1400" b="0" i="0" u="none" strike="noStrike">
                        <a:solidFill>
                          <a:srgbClr val="000000"/>
                        </a:solidFill>
                        <a:latin typeface="Arial"/>
                      </a:endParaRPr>
                    </a:p>
                  </a:txBody>
                  <a:tcPr marL="7350" marR="7350" marT="7350" marB="0" anchor="ctr"/>
                </a:tc>
                <a:tc>
                  <a:txBody>
                    <a:bodyPr/>
                    <a:lstStyle/>
                    <a:p>
                      <a:pPr algn="ctr" fontAlgn="ctr"/>
                      <a:r>
                        <a:rPr lang="ru-RU" sz="1400" u="none" strike="noStrike" dirty="0"/>
                        <a:t>25,1</a:t>
                      </a:r>
                      <a:endParaRPr lang="ru-RU" sz="1400" b="0" i="0" u="none" strike="noStrike" dirty="0">
                        <a:solidFill>
                          <a:srgbClr val="000000"/>
                        </a:solidFill>
                        <a:latin typeface="Arial"/>
                      </a:endParaRPr>
                    </a:p>
                  </a:txBody>
                  <a:tcPr marL="7350" marR="7350" marT="7350" marB="0" anchor="ctr"/>
                </a:tc>
                <a:tc>
                  <a:txBody>
                    <a:bodyPr/>
                    <a:lstStyle/>
                    <a:p>
                      <a:pPr algn="ctr" fontAlgn="ctr"/>
                      <a:r>
                        <a:rPr lang="ru-RU" sz="1400" u="none" strike="noStrike" dirty="0"/>
                        <a:t>16,6</a:t>
                      </a:r>
                      <a:endParaRPr lang="ru-RU" sz="1400" b="0" i="0" u="none" strike="noStrike" dirty="0">
                        <a:solidFill>
                          <a:srgbClr val="000000"/>
                        </a:solidFill>
                        <a:latin typeface="Arial"/>
                      </a:endParaRPr>
                    </a:p>
                  </a:txBody>
                  <a:tcPr marL="7350" marR="7350" marT="7350" marB="0" anchor="ctr"/>
                </a:tc>
                <a:tc>
                  <a:txBody>
                    <a:bodyPr/>
                    <a:lstStyle/>
                    <a:p>
                      <a:pPr algn="ctr" fontAlgn="ctr"/>
                      <a:r>
                        <a:rPr lang="ru-RU" sz="1400" u="none" strike="noStrike"/>
                        <a:t>8,8</a:t>
                      </a:r>
                      <a:endParaRPr lang="ru-RU" sz="1400" b="0" i="0" u="none" strike="noStrike">
                        <a:solidFill>
                          <a:srgbClr val="000000"/>
                        </a:solidFill>
                        <a:latin typeface="Arial"/>
                      </a:endParaRPr>
                    </a:p>
                  </a:txBody>
                  <a:tcPr marL="7350" marR="7350" marT="7350" marB="0" anchor="ctr"/>
                </a:tc>
              </a:tr>
              <a:tr h="652260">
                <a:tc>
                  <a:txBody>
                    <a:bodyPr/>
                    <a:lstStyle/>
                    <a:p>
                      <a:pPr lvl="1" algn="l" fontAlgn="ctr"/>
                      <a:r>
                        <a:rPr lang="ka-GE" sz="1400" u="none" strike="noStrike"/>
                        <a:t>თურქეთის</a:t>
                      </a:r>
                      <a:endParaRPr lang="ka-GE" sz="1400" b="0" i="0" u="none" strike="noStrike">
                        <a:solidFill>
                          <a:srgbClr val="000000"/>
                        </a:solidFill>
                        <a:latin typeface="Sylfaen"/>
                      </a:endParaRPr>
                    </a:p>
                  </a:txBody>
                  <a:tcPr marL="7350" marR="7350" marT="7350" marB="0" anchor="ctr"/>
                </a:tc>
                <a:tc>
                  <a:txBody>
                    <a:bodyPr/>
                    <a:lstStyle/>
                    <a:p>
                      <a:pPr algn="ctr" fontAlgn="ctr"/>
                      <a:r>
                        <a:rPr lang="ru-RU" sz="1400" u="none" strike="noStrike"/>
                        <a:t>1,3</a:t>
                      </a:r>
                      <a:endParaRPr lang="ru-RU" sz="1400" b="0" i="0" u="none" strike="noStrike">
                        <a:solidFill>
                          <a:srgbClr val="000000"/>
                        </a:solidFill>
                        <a:latin typeface="Arial"/>
                      </a:endParaRPr>
                    </a:p>
                  </a:txBody>
                  <a:tcPr marL="7350" marR="7350" marT="7350" marB="0" anchor="ctr"/>
                </a:tc>
                <a:tc>
                  <a:txBody>
                    <a:bodyPr/>
                    <a:lstStyle/>
                    <a:p>
                      <a:pPr algn="ctr" fontAlgn="ctr"/>
                      <a:r>
                        <a:rPr lang="ru-RU" sz="1400" u="none" strike="noStrike"/>
                        <a:t>8,2</a:t>
                      </a:r>
                      <a:endParaRPr lang="ru-RU" sz="1400" b="0" i="0" u="none" strike="noStrike">
                        <a:solidFill>
                          <a:srgbClr val="000000"/>
                        </a:solidFill>
                        <a:latin typeface="Arial"/>
                      </a:endParaRPr>
                    </a:p>
                  </a:txBody>
                  <a:tcPr marL="7350" marR="7350" marT="7350" marB="0" anchor="ctr"/>
                </a:tc>
                <a:tc>
                  <a:txBody>
                    <a:bodyPr/>
                    <a:lstStyle/>
                    <a:p>
                      <a:pPr algn="ctr" fontAlgn="ctr"/>
                      <a:r>
                        <a:rPr lang="ru-RU" sz="1400" u="none" strike="noStrike"/>
                        <a:t>5,7</a:t>
                      </a:r>
                      <a:endParaRPr lang="ru-RU" sz="1400" b="0" i="0" u="none" strike="noStrike">
                        <a:solidFill>
                          <a:srgbClr val="000000"/>
                        </a:solidFill>
                        <a:latin typeface="Arial"/>
                      </a:endParaRPr>
                    </a:p>
                  </a:txBody>
                  <a:tcPr marL="7350" marR="7350" marT="7350" marB="0" anchor="ctr"/>
                </a:tc>
                <a:tc>
                  <a:txBody>
                    <a:bodyPr/>
                    <a:lstStyle/>
                    <a:p>
                      <a:pPr algn="ctr" fontAlgn="ctr"/>
                      <a:r>
                        <a:rPr lang="ru-RU" sz="1400" u="none" strike="noStrike"/>
                        <a:t>8,2</a:t>
                      </a:r>
                      <a:endParaRPr lang="ru-RU" sz="1400" b="0" i="0" u="none" strike="noStrike">
                        <a:solidFill>
                          <a:srgbClr val="000000"/>
                        </a:solidFill>
                        <a:latin typeface="Arial"/>
                      </a:endParaRPr>
                    </a:p>
                  </a:txBody>
                  <a:tcPr marL="7350" marR="7350" marT="7350" marB="0" anchor="ctr"/>
                </a:tc>
                <a:tc>
                  <a:txBody>
                    <a:bodyPr/>
                    <a:lstStyle/>
                    <a:p>
                      <a:pPr algn="ctr" fontAlgn="ctr"/>
                      <a:r>
                        <a:rPr lang="ru-RU" sz="1400" u="none" strike="noStrike" dirty="0"/>
                        <a:t>31,1</a:t>
                      </a:r>
                      <a:endParaRPr lang="ru-RU" sz="1400" b="0" i="0" u="none" strike="noStrike" dirty="0">
                        <a:solidFill>
                          <a:srgbClr val="000000"/>
                        </a:solidFill>
                        <a:latin typeface="Arial"/>
                      </a:endParaRPr>
                    </a:p>
                  </a:txBody>
                  <a:tcPr marL="7350" marR="7350" marT="7350" marB="0" anchor="ctr"/>
                </a:tc>
                <a:tc>
                  <a:txBody>
                    <a:bodyPr/>
                    <a:lstStyle/>
                    <a:p>
                      <a:pPr algn="ctr" fontAlgn="ctr"/>
                      <a:r>
                        <a:rPr lang="ru-RU" sz="1400" u="none" strike="noStrike"/>
                        <a:t>45,5</a:t>
                      </a:r>
                      <a:endParaRPr lang="ru-RU" sz="1400" b="0" i="0" u="none" strike="noStrike">
                        <a:solidFill>
                          <a:srgbClr val="000000"/>
                        </a:solidFill>
                        <a:latin typeface="Arial"/>
                      </a:endParaRPr>
                    </a:p>
                  </a:txBody>
                  <a:tcPr marL="7350" marR="7350" marT="7350" marB="0" anchor="ctr"/>
                </a:tc>
              </a:tr>
              <a:tr h="652260">
                <a:tc>
                  <a:txBody>
                    <a:bodyPr/>
                    <a:lstStyle/>
                    <a:p>
                      <a:pPr lvl="1" algn="l" fontAlgn="ctr"/>
                      <a:r>
                        <a:rPr lang="ka-GE" sz="1400" u="none" strike="noStrike" dirty="0"/>
                        <a:t>აზია და სამხრეთ ამერიკა</a:t>
                      </a:r>
                      <a:endParaRPr lang="ka-GE" sz="1400" b="0" i="0" u="none" strike="noStrike" dirty="0">
                        <a:solidFill>
                          <a:srgbClr val="000000"/>
                        </a:solidFill>
                        <a:latin typeface="Sylfaen"/>
                      </a:endParaRPr>
                    </a:p>
                  </a:txBody>
                  <a:tcPr marL="7350" marR="7350" marT="7350" marB="0" anchor="ctr"/>
                </a:tc>
                <a:tc>
                  <a:txBody>
                    <a:bodyPr/>
                    <a:lstStyle/>
                    <a:p>
                      <a:pPr algn="ctr" fontAlgn="ctr"/>
                      <a:r>
                        <a:rPr lang="af-ZA" sz="1400" u="none" strike="noStrike" dirty="0" smtClean="0"/>
                        <a:t>0</a:t>
                      </a:r>
                      <a:r>
                        <a:rPr lang="ru-RU" sz="1400" u="none" strike="noStrike" dirty="0" smtClean="0"/>
                        <a:t>,5</a:t>
                      </a:r>
                      <a:endParaRPr lang="ru-RU" sz="1400" b="0" i="0" u="none" strike="noStrike" dirty="0">
                        <a:solidFill>
                          <a:srgbClr val="000000"/>
                        </a:solidFill>
                        <a:latin typeface="Arial"/>
                      </a:endParaRPr>
                    </a:p>
                  </a:txBody>
                  <a:tcPr marL="7350" marR="7350" marT="7350" marB="0" anchor="ctr"/>
                </a:tc>
                <a:tc>
                  <a:txBody>
                    <a:bodyPr/>
                    <a:lstStyle/>
                    <a:p>
                      <a:pPr algn="ctr" fontAlgn="ctr"/>
                      <a:r>
                        <a:rPr lang="ru-RU" sz="1400" u="none" strike="noStrike"/>
                        <a:t>11,0</a:t>
                      </a:r>
                      <a:endParaRPr lang="ru-RU" sz="1400" b="0" i="0" u="none" strike="noStrike">
                        <a:solidFill>
                          <a:srgbClr val="000000"/>
                        </a:solidFill>
                        <a:latin typeface="Arial"/>
                      </a:endParaRPr>
                    </a:p>
                  </a:txBody>
                  <a:tcPr marL="7350" marR="7350" marT="7350" marB="0" anchor="ctr"/>
                </a:tc>
                <a:tc>
                  <a:txBody>
                    <a:bodyPr/>
                    <a:lstStyle/>
                    <a:p>
                      <a:pPr algn="ctr" fontAlgn="ctr"/>
                      <a:r>
                        <a:rPr lang="ru-RU" sz="1400" u="none" strike="noStrike"/>
                        <a:t>13,2</a:t>
                      </a:r>
                      <a:endParaRPr lang="ru-RU" sz="1400" b="0" i="0" u="none" strike="noStrike">
                        <a:solidFill>
                          <a:srgbClr val="000000"/>
                        </a:solidFill>
                        <a:latin typeface="Arial"/>
                      </a:endParaRPr>
                    </a:p>
                  </a:txBody>
                  <a:tcPr marL="7350" marR="7350" marT="7350" marB="0" anchor="ctr"/>
                </a:tc>
                <a:tc>
                  <a:txBody>
                    <a:bodyPr/>
                    <a:lstStyle/>
                    <a:p>
                      <a:pPr algn="ctr" fontAlgn="ctr"/>
                      <a:r>
                        <a:rPr lang="ru-RU" sz="1400" u="none" strike="noStrike"/>
                        <a:t>21,3</a:t>
                      </a:r>
                      <a:endParaRPr lang="ru-RU" sz="1400" b="0" i="0" u="none" strike="noStrike">
                        <a:solidFill>
                          <a:srgbClr val="000000"/>
                        </a:solidFill>
                        <a:latin typeface="Arial"/>
                      </a:endParaRPr>
                    </a:p>
                  </a:txBody>
                  <a:tcPr marL="7350" marR="7350" marT="7350" marB="0" anchor="ctr"/>
                </a:tc>
                <a:tc>
                  <a:txBody>
                    <a:bodyPr/>
                    <a:lstStyle/>
                    <a:p>
                      <a:pPr algn="ctr" fontAlgn="ctr"/>
                      <a:r>
                        <a:rPr lang="ru-RU" sz="1400" u="none" strike="noStrike"/>
                        <a:t>24,6</a:t>
                      </a:r>
                      <a:endParaRPr lang="ru-RU" sz="1400" b="0" i="0" u="none" strike="noStrike">
                        <a:solidFill>
                          <a:srgbClr val="000000"/>
                        </a:solidFill>
                        <a:latin typeface="Arial"/>
                      </a:endParaRPr>
                    </a:p>
                  </a:txBody>
                  <a:tcPr marL="7350" marR="7350" marT="7350" marB="0" anchor="ctr"/>
                </a:tc>
                <a:tc>
                  <a:txBody>
                    <a:bodyPr/>
                    <a:lstStyle/>
                    <a:p>
                      <a:pPr algn="ctr" fontAlgn="ctr"/>
                      <a:r>
                        <a:rPr lang="ru-RU" sz="1400" u="none" strike="noStrike" dirty="0"/>
                        <a:t>29,4</a:t>
                      </a:r>
                      <a:endParaRPr lang="ru-RU" sz="1400" b="0" i="0" u="none" strike="noStrike" dirty="0">
                        <a:solidFill>
                          <a:srgbClr val="000000"/>
                        </a:solidFill>
                        <a:latin typeface="Arial"/>
                      </a:endParaRPr>
                    </a:p>
                  </a:txBody>
                  <a:tcPr marL="7350" marR="7350" marT="7350" marB="0" anchor="ct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14282" y="1000108"/>
            <a:ext cx="8715436" cy="5500726"/>
          </a:xfrm>
        </p:spPr>
        <p:style>
          <a:lnRef idx="1">
            <a:schemeClr val="accent1"/>
          </a:lnRef>
          <a:fillRef idx="2">
            <a:schemeClr val="accent1"/>
          </a:fillRef>
          <a:effectRef idx="1">
            <a:schemeClr val="accent1"/>
          </a:effectRef>
          <a:fontRef idx="minor">
            <a:schemeClr val="dk1"/>
          </a:fontRef>
        </p:style>
        <p:txBody>
          <a:bodyPr>
            <a:normAutofit fontScale="40000" lnSpcReduction="20000"/>
          </a:bodyPr>
          <a:lstStyle/>
          <a:p>
            <a:pPr lvl="0" algn="just"/>
            <a:r>
              <a:rPr lang="ka-GE" dirty="0" smtClean="0"/>
              <a:t>საქართველოში გავრცელებული სატელევიზიო მაუწყებლობებიდან,  </a:t>
            </a:r>
            <a:r>
              <a:rPr lang="af-ZA" dirty="0" smtClean="0"/>
              <a:t>აჭარის მოსახლეობა ყველაზე ხშირად ”იმედი”-ს (41,5%) ტელეარხს უყურებს. შემდეგ პოზიციებს არხების ჩამონათვალიდან ”მთავარი არხი” (13,7%),  ”რუსთავი 2” (9,1%) და აჭარის საზოგადოებრივი მაუწყებელი (9%)იკავებენ;</a:t>
            </a:r>
          </a:p>
          <a:p>
            <a:pPr lvl="0" algn="just"/>
            <a:endParaRPr lang="ru-RU" dirty="0" smtClean="0"/>
          </a:p>
          <a:p>
            <a:pPr lvl="0" algn="just"/>
            <a:r>
              <a:rPr lang="af-ZA" dirty="0" smtClean="0"/>
              <a:t>სატელევიზიო არხების  ყურებადობის სპონტანურად დასახელების შემდეგ, რესპონდენტებმა შეხსენებით დაასახელეს ის არხები, რომლებსაც  ხშირად ადევნებენ თვალს. შეხსენებით დასახელებისას აჭარის საზოგადოებრივი მაუწყებელი ლიდერობს (90,4%), მომდევნო პოზიციებს იკავებს ”რუსთავი 2” (45,3%), ”იმედი” (97%) და ”</a:t>
            </a:r>
            <a:r>
              <a:rPr lang="en-US" dirty="0" smtClean="0"/>
              <a:t>TV25” (36.6%);</a:t>
            </a:r>
          </a:p>
          <a:p>
            <a:pPr lvl="0" algn="just"/>
            <a:endParaRPr lang="ru-RU" dirty="0" smtClean="0"/>
          </a:p>
          <a:p>
            <a:pPr lvl="0" algn="just"/>
            <a:r>
              <a:rPr lang="af-ZA" dirty="0" smtClean="0"/>
              <a:t>გამოკითხულთა 27% აჭარის ტელევიზიას ყოველდღე ადევნებს თვალს. რესპონდენტთა 49,4% კვირაში რამდენჯერმე უყურებს არხს, ხოლო არხის მაყურებელთა 23,5% თვეში რამდენჯერმე ან უფრო იშვიათად ადევნებს არხს თვალს;  </a:t>
            </a:r>
          </a:p>
          <a:p>
            <a:pPr lvl="0" algn="just"/>
            <a:endParaRPr lang="ru-RU" dirty="0" smtClean="0"/>
          </a:p>
          <a:p>
            <a:pPr lvl="0" algn="just"/>
            <a:r>
              <a:rPr lang="af-ZA" dirty="0" smtClean="0"/>
              <a:t>საინტერესოა, რომ წარსული პერიოდის კვლევის ტენდენციების მსგავსად, 39,8%-ს არ აქვს ჩვევაში კონკრეტული არხის ყურება. შესაბამისად, რესპონდენტებში კვლავ აქტუალურია  ზოგადად, ტელევიზორის ყურებისას საკუთარი ქცევა, კონკრეტული არხების შერჩევისას ან ერთგვარად წარსული პერიოდიდან შეძენილი/დამკვიდრებული სტერეოტიპის შედეგი და არა აჭარის ტელევიზიის გადაცემების მიმართ განაწყენება ან იმედგაცრუება;</a:t>
            </a:r>
          </a:p>
          <a:p>
            <a:pPr lvl="0" algn="just"/>
            <a:endParaRPr lang="ru-RU" dirty="0" smtClean="0"/>
          </a:p>
          <a:p>
            <a:pPr lvl="0" algn="just"/>
            <a:r>
              <a:rPr lang="af-ZA" dirty="0" smtClean="0"/>
              <a:t>18%-ის გადმოცემით, დროის დეფიციტის გამო ვერ ახერხებენ არხის ყურებას, ხოლო 12,1% არხის სატელევიზიო ბადის მრავალფეროვნებით უკმაყოფილოა; </a:t>
            </a:r>
          </a:p>
          <a:p>
            <a:pPr lvl="0" algn="just"/>
            <a:endParaRPr lang="ru-RU" dirty="0" smtClean="0"/>
          </a:p>
          <a:p>
            <a:pPr lvl="0" algn="just"/>
            <a:r>
              <a:rPr lang="af-ZA" dirty="0" smtClean="0"/>
              <a:t>მნიშვნელოვანია, რომ  აჭარის ტერიტორიაზე  არხის </a:t>
            </a:r>
            <a:r>
              <a:rPr lang="ka-GE" dirty="0" smtClean="0"/>
              <a:t>მიღების შესაძლებლობა </a:t>
            </a:r>
            <a:r>
              <a:rPr lang="af-ZA" dirty="0" smtClean="0"/>
              <a:t>მაღალი ხარისხით 89,7% -ს აქვს, 9,2% კი საერთოდ საშუალო ხარისხით იჭერს არხს;</a:t>
            </a:r>
          </a:p>
          <a:p>
            <a:pPr lvl="0" algn="just"/>
            <a:endParaRPr lang="ru-RU" dirty="0" smtClean="0"/>
          </a:p>
          <a:p>
            <a:pPr lvl="0" algn="just"/>
            <a:r>
              <a:rPr lang="en-US" dirty="0" err="1" smtClean="0"/>
              <a:t>საინტერესოა</a:t>
            </a:r>
            <a:r>
              <a:rPr lang="en-US" dirty="0" smtClean="0"/>
              <a:t>, </a:t>
            </a:r>
            <a:r>
              <a:rPr lang="ka-GE" dirty="0" smtClean="0"/>
              <a:t>სატელევიზიო არხების არჩევანის განმსაზღვრელი  ფაქტორები. </a:t>
            </a:r>
            <a:r>
              <a:rPr lang="af-ZA" dirty="0" smtClean="0"/>
              <a:t>აშკარაა, რომ არხისთვის ობიექტურობა ყველაზე მნიშვნელოვანი მნიშვნელოვანი ფაქტორია და ამ მხრივ, დადებითად ხასიათდება. თუმცა, </a:t>
            </a:r>
            <a:r>
              <a:rPr lang="ka-GE" dirty="0" smtClean="0"/>
              <a:t>კვლევის შედეგებით, არხის რეგულარული მოხმარების განმაპირობებელი კონკრეტული ფაქტორი არ იკვეთება. არხის პოპულარობას რესპონდენტებისთვის სატელევიზიო არხისთვის ზოგადად, მნიშვნელოვან ფაქტორთა ბალანსი მეტად განსაზღვრავს, ვიდრე რომელიმე კონკრეტულის წილი. </a:t>
            </a:r>
            <a:endParaRPr lang="ru-RU" dirty="0"/>
          </a:p>
        </p:txBody>
      </p:sp>
      <p:sp>
        <p:nvSpPr>
          <p:cNvPr id="4" name="Скругленный прямоугольник 3"/>
          <p:cNvSpPr/>
          <p:nvPr/>
        </p:nvSpPr>
        <p:spPr>
          <a:xfrm>
            <a:off x="2428860" y="0"/>
            <a:ext cx="4248472" cy="792088"/>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ka-GE" sz="1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ძირითადი ტენდენციები</a:t>
            </a:r>
            <a:endParaRPr lang="ru-RU" sz="16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extLst>
      <p:ext uri="{BB962C8B-B14F-4D97-AF65-F5344CB8AC3E}">
        <p14:creationId xmlns:p14="http://schemas.microsoft.com/office/powerpoint/2010/main" val="23014514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a:off x="2285984" y="142852"/>
            <a:ext cx="6500858" cy="785818"/>
          </a:xfrm>
          <a:prstGeom prst="rect">
            <a:avLst/>
          </a:prstGeom>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rmAutofit/>
          </a:bodyPr>
          <a:lstStyle/>
          <a:p>
            <a:pPr lvl="0" algn="ctr">
              <a:spcBef>
                <a:spcPct val="0"/>
              </a:spcBef>
              <a:defRPr/>
            </a:pPr>
            <a:r>
              <a:rPr lang="af-ZA" sz="1400" b="1" dirty="0" smtClean="0"/>
              <a:t> A20. </a:t>
            </a:r>
            <a:r>
              <a:rPr lang="ka-GE" sz="1400" b="1" dirty="0" smtClean="0"/>
              <a:t>როგორი ფორმატის თოქ–შოუს ანიჭებთ უპირატესობას? </a:t>
            </a:r>
            <a:endParaRPr kumimoji="0" lang="ru-RU" sz="1400" b="1" i="0" u="none" strike="noStrike" kern="1200" cap="none" spc="0" normalizeH="0" baseline="0" noProof="0" dirty="0">
              <a:ln>
                <a:noFill/>
              </a:ln>
              <a:solidFill>
                <a:schemeClr val="lt1"/>
              </a:solidFill>
              <a:effectLst/>
              <a:uLnTx/>
              <a:uFillTx/>
              <a:latin typeface="+mn-lt"/>
              <a:ea typeface="+mn-ea"/>
              <a:cs typeface="+mn-cs"/>
            </a:endParaRPr>
          </a:p>
        </p:txBody>
      </p:sp>
      <p:graphicFrame>
        <p:nvGraphicFramePr>
          <p:cNvPr id="6" name="Диаграмма 5"/>
          <p:cNvGraphicFramePr/>
          <p:nvPr/>
        </p:nvGraphicFramePr>
        <p:xfrm>
          <a:off x="428596" y="1214422"/>
          <a:ext cx="8429684" cy="5286412"/>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a:off x="2285984" y="142852"/>
            <a:ext cx="6500858" cy="785818"/>
          </a:xfrm>
          <a:prstGeom prst="rect">
            <a:avLst/>
          </a:prstGeom>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rmAutofit fontScale="92500"/>
          </a:bodyPr>
          <a:lstStyle/>
          <a:p>
            <a:pPr lvl="0" algn="ctr">
              <a:spcBef>
                <a:spcPct val="0"/>
              </a:spcBef>
              <a:defRPr/>
            </a:pPr>
            <a:r>
              <a:rPr lang="af-ZA" sz="1400" b="1" dirty="0" smtClean="0"/>
              <a:t>A21. </a:t>
            </a:r>
            <a:r>
              <a:rPr lang="ka-GE" sz="1400" b="1" dirty="0" smtClean="0"/>
              <a:t>გთხოვთ, შეაფასოთ აჭარის ტელევიზიის პოლიტიკური თოქ-შოეუბი.</a:t>
            </a:r>
          </a:p>
          <a:p>
            <a:pPr lvl="0" algn="ctr">
              <a:spcBef>
                <a:spcPct val="0"/>
              </a:spcBef>
              <a:defRPr/>
            </a:pPr>
            <a:r>
              <a:rPr lang="ka-GE" sz="1400" b="1" dirty="0" smtClean="0"/>
              <a:t> როგორ ფიქრობთ, რით განსხვავდება, უკეთესია ან უარესია აჭარის ტელევიზიის პოლიტიკური თოქ-შოუები სხვა არხის პოლიტიკური თოქ-შოუებიდან? </a:t>
            </a:r>
            <a:endParaRPr kumimoji="0" lang="ru-RU" sz="1400" b="1" i="0" u="none" strike="noStrike" kern="1200" cap="none" spc="0" normalizeH="0" baseline="0" noProof="0" dirty="0">
              <a:ln>
                <a:noFill/>
              </a:ln>
              <a:solidFill>
                <a:schemeClr val="lt1"/>
              </a:solidFill>
              <a:effectLst/>
              <a:uLnTx/>
              <a:uFillTx/>
              <a:latin typeface="+mn-lt"/>
              <a:ea typeface="+mn-ea"/>
              <a:cs typeface="+mn-cs"/>
            </a:endParaRPr>
          </a:p>
        </p:txBody>
      </p:sp>
      <p:graphicFrame>
        <p:nvGraphicFramePr>
          <p:cNvPr id="5" name="Диаграмма 4"/>
          <p:cNvGraphicFramePr/>
          <p:nvPr/>
        </p:nvGraphicFramePr>
        <p:xfrm>
          <a:off x="214282" y="1071546"/>
          <a:ext cx="8643998" cy="5572164"/>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одержимое 4"/>
          <p:cNvGraphicFramePr>
            <a:graphicFrameLocks noGrp="1"/>
          </p:cNvGraphicFramePr>
          <p:nvPr>
            <p:ph idx="1"/>
          </p:nvPr>
        </p:nvGraphicFramePr>
        <p:xfrm>
          <a:off x="357158" y="1071547"/>
          <a:ext cx="8643998" cy="2786082"/>
        </p:xfrm>
        <a:graphic>
          <a:graphicData uri="http://schemas.openxmlformats.org/drawingml/2006/chart">
            <c:chart xmlns:c="http://schemas.openxmlformats.org/drawingml/2006/chart" xmlns:r="http://schemas.openxmlformats.org/officeDocument/2006/relationships" r:id="rId2"/>
          </a:graphicData>
        </a:graphic>
      </p:graphicFrame>
      <p:sp>
        <p:nvSpPr>
          <p:cNvPr id="4" name="Заголовок 1"/>
          <p:cNvSpPr txBox="1">
            <a:spLocks/>
          </p:cNvSpPr>
          <p:nvPr/>
        </p:nvSpPr>
        <p:spPr>
          <a:xfrm>
            <a:off x="2285984" y="142852"/>
            <a:ext cx="6500858" cy="785818"/>
          </a:xfrm>
          <a:prstGeom prst="rect">
            <a:avLst/>
          </a:prstGeom>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rmAutofit/>
          </a:bodyPr>
          <a:lstStyle/>
          <a:p>
            <a:pPr lvl="0" algn="ctr">
              <a:spcBef>
                <a:spcPct val="0"/>
              </a:spcBef>
              <a:defRPr/>
            </a:pPr>
            <a:r>
              <a:rPr lang="af-ZA" sz="1400" b="1" dirty="0" smtClean="0"/>
              <a:t>A22. </a:t>
            </a:r>
            <a:r>
              <a:rPr lang="ka-GE" sz="1400" b="1" dirty="0" smtClean="0"/>
              <a:t>ქვემოთ მოცემული ალტერნატიული შეფასებებიდან, რომელ მათგანს იზიარებთ აჭარის ტელევიზიის შესახებ?</a:t>
            </a:r>
            <a:endParaRPr kumimoji="0" lang="ru-RU" sz="1400" b="1" i="0" u="none" strike="noStrike" kern="1200" cap="none" spc="0" normalizeH="0" baseline="0" noProof="0" dirty="0">
              <a:ln>
                <a:noFill/>
              </a:ln>
              <a:solidFill>
                <a:schemeClr val="lt1"/>
              </a:solidFill>
              <a:effectLst/>
              <a:uLnTx/>
              <a:uFillTx/>
              <a:latin typeface="+mn-lt"/>
              <a:ea typeface="+mn-ea"/>
              <a:cs typeface="+mn-cs"/>
            </a:endParaRPr>
          </a:p>
        </p:txBody>
      </p:sp>
      <p:graphicFrame>
        <p:nvGraphicFramePr>
          <p:cNvPr id="6" name="Содержимое 4"/>
          <p:cNvGraphicFramePr>
            <a:graphicFrameLocks/>
          </p:cNvGraphicFramePr>
          <p:nvPr/>
        </p:nvGraphicFramePr>
        <p:xfrm>
          <a:off x="285720" y="3714752"/>
          <a:ext cx="8643998" cy="2786082"/>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одержимое 4"/>
          <p:cNvGraphicFramePr>
            <a:graphicFrameLocks noGrp="1"/>
          </p:cNvGraphicFramePr>
          <p:nvPr>
            <p:ph idx="1"/>
          </p:nvPr>
        </p:nvGraphicFramePr>
        <p:xfrm>
          <a:off x="142844" y="857232"/>
          <a:ext cx="8858312" cy="5786478"/>
        </p:xfrm>
        <a:graphic>
          <a:graphicData uri="http://schemas.openxmlformats.org/drawingml/2006/chart">
            <c:chart xmlns:c="http://schemas.openxmlformats.org/drawingml/2006/chart" xmlns:r="http://schemas.openxmlformats.org/officeDocument/2006/relationships" r:id="rId2"/>
          </a:graphicData>
        </a:graphic>
      </p:graphicFrame>
      <p:sp>
        <p:nvSpPr>
          <p:cNvPr id="4" name="Заголовок 1"/>
          <p:cNvSpPr txBox="1">
            <a:spLocks/>
          </p:cNvSpPr>
          <p:nvPr/>
        </p:nvSpPr>
        <p:spPr>
          <a:xfrm>
            <a:off x="2285984" y="142852"/>
            <a:ext cx="6615130" cy="654032"/>
          </a:xfrm>
          <a:prstGeom prst="rect">
            <a:avLst/>
          </a:prstGeom>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rmAutofit/>
          </a:bodyPr>
          <a:lstStyle/>
          <a:p>
            <a:pPr lvl="0" algn="ctr">
              <a:spcBef>
                <a:spcPct val="0"/>
              </a:spcBef>
              <a:defRPr/>
            </a:pPr>
            <a:r>
              <a:rPr lang="af-ZA" sz="1400" b="1" dirty="0" smtClean="0"/>
              <a:t>A23.  </a:t>
            </a:r>
            <a:r>
              <a:rPr lang="ka-GE" sz="1400" b="1" dirty="0" smtClean="0"/>
              <a:t>რა შეიცვალა აჭარის ტელევიზიაში ბოლო 5  წლის განმავლობაში?</a:t>
            </a:r>
            <a:endParaRPr kumimoji="0" lang="ru-RU" sz="1400" b="1" i="0" u="none" strike="noStrike" kern="1200" cap="none" spc="0" normalizeH="0" baseline="0" noProof="0" dirty="0">
              <a:ln>
                <a:noFill/>
              </a:ln>
              <a:solidFill>
                <a:schemeClr val="lt1"/>
              </a:solidFill>
              <a:effectLst/>
              <a:uLnTx/>
              <a:uFillTx/>
              <a:latin typeface="+mn-lt"/>
              <a:ea typeface="+mn-ea"/>
              <a:cs typeface="+mn-cs"/>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одержимое 4"/>
          <p:cNvGraphicFramePr>
            <a:graphicFrameLocks noGrp="1"/>
          </p:cNvGraphicFramePr>
          <p:nvPr>
            <p:ph idx="1"/>
          </p:nvPr>
        </p:nvGraphicFramePr>
        <p:xfrm>
          <a:off x="142844" y="857232"/>
          <a:ext cx="8858312" cy="5786478"/>
        </p:xfrm>
        <a:graphic>
          <a:graphicData uri="http://schemas.openxmlformats.org/drawingml/2006/chart">
            <c:chart xmlns:c="http://schemas.openxmlformats.org/drawingml/2006/chart" xmlns:r="http://schemas.openxmlformats.org/officeDocument/2006/relationships" r:id="rId2"/>
          </a:graphicData>
        </a:graphic>
      </p:graphicFrame>
      <p:sp>
        <p:nvSpPr>
          <p:cNvPr id="4" name="Заголовок 1"/>
          <p:cNvSpPr txBox="1">
            <a:spLocks/>
          </p:cNvSpPr>
          <p:nvPr/>
        </p:nvSpPr>
        <p:spPr>
          <a:xfrm>
            <a:off x="2285984" y="142852"/>
            <a:ext cx="6715172" cy="785818"/>
          </a:xfrm>
          <a:prstGeom prst="rect">
            <a:avLst/>
          </a:prstGeom>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rmAutofit fontScale="92500"/>
          </a:bodyPr>
          <a:lstStyle/>
          <a:p>
            <a:pPr lvl="0" algn="ctr">
              <a:spcBef>
                <a:spcPct val="0"/>
              </a:spcBef>
              <a:defRPr/>
            </a:pPr>
            <a:r>
              <a:rPr lang="af-ZA" sz="1400" b="1" dirty="0" smtClean="0"/>
              <a:t>A24. </a:t>
            </a:r>
            <a:r>
              <a:rPr lang="ka-GE" sz="1400" b="1" dirty="0" smtClean="0"/>
              <a:t>თქვენი აზრით, აჭარის ტელევიზია და რადიო, მაუწყებლობის თემატური/შინაარსობრივი, </a:t>
            </a:r>
            <a:r>
              <a:rPr lang="af-ZA" sz="1400" b="1" dirty="0" smtClean="0"/>
              <a:t> </a:t>
            </a:r>
            <a:r>
              <a:rPr lang="ka-GE" sz="1400" b="1" dirty="0" smtClean="0"/>
              <a:t>პოლიტიკური თუ მედია–სტანდარტების გათვალისწინებით, რამდენად</a:t>
            </a:r>
            <a:r>
              <a:rPr lang="af-ZA" sz="1400" b="1" dirty="0" smtClean="0"/>
              <a:t> </a:t>
            </a:r>
            <a:r>
              <a:rPr lang="ka-GE" sz="1400" b="1" dirty="0" smtClean="0"/>
              <a:t> ასრულებს საზოგადოებრივი მაუწყებლის ფუნქციას/როლს?</a:t>
            </a:r>
            <a:endParaRPr kumimoji="0" lang="ru-RU" sz="1400" b="1" i="0" u="none" strike="noStrike" kern="1200" cap="none" spc="0" normalizeH="0" baseline="0" noProof="0" dirty="0">
              <a:ln>
                <a:noFill/>
              </a:ln>
              <a:solidFill>
                <a:schemeClr val="lt1"/>
              </a:solidFill>
              <a:effectLst/>
              <a:uLnTx/>
              <a:uFillTx/>
              <a:latin typeface="+mn-lt"/>
              <a:ea typeface="+mn-ea"/>
              <a:cs typeface="+mn-cs"/>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вал 3"/>
          <p:cNvSpPr/>
          <p:nvPr/>
        </p:nvSpPr>
        <p:spPr>
          <a:xfrm>
            <a:off x="2051720" y="2780928"/>
            <a:ext cx="5472608" cy="1224136"/>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ka-GE" sz="3200" b="1" dirty="0" smtClean="0"/>
              <a:t>რადიო</a:t>
            </a:r>
            <a:endParaRPr lang="ru-RU" sz="3200" b="1" dirty="0"/>
          </a:p>
        </p:txBody>
      </p:sp>
    </p:spTree>
    <p:extLst>
      <p:ext uri="{BB962C8B-B14F-4D97-AF65-F5344CB8AC3E}">
        <p14:creationId xmlns:p14="http://schemas.microsoft.com/office/powerpoint/2010/main" val="76240694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1187624" y="404664"/>
            <a:ext cx="6984776" cy="792088"/>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600" b="1" dirty="0"/>
              <a:t>R1.  </a:t>
            </a:r>
            <a:r>
              <a:rPr lang="ka-GE" sz="1600" b="1" dirty="0"/>
              <a:t>უსმენთ თუ არა რადიოს?</a:t>
            </a:r>
            <a:endParaRPr lang="ru-RU" sz="1600" b="1" dirty="0"/>
          </a:p>
        </p:txBody>
      </p:sp>
      <p:graphicFrame>
        <p:nvGraphicFramePr>
          <p:cNvPr id="2" name="Диаграмма 1"/>
          <p:cNvGraphicFramePr/>
          <p:nvPr>
            <p:extLst>
              <p:ext uri="{D42A27DB-BD31-4B8C-83A1-F6EECF244321}">
                <p14:modId xmlns:p14="http://schemas.microsoft.com/office/powerpoint/2010/main" val="2607937681"/>
              </p:ext>
            </p:extLst>
          </p:nvPr>
        </p:nvGraphicFramePr>
        <p:xfrm>
          <a:off x="1524000" y="1397000"/>
          <a:ext cx="6504384" cy="491232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4751386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1928794" y="142852"/>
            <a:ext cx="6984776" cy="792088"/>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600" b="1" dirty="0"/>
              <a:t>R2. </a:t>
            </a:r>
            <a:r>
              <a:rPr lang="ka-GE" sz="1600" b="1" dirty="0"/>
              <a:t>სად უსმენთ რადიოს </a:t>
            </a:r>
            <a:r>
              <a:rPr lang="ka-GE" sz="1600" b="1" dirty="0" smtClean="0"/>
              <a:t>?</a:t>
            </a:r>
          </a:p>
          <a:p>
            <a:pPr algn="ctr"/>
            <a:r>
              <a:rPr lang="ka-GE" sz="1600" b="1" dirty="0" smtClean="0">
                <a:solidFill>
                  <a:srgbClr val="FF0000"/>
                </a:solidFill>
              </a:rPr>
              <a:t>მისაღებია რამდენიმე პასუხი</a:t>
            </a:r>
            <a:endParaRPr lang="ru-RU" sz="1600" b="1" dirty="0">
              <a:solidFill>
                <a:srgbClr val="FF0000"/>
              </a:solidFill>
            </a:endParaRPr>
          </a:p>
        </p:txBody>
      </p:sp>
      <p:graphicFrame>
        <p:nvGraphicFramePr>
          <p:cNvPr id="5" name="Объект 1"/>
          <p:cNvGraphicFramePr>
            <a:graphicFrameLocks/>
          </p:cNvGraphicFramePr>
          <p:nvPr>
            <p:extLst>
              <p:ext uri="{D42A27DB-BD31-4B8C-83A1-F6EECF244321}">
                <p14:modId xmlns:p14="http://schemas.microsoft.com/office/powerpoint/2010/main" val="1789549506"/>
              </p:ext>
            </p:extLst>
          </p:nvPr>
        </p:nvGraphicFramePr>
        <p:xfrm>
          <a:off x="107504" y="1196752"/>
          <a:ext cx="8856984" cy="532859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4751386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2000232" y="142852"/>
            <a:ext cx="6984776" cy="792088"/>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600" b="1" dirty="0"/>
              <a:t>R3. </a:t>
            </a:r>
            <a:r>
              <a:rPr lang="ka-GE" sz="1600" b="1" dirty="0"/>
              <a:t>გთხოვთ მიპასუხოთ, იჭერთ თუ არა </a:t>
            </a:r>
            <a:r>
              <a:rPr lang="ka-GE" sz="1600" b="1" dirty="0" smtClean="0"/>
              <a:t>რადიო აჭარას</a:t>
            </a:r>
            <a:r>
              <a:rPr lang="af-ZA" sz="1600" b="1" dirty="0" smtClean="0"/>
              <a:t> </a:t>
            </a:r>
            <a:r>
              <a:rPr lang="ka-GE" sz="1600" b="1" dirty="0" smtClean="0"/>
              <a:t>ნებისმიერ </a:t>
            </a:r>
            <a:r>
              <a:rPr lang="ka-GE" sz="1600" b="1" dirty="0"/>
              <a:t>ადგილას, სადაც უსმენთ რადიოს ?</a:t>
            </a:r>
            <a:endParaRPr lang="ru-RU" sz="1600" b="1" dirty="0"/>
          </a:p>
        </p:txBody>
      </p:sp>
      <p:graphicFrame>
        <p:nvGraphicFramePr>
          <p:cNvPr id="6" name="Диаграмма 5"/>
          <p:cNvGraphicFramePr/>
          <p:nvPr/>
        </p:nvGraphicFramePr>
        <p:xfrm>
          <a:off x="714348" y="1500174"/>
          <a:ext cx="7929618" cy="478634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4751386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1214414" y="142852"/>
            <a:ext cx="6984776" cy="792088"/>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600" b="1" dirty="0" smtClean="0"/>
              <a:t>R4. </a:t>
            </a:r>
            <a:r>
              <a:rPr lang="ka-GE" sz="1600" b="1" dirty="0" smtClean="0"/>
              <a:t>გთხოვთ მითხრათ, ძირითადად რა მიზნით უსმენთ რადიოს? </a:t>
            </a:r>
            <a:endParaRPr lang="ru-RU" sz="1600" b="1" dirty="0">
              <a:solidFill>
                <a:srgbClr val="FF0000"/>
              </a:solidFill>
            </a:endParaRPr>
          </a:p>
        </p:txBody>
      </p:sp>
      <p:graphicFrame>
        <p:nvGraphicFramePr>
          <p:cNvPr id="5" name="Объект 1"/>
          <p:cNvGraphicFramePr>
            <a:graphicFrameLocks/>
          </p:cNvGraphicFramePr>
          <p:nvPr>
            <p:extLst>
              <p:ext uri="{D42A27DB-BD31-4B8C-83A1-F6EECF244321}">
                <p14:modId xmlns:p14="http://schemas.microsoft.com/office/powerpoint/2010/main" val="1789549506"/>
              </p:ext>
            </p:extLst>
          </p:nvPr>
        </p:nvGraphicFramePr>
        <p:xfrm>
          <a:off x="107504" y="1196752"/>
          <a:ext cx="8856984" cy="532859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475138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20" y="1000108"/>
            <a:ext cx="8643998" cy="5500726"/>
          </a:xfrm>
        </p:spPr>
        <p:style>
          <a:lnRef idx="1">
            <a:schemeClr val="accent1"/>
          </a:lnRef>
          <a:fillRef idx="2">
            <a:schemeClr val="accent1"/>
          </a:fillRef>
          <a:effectRef idx="1">
            <a:schemeClr val="accent1"/>
          </a:effectRef>
          <a:fontRef idx="minor">
            <a:schemeClr val="dk1"/>
          </a:fontRef>
        </p:style>
        <p:txBody>
          <a:bodyPr>
            <a:normAutofit fontScale="85000" lnSpcReduction="10000"/>
          </a:bodyPr>
          <a:lstStyle/>
          <a:p>
            <a:pPr lvl="0" algn="just"/>
            <a:r>
              <a:rPr lang="af-ZA" sz="1400" dirty="0" smtClean="0"/>
              <a:t>აღსანიშნავია, რომ ზოგადად სატელევიზო არხებისთვის მახასიათებელი ფაქტორებიდან, აჭარის საზოგადოებრივი მაუწყებელი, დადებითი ფაქტორებით ხასიათდება. აშკარაა, არხის მაყურებელთა ლოიალური განწყობა და კვლევის შედეგებით აჭარის ტელევიზია, მრავალმხრივ დაბალანსებული არხის შთაბეჭდილებას ტოვებს. კვლევამ აჩვენა, რომ რესპონდენტთა მოსაზრებით, არხი არ არის ”მთავრობისგან მართვადი”, ”ჩამორჩენილი და ძველმოდური”, ”ოპოზიციისგან მართვადი”, ”დამცინავი, ცინიკური და ირონიული” და ”მატყუარა”. </a:t>
            </a:r>
          </a:p>
          <a:p>
            <a:pPr lvl="0" algn="just"/>
            <a:endParaRPr lang="ru-RU" sz="1400" dirty="0" smtClean="0"/>
          </a:p>
          <a:p>
            <a:pPr lvl="0" algn="just"/>
            <a:r>
              <a:rPr lang="af-ZA" sz="1400" dirty="0" smtClean="0"/>
              <a:t>სატელევიზიო გადაცემებიდან, ყველაზე დიდი პოპულარობით საინფორმაციო გამოშვება და ”ერთი დღე სოფელში” სარგებლობს. აჭარის ტელევიზიის სატელევიზიო ბადიდან ყურებადი გადაცემების ჩამონათვალშია ასევე, ”მე ვარ ფერმერი”, ”დილის ტალღა”, ”მთავარი აჭარაზე” და ”სპორტკლუბი”.</a:t>
            </a:r>
          </a:p>
          <a:p>
            <a:pPr lvl="0" algn="just"/>
            <a:endParaRPr lang="ru-RU" sz="1400" dirty="0" smtClean="0"/>
          </a:p>
          <a:p>
            <a:pPr lvl="0" algn="just"/>
            <a:r>
              <a:rPr lang="af-ZA" sz="1400" dirty="0" smtClean="0"/>
              <a:t>სატელევიზიო გადაცემების შეფასებისას, არხზე წარმოდგენილი ყველა გადაცემა საშუალოზე მაღალი ქულით შეფასდა. არ შეიმჩნევა, რომელიმე კონკრეტულის მიმართ განსაკუთრებული უკმაყოფილება. შესაბამისად, ჩანს, რომ ის რესპონდენტები, რომლებიც კონკრეტული გადაცემის მაყურებლები არიან, გადაცემების მიმართ ერთგვარი მიჯაჭვულობით გამოირჩევიან. სავარაუდოა, რომ კონკრეტული გადაცემების ყურებადობის დაბალ სიხშირეს, არა გადაცემის მიმართ პრეტენზიები, არამედ მაყურებელთა გემოვნება (ჟანრობრივი) განაპირობებს. </a:t>
            </a:r>
          </a:p>
          <a:p>
            <a:pPr lvl="0" algn="just"/>
            <a:endParaRPr lang="ru-RU" sz="1400" dirty="0" smtClean="0"/>
          </a:p>
          <a:p>
            <a:pPr lvl="0" algn="just"/>
            <a:r>
              <a:rPr lang="af-ZA" sz="1400" dirty="0" smtClean="0"/>
              <a:t>საინტერესოა, რომ რესპონდენტები არ იცნობენ სათანადოდ აჭარის ტელევიზიის საინფორმაციო გადაცემების წამყვანებს. ჩამოთვლილ წამყვანთა შორის, არცერთის ცნობადობა არ აღემატება 50%-ს. ისინი, ვინც ახერხებენ სახლითა და გვარით წამყვანთა იდენტიფიცირებას, ყველაზე მნიშვნელოვნად, მათი გადმოცემის უნარს, მეტყველებას და ”ნიჭიერებას” (როგორც ზოგადად დადებით ფაქტორს) უსვამენ ხაზს. </a:t>
            </a:r>
          </a:p>
          <a:p>
            <a:pPr lvl="0" algn="just"/>
            <a:endParaRPr lang="af-ZA" sz="1400" dirty="0" smtClean="0"/>
          </a:p>
          <a:p>
            <a:pPr lvl="0" algn="just"/>
            <a:r>
              <a:rPr lang="af-ZA" sz="1400" dirty="0" smtClean="0"/>
              <a:t>აღსანიშნავია, რომ კვლევაში გადაცემების წამყვანთა შეფასებებზე დაყრდნობით, არ იკვეთება არხის სახე, მეტად პოპულარული ან ცნობადი წამყვანი. თუმცა, კითხვის დაკონკრეტებისას - ”რომელი წამყვანი მიგაჩნიათ არხის სახედ”, ყველაზე დიდი პოპულარობით ნათია თავდგირიძე გამოირჩევა. </a:t>
            </a:r>
          </a:p>
          <a:p>
            <a:pPr lvl="0" algn="just"/>
            <a:endParaRPr lang="ru-RU" sz="1400" dirty="0" smtClean="0"/>
          </a:p>
          <a:p>
            <a:pPr lvl="0" algn="just"/>
            <a:r>
              <a:rPr lang="it-IT" sz="1400" dirty="0" smtClean="0"/>
              <a:t>კვლევის შედეგებით, მაყურებლებისთვის ყველაზე მნიშვნელოვანია სატელევიზიო არხი აშუქებდეს ახალ ამბებს და სატელევიზიო ბადის დაკომპლექტებისას უპირობოდ ლიდერ პოზიციას იკავებს ”საინფორმაციო გადაცემების მოთხოვნა. ასევე, მოთხოვნადია ანალიტიკური, შემეცნებითი და სპორტული გადაცემები. ამასთან, არა პირველ რიგში მნიშვნელოვნად, თუმცა, ზოგადად, მნიშვნელოვნად მიიჩნევა მხატვრული ფილმები და სერიალები. </a:t>
            </a:r>
            <a:endParaRPr lang="ru-RU" sz="1400" dirty="0" smtClean="0"/>
          </a:p>
          <a:p>
            <a:pPr lvl="0" algn="just"/>
            <a:endParaRPr lang="ru-RU" sz="1400" dirty="0"/>
          </a:p>
        </p:txBody>
      </p:sp>
      <p:sp>
        <p:nvSpPr>
          <p:cNvPr id="4" name="Скругленный прямоугольник 3"/>
          <p:cNvSpPr/>
          <p:nvPr/>
        </p:nvSpPr>
        <p:spPr>
          <a:xfrm>
            <a:off x="2428860" y="0"/>
            <a:ext cx="4248472" cy="792088"/>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ka-GE" sz="1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ძირითადი ტენდენციები</a:t>
            </a:r>
            <a:endParaRPr lang="ru-RU" sz="16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2000232" y="142852"/>
            <a:ext cx="6984776" cy="792088"/>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600" b="1" dirty="0" smtClean="0"/>
              <a:t>R5. </a:t>
            </a:r>
            <a:r>
              <a:rPr lang="ka-GE" sz="1600" b="1" dirty="0" smtClean="0"/>
              <a:t>რამდენად დადებითად ან უარყოფითად აფასებთ აჭარის რადიოს მიერ მომზადებულ გადაცემებს?</a:t>
            </a:r>
            <a:endParaRPr lang="ru-RU" sz="1600" b="1" dirty="0">
              <a:solidFill>
                <a:srgbClr val="FF0000"/>
              </a:solidFill>
            </a:endParaRPr>
          </a:p>
        </p:txBody>
      </p:sp>
      <p:graphicFrame>
        <p:nvGraphicFramePr>
          <p:cNvPr id="7" name="Содержимое 6"/>
          <p:cNvGraphicFramePr>
            <a:graphicFrameLocks noGrp="1"/>
          </p:cNvGraphicFramePr>
          <p:nvPr>
            <p:ph idx="1"/>
          </p:nvPr>
        </p:nvGraphicFramePr>
        <p:xfrm>
          <a:off x="214282" y="1142984"/>
          <a:ext cx="8786874" cy="5429288"/>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1928794" y="142852"/>
            <a:ext cx="6984776" cy="792088"/>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600" b="1" dirty="0" smtClean="0"/>
              <a:t>R6. </a:t>
            </a:r>
            <a:r>
              <a:rPr lang="ka-GE" sz="1600" b="1" dirty="0" smtClean="0"/>
              <a:t>გთხოვთ მითხრათ, რა ჟანრის გადაცემებს ანიჭებთ უპირატესობას რადიოს სმენის დროს?</a:t>
            </a:r>
            <a:endParaRPr lang="ru-RU" sz="1600" b="1" dirty="0">
              <a:solidFill>
                <a:srgbClr val="FF0000"/>
              </a:solidFill>
            </a:endParaRPr>
          </a:p>
        </p:txBody>
      </p:sp>
      <p:graphicFrame>
        <p:nvGraphicFramePr>
          <p:cNvPr id="5" name="Объект 1"/>
          <p:cNvGraphicFramePr>
            <a:graphicFrameLocks/>
          </p:cNvGraphicFramePr>
          <p:nvPr>
            <p:extLst>
              <p:ext uri="{D42A27DB-BD31-4B8C-83A1-F6EECF244321}">
                <p14:modId xmlns:p14="http://schemas.microsoft.com/office/powerpoint/2010/main" val="1789549506"/>
              </p:ext>
            </p:extLst>
          </p:nvPr>
        </p:nvGraphicFramePr>
        <p:xfrm>
          <a:off x="107504" y="1196752"/>
          <a:ext cx="8856984" cy="532859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4751386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1159906" y="116632"/>
            <a:ext cx="6984776" cy="1152128"/>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400" b="1" dirty="0" smtClean="0"/>
              <a:t>R7    </a:t>
            </a:r>
            <a:r>
              <a:rPr lang="ka-GE" sz="1400" b="1" dirty="0" smtClean="0"/>
              <a:t>რა დროს უსმენთ რადიო აჭარას ძირითადად ორშაბათიდან პარასკევის ჩათვლით და შაბათ კვირას? ? </a:t>
            </a:r>
            <a:endParaRPr lang="ru-RU" sz="1400" b="1" dirty="0"/>
          </a:p>
        </p:txBody>
      </p:sp>
      <p:graphicFrame>
        <p:nvGraphicFramePr>
          <p:cNvPr id="6" name="Таблица 5"/>
          <p:cNvGraphicFramePr>
            <a:graphicFrameLocks noGrp="1"/>
          </p:cNvGraphicFramePr>
          <p:nvPr>
            <p:extLst>
              <p:ext uri="{D42A27DB-BD31-4B8C-83A1-F6EECF244321}">
                <p14:modId xmlns:p14="http://schemas.microsoft.com/office/powerpoint/2010/main" val="1926123178"/>
              </p:ext>
            </p:extLst>
          </p:nvPr>
        </p:nvGraphicFramePr>
        <p:xfrm>
          <a:off x="179512" y="1571616"/>
          <a:ext cx="4104456" cy="5025735"/>
        </p:xfrm>
        <a:graphic>
          <a:graphicData uri="http://schemas.openxmlformats.org/drawingml/2006/table">
            <a:tbl>
              <a:tblPr>
                <a:tableStyleId>{3C2FFA5D-87B4-456A-9821-1D502468CF0F}</a:tableStyleId>
              </a:tblPr>
              <a:tblGrid>
                <a:gridCol w="1296144"/>
                <a:gridCol w="1008112"/>
                <a:gridCol w="936104"/>
                <a:gridCol w="864096"/>
              </a:tblGrid>
              <a:tr h="730235">
                <a:tc>
                  <a:txBody>
                    <a:bodyPr/>
                    <a:lstStyle/>
                    <a:p>
                      <a:pPr algn="ctr" fontAlgn="b"/>
                      <a:r>
                        <a:rPr lang="ru-RU" sz="1100" u="none" strike="noStrike" dirty="0">
                          <a:effectLst/>
                        </a:rPr>
                        <a:t> </a:t>
                      </a:r>
                      <a:endParaRPr lang="ru-RU" sz="1100" b="0" i="0" u="none" strike="noStrike" dirty="0">
                        <a:solidFill>
                          <a:srgbClr val="000000"/>
                        </a:solidFill>
                        <a:effectLst/>
                        <a:latin typeface="Calibri"/>
                      </a:endParaRPr>
                    </a:p>
                  </a:txBody>
                  <a:tcPr marL="9525" marR="9525" marT="9525" marB="0" anchor="ctr"/>
                </a:tc>
                <a:tc>
                  <a:txBody>
                    <a:bodyPr/>
                    <a:lstStyle/>
                    <a:p>
                      <a:pPr algn="ctr" fontAlgn="b"/>
                      <a:r>
                        <a:rPr lang="ka-GE" sz="900" b="1" u="none" strike="noStrike" dirty="0">
                          <a:effectLst/>
                        </a:rPr>
                        <a:t>ორშაბათი-პარასკევი</a:t>
                      </a:r>
                      <a:endParaRPr lang="ka-GE" sz="900" b="1" i="0" u="none" strike="noStrike" dirty="0">
                        <a:solidFill>
                          <a:srgbClr val="000000"/>
                        </a:solidFill>
                        <a:effectLst/>
                        <a:latin typeface="Sylfaen"/>
                      </a:endParaRPr>
                    </a:p>
                  </a:txBody>
                  <a:tcPr marL="9525" marR="9525" marT="9525" marB="0" anchor="ctr"/>
                </a:tc>
                <a:tc>
                  <a:txBody>
                    <a:bodyPr/>
                    <a:lstStyle/>
                    <a:p>
                      <a:pPr algn="ctr" fontAlgn="b"/>
                      <a:r>
                        <a:rPr lang="ka-GE" sz="900" b="1" u="none" strike="noStrike" dirty="0">
                          <a:effectLst/>
                        </a:rPr>
                        <a:t>შაბათი</a:t>
                      </a:r>
                      <a:endParaRPr lang="ka-GE" sz="900" b="1" i="0" u="none" strike="noStrike" dirty="0">
                        <a:solidFill>
                          <a:srgbClr val="000000"/>
                        </a:solidFill>
                        <a:effectLst/>
                        <a:latin typeface="Sylfaen"/>
                      </a:endParaRPr>
                    </a:p>
                  </a:txBody>
                  <a:tcPr marL="9525" marR="9525" marT="9525" marB="0" anchor="ctr"/>
                </a:tc>
                <a:tc>
                  <a:txBody>
                    <a:bodyPr/>
                    <a:lstStyle/>
                    <a:p>
                      <a:pPr algn="ctr" fontAlgn="b"/>
                      <a:r>
                        <a:rPr lang="ka-GE" sz="900" b="1" u="none" strike="noStrike" dirty="0">
                          <a:effectLst/>
                        </a:rPr>
                        <a:t>კვირა</a:t>
                      </a:r>
                      <a:endParaRPr lang="ka-GE" sz="900" b="1" i="0" u="none" strike="noStrike" dirty="0">
                        <a:solidFill>
                          <a:srgbClr val="000000"/>
                        </a:solidFill>
                        <a:effectLst/>
                        <a:latin typeface="Sylfaen"/>
                      </a:endParaRPr>
                    </a:p>
                  </a:txBody>
                  <a:tcPr marL="9525" marR="9525" marT="9525" marB="0" anchor="ctr"/>
                </a:tc>
              </a:tr>
              <a:tr h="214775">
                <a:tc>
                  <a:txBody>
                    <a:bodyPr/>
                    <a:lstStyle/>
                    <a:p>
                      <a:pPr algn="ctr" fontAlgn="b"/>
                      <a:r>
                        <a:rPr lang="ru-RU" sz="900" b="1" i="0" u="none" strike="noStrike">
                          <a:solidFill>
                            <a:srgbClr val="000000"/>
                          </a:solidFill>
                          <a:effectLst/>
                          <a:latin typeface="Calibri"/>
                        </a:rPr>
                        <a:t>6.00-6.30</a:t>
                      </a:r>
                    </a:p>
                  </a:txBody>
                  <a:tcPr marL="9525" marR="9525" marT="9525" marB="0" anchor="b"/>
                </a:tc>
                <a:tc>
                  <a:txBody>
                    <a:bodyPr/>
                    <a:lstStyle/>
                    <a:p>
                      <a:pPr algn="ctr" fontAlgn="ctr"/>
                      <a:r>
                        <a:rPr lang="ru-RU" sz="900" b="0" i="0" u="none" strike="noStrike">
                          <a:solidFill>
                            <a:srgbClr val="000000"/>
                          </a:solidFill>
                          <a:latin typeface="Arial"/>
                        </a:rPr>
                        <a:t>1,1%</a:t>
                      </a:r>
                    </a:p>
                  </a:txBody>
                  <a:tcPr marL="9525" marR="9525" marT="9525" marB="0" anchor="ctr"/>
                </a:tc>
                <a:tc>
                  <a:txBody>
                    <a:bodyPr/>
                    <a:lstStyle/>
                    <a:p>
                      <a:pPr algn="ctr" fontAlgn="ctr"/>
                      <a:r>
                        <a:rPr lang="ru-RU" sz="900" b="0" i="0" u="none" strike="noStrike">
                          <a:solidFill>
                            <a:srgbClr val="000000"/>
                          </a:solidFill>
                          <a:latin typeface="Arial"/>
                        </a:rPr>
                        <a:t>1,1%</a:t>
                      </a:r>
                    </a:p>
                  </a:txBody>
                  <a:tcPr marL="9525" marR="9525" marT="9525" marB="0" anchor="ctr"/>
                </a:tc>
                <a:tc>
                  <a:txBody>
                    <a:bodyPr/>
                    <a:lstStyle/>
                    <a:p>
                      <a:pPr algn="ctr" fontAlgn="ctr"/>
                      <a:r>
                        <a:rPr lang="ru-RU" sz="900" b="0" i="0" u="none" strike="noStrike">
                          <a:solidFill>
                            <a:srgbClr val="000000"/>
                          </a:solidFill>
                          <a:latin typeface="Arial"/>
                        </a:rPr>
                        <a:t>1,1%</a:t>
                      </a:r>
                    </a:p>
                  </a:txBody>
                  <a:tcPr marL="9525" marR="9525" marT="9525" marB="0" anchor="ctr"/>
                </a:tc>
              </a:tr>
              <a:tr h="214775">
                <a:tc>
                  <a:txBody>
                    <a:bodyPr/>
                    <a:lstStyle/>
                    <a:p>
                      <a:pPr algn="ctr" fontAlgn="b"/>
                      <a:r>
                        <a:rPr lang="ru-RU" sz="900" b="1" i="0" u="none" strike="noStrike">
                          <a:solidFill>
                            <a:srgbClr val="000000"/>
                          </a:solidFill>
                          <a:effectLst/>
                          <a:latin typeface="Calibri"/>
                        </a:rPr>
                        <a:t>6.30-7.00</a:t>
                      </a:r>
                    </a:p>
                  </a:txBody>
                  <a:tcPr marL="9525" marR="9525" marT="9525" marB="0" anchor="b"/>
                </a:tc>
                <a:tc>
                  <a:txBody>
                    <a:bodyPr/>
                    <a:lstStyle/>
                    <a:p>
                      <a:pPr algn="ctr" fontAlgn="ctr"/>
                      <a:r>
                        <a:rPr lang="ru-RU" sz="900" b="0" i="0" u="none" strike="noStrike">
                          <a:solidFill>
                            <a:srgbClr val="000000"/>
                          </a:solidFill>
                          <a:latin typeface="Arial"/>
                        </a:rPr>
                        <a:t>1,1%</a:t>
                      </a:r>
                    </a:p>
                  </a:txBody>
                  <a:tcPr marL="9525" marR="9525" marT="9525" marB="0" anchor="ctr"/>
                </a:tc>
                <a:tc>
                  <a:txBody>
                    <a:bodyPr/>
                    <a:lstStyle/>
                    <a:p>
                      <a:pPr algn="ctr" fontAlgn="ctr"/>
                      <a:r>
                        <a:rPr lang="ru-RU" sz="900" b="0" i="0" u="none" strike="noStrike">
                          <a:solidFill>
                            <a:srgbClr val="000000"/>
                          </a:solidFill>
                          <a:latin typeface="Arial"/>
                        </a:rPr>
                        <a:t>1,1%</a:t>
                      </a:r>
                    </a:p>
                  </a:txBody>
                  <a:tcPr marL="9525" marR="9525" marT="9525" marB="0" anchor="ctr"/>
                </a:tc>
                <a:tc>
                  <a:txBody>
                    <a:bodyPr/>
                    <a:lstStyle/>
                    <a:p>
                      <a:pPr algn="ctr" fontAlgn="ctr"/>
                      <a:r>
                        <a:rPr lang="ru-RU" sz="900" b="0" i="0" u="none" strike="noStrike">
                          <a:solidFill>
                            <a:srgbClr val="000000"/>
                          </a:solidFill>
                          <a:latin typeface="Arial"/>
                        </a:rPr>
                        <a:t>2,2%</a:t>
                      </a:r>
                    </a:p>
                  </a:txBody>
                  <a:tcPr marL="9525" marR="9525" marT="9525" marB="0" anchor="ctr"/>
                </a:tc>
              </a:tr>
              <a:tr h="214775">
                <a:tc>
                  <a:txBody>
                    <a:bodyPr/>
                    <a:lstStyle/>
                    <a:p>
                      <a:pPr algn="ctr" fontAlgn="b"/>
                      <a:r>
                        <a:rPr lang="ru-RU" sz="900" b="1" i="0" u="none" strike="noStrike">
                          <a:solidFill>
                            <a:srgbClr val="000000"/>
                          </a:solidFill>
                          <a:effectLst/>
                          <a:latin typeface="Calibri"/>
                        </a:rPr>
                        <a:t>7.00-7.30</a:t>
                      </a:r>
                    </a:p>
                  </a:txBody>
                  <a:tcPr marL="9525" marR="9525" marT="9525" marB="0" anchor="b"/>
                </a:tc>
                <a:tc>
                  <a:txBody>
                    <a:bodyPr/>
                    <a:lstStyle/>
                    <a:p>
                      <a:pPr algn="ctr" fontAlgn="b"/>
                      <a:r>
                        <a:rPr lang="ru-RU" sz="1100" b="0" i="0" u="none" strike="noStrike" dirty="0">
                          <a:solidFill>
                            <a:srgbClr val="000000"/>
                          </a:solidFill>
                          <a:latin typeface="Calibri"/>
                        </a:rPr>
                        <a:t> </a:t>
                      </a:r>
                    </a:p>
                  </a:txBody>
                  <a:tcPr marL="9525" marR="9525" marT="9525" marB="0" anchor="b">
                    <a:solidFill>
                      <a:schemeClr val="accent1">
                        <a:lumMod val="75000"/>
                      </a:schemeClr>
                    </a:solidFill>
                  </a:tcPr>
                </a:tc>
                <a:tc>
                  <a:txBody>
                    <a:bodyPr/>
                    <a:lstStyle/>
                    <a:p>
                      <a:pPr algn="ctr" fontAlgn="ctr"/>
                      <a:r>
                        <a:rPr lang="ru-RU" sz="1100" b="0" i="0" u="none" strike="noStrike" dirty="0">
                          <a:solidFill>
                            <a:srgbClr val="000000"/>
                          </a:solidFill>
                          <a:latin typeface="Calibri"/>
                        </a:rPr>
                        <a:t> </a:t>
                      </a:r>
                    </a:p>
                  </a:txBody>
                  <a:tcPr marL="9525" marR="9525" marT="9525" marB="0" anchor="ctr">
                    <a:solidFill>
                      <a:schemeClr val="accent1">
                        <a:lumMod val="75000"/>
                      </a:schemeClr>
                    </a:solidFill>
                  </a:tcPr>
                </a:tc>
                <a:tc>
                  <a:txBody>
                    <a:bodyPr/>
                    <a:lstStyle/>
                    <a:p>
                      <a:pPr algn="ctr" fontAlgn="ctr"/>
                      <a:r>
                        <a:rPr lang="ru-RU" sz="1100" b="0" i="0" u="none" strike="noStrike">
                          <a:solidFill>
                            <a:srgbClr val="000000"/>
                          </a:solidFill>
                          <a:latin typeface="Calibri"/>
                        </a:rPr>
                        <a:t> </a:t>
                      </a:r>
                    </a:p>
                  </a:txBody>
                  <a:tcPr marL="9525" marR="9525" marT="9525" marB="0" anchor="ctr">
                    <a:solidFill>
                      <a:schemeClr val="accent1">
                        <a:lumMod val="75000"/>
                      </a:schemeClr>
                    </a:solidFill>
                  </a:tcPr>
                </a:tc>
              </a:tr>
              <a:tr h="214775">
                <a:tc>
                  <a:txBody>
                    <a:bodyPr/>
                    <a:lstStyle/>
                    <a:p>
                      <a:pPr algn="ctr" fontAlgn="b"/>
                      <a:r>
                        <a:rPr lang="ru-RU" sz="900" b="1" i="0" u="none" strike="noStrike">
                          <a:solidFill>
                            <a:srgbClr val="000000"/>
                          </a:solidFill>
                          <a:effectLst/>
                          <a:latin typeface="Calibri"/>
                        </a:rPr>
                        <a:t>7.30-8.00</a:t>
                      </a:r>
                    </a:p>
                  </a:txBody>
                  <a:tcPr marL="9525" marR="9525" marT="9525" marB="0" anchor="b"/>
                </a:tc>
                <a:tc>
                  <a:txBody>
                    <a:bodyPr/>
                    <a:lstStyle/>
                    <a:p>
                      <a:pPr algn="ctr" fontAlgn="b"/>
                      <a:r>
                        <a:rPr lang="ru-RU" sz="1100" b="0" i="0" u="none" strike="noStrike">
                          <a:solidFill>
                            <a:srgbClr val="000000"/>
                          </a:solidFill>
                          <a:latin typeface="Calibri"/>
                        </a:rPr>
                        <a:t> </a:t>
                      </a:r>
                    </a:p>
                  </a:txBody>
                  <a:tcPr marL="9525" marR="9525" marT="9525" marB="0" anchor="b">
                    <a:solidFill>
                      <a:schemeClr val="accent1">
                        <a:lumMod val="75000"/>
                      </a:schemeClr>
                    </a:solidFill>
                  </a:tcPr>
                </a:tc>
                <a:tc>
                  <a:txBody>
                    <a:bodyPr/>
                    <a:lstStyle/>
                    <a:p>
                      <a:pPr algn="ctr" fontAlgn="ctr"/>
                      <a:r>
                        <a:rPr lang="ru-RU" sz="1100" b="0" i="0" u="none" strike="noStrike">
                          <a:solidFill>
                            <a:srgbClr val="000000"/>
                          </a:solidFill>
                          <a:latin typeface="Calibri"/>
                        </a:rPr>
                        <a:t> </a:t>
                      </a:r>
                    </a:p>
                  </a:txBody>
                  <a:tcPr marL="9525" marR="9525" marT="9525" marB="0" anchor="ctr">
                    <a:solidFill>
                      <a:schemeClr val="accent1">
                        <a:lumMod val="75000"/>
                      </a:schemeClr>
                    </a:solidFill>
                  </a:tcPr>
                </a:tc>
                <a:tc>
                  <a:txBody>
                    <a:bodyPr/>
                    <a:lstStyle/>
                    <a:p>
                      <a:pPr algn="ctr" fontAlgn="ctr"/>
                      <a:r>
                        <a:rPr lang="ru-RU" sz="1100" b="0" i="0" u="none" strike="noStrike" dirty="0">
                          <a:solidFill>
                            <a:srgbClr val="000000"/>
                          </a:solidFill>
                          <a:latin typeface="Calibri"/>
                        </a:rPr>
                        <a:t> </a:t>
                      </a:r>
                    </a:p>
                  </a:txBody>
                  <a:tcPr marL="9525" marR="9525" marT="9525" marB="0" anchor="ctr">
                    <a:solidFill>
                      <a:schemeClr val="accent1">
                        <a:lumMod val="75000"/>
                      </a:schemeClr>
                    </a:solidFill>
                  </a:tcPr>
                </a:tc>
              </a:tr>
              <a:tr h="214775">
                <a:tc>
                  <a:txBody>
                    <a:bodyPr/>
                    <a:lstStyle/>
                    <a:p>
                      <a:pPr algn="ctr" fontAlgn="b"/>
                      <a:r>
                        <a:rPr lang="ru-RU" sz="900" b="1" i="0" u="none" strike="noStrike">
                          <a:solidFill>
                            <a:srgbClr val="000000"/>
                          </a:solidFill>
                          <a:effectLst/>
                          <a:latin typeface="Calibri"/>
                        </a:rPr>
                        <a:t>8.00-8.30</a:t>
                      </a:r>
                    </a:p>
                  </a:txBody>
                  <a:tcPr marL="9525" marR="9525" marT="9525" marB="0" anchor="b"/>
                </a:tc>
                <a:tc>
                  <a:txBody>
                    <a:bodyPr/>
                    <a:lstStyle/>
                    <a:p>
                      <a:pPr algn="ctr" fontAlgn="ctr"/>
                      <a:r>
                        <a:rPr lang="ru-RU" sz="900" b="0" i="0" u="none" strike="noStrike">
                          <a:solidFill>
                            <a:srgbClr val="000000"/>
                          </a:solidFill>
                          <a:latin typeface="Arial"/>
                        </a:rPr>
                        <a:t>4,4%</a:t>
                      </a:r>
                    </a:p>
                  </a:txBody>
                  <a:tcPr marL="9525" marR="9525" marT="9525" marB="0" anchor="ctr"/>
                </a:tc>
                <a:tc>
                  <a:txBody>
                    <a:bodyPr/>
                    <a:lstStyle/>
                    <a:p>
                      <a:pPr algn="ctr" fontAlgn="ctr"/>
                      <a:r>
                        <a:rPr lang="ru-RU" sz="900" b="0" i="0" u="none" strike="noStrike">
                          <a:solidFill>
                            <a:srgbClr val="000000"/>
                          </a:solidFill>
                          <a:latin typeface="Arial"/>
                        </a:rPr>
                        <a:t>2,2%</a:t>
                      </a:r>
                    </a:p>
                  </a:txBody>
                  <a:tcPr marL="9525" marR="9525" marT="9525" marB="0" anchor="ctr"/>
                </a:tc>
                <a:tc>
                  <a:txBody>
                    <a:bodyPr/>
                    <a:lstStyle/>
                    <a:p>
                      <a:pPr algn="ctr" fontAlgn="ctr"/>
                      <a:r>
                        <a:rPr lang="ru-RU" sz="900" b="0" i="0" u="none" strike="noStrike">
                          <a:solidFill>
                            <a:srgbClr val="000000"/>
                          </a:solidFill>
                          <a:latin typeface="Arial"/>
                        </a:rPr>
                        <a:t>2,2%</a:t>
                      </a:r>
                    </a:p>
                  </a:txBody>
                  <a:tcPr marL="9525" marR="9525" marT="9525" marB="0" anchor="ctr"/>
                </a:tc>
              </a:tr>
              <a:tr h="214775">
                <a:tc>
                  <a:txBody>
                    <a:bodyPr/>
                    <a:lstStyle/>
                    <a:p>
                      <a:pPr algn="ctr" fontAlgn="b"/>
                      <a:r>
                        <a:rPr lang="ru-RU" sz="900" b="1" i="0" u="none" strike="noStrike">
                          <a:solidFill>
                            <a:srgbClr val="000000"/>
                          </a:solidFill>
                          <a:effectLst/>
                          <a:latin typeface="Calibri"/>
                        </a:rPr>
                        <a:t>8.30-9.00</a:t>
                      </a:r>
                    </a:p>
                  </a:txBody>
                  <a:tcPr marL="9525" marR="9525" marT="9525" marB="0" anchor="b"/>
                </a:tc>
                <a:tc>
                  <a:txBody>
                    <a:bodyPr/>
                    <a:lstStyle/>
                    <a:p>
                      <a:pPr algn="ctr" fontAlgn="ctr"/>
                      <a:r>
                        <a:rPr lang="ru-RU" sz="900" b="0" i="0" u="none" strike="noStrike">
                          <a:solidFill>
                            <a:srgbClr val="000000"/>
                          </a:solidFill>
                          <a:latin typeface="Arial"/>
                        </a:rPr>
                        <a:t>7,8%</a:t>
                      </a:r>
                    </a:p>
                  </a:txBody>
                  <a:tcPr marL="9525" marR="9525" marT="9525" marB="0" anchor="ctr"/>
                </a:tc>
                <a:tc>
                  <a:txBody>
                    <a:bodyPr/>
                    <a:lstStyle/>
                    <a:p>
                      <a:pPr algn="ctr" fontAlgn="ctr"/>
                      <a:r>
                        <a:rPr lang="ru-RU" sz="900" b="0" i="0" u="none" strike="noStrike">
                          <a:solidFill>
                            <a:srgbClr val="000000"/>
                          </a:solidFill>
                          <a:latin typeface="Arial"/>
                        </a:rPr>
                        <a:t>3,3%</a:t>
                      </a:r>
                    </a:p>
                  </a:txBody>
                  <a:tcPr marL="9525" marR="9525" marT="9525" marB="0" anchor="ctr"/>
                </a:tc>
                <a:tc>
                  <a:txBody>
                    <a:bodyPr/>
                    <a:lstStyle/>
                    <a:p>
                      <a:pPr algn="ctr" fontAlgn="ctr"/>
                      <a:r>
                        <a:rPr lang="ru-RU" sz="900" b="0" i="0" u="none" strike="noStrike">
                          <a:solidFill>
                            <a:srgbClr val="000000"/>
                          </a:solidFill>
                          <a:latin typeface="Arial"/>
                        </a:rPr>
                        <a:t>5,6%</a:t>
                      </a:r>
                    </a:p>
                  </a:txBody>
                  <a:tcPr marL="9525" marR="9525" marT="9525" marB="0" anchor="ctr"/>
                </a:tc>
              </a:tr>
              <a:tr h="214775">
                <a:tc>
                  <a:txBody>
                    <a:bodyPr/>
                    <a:lstStyle/>
                    <a:p>
                      <a:pPr algn="ctr" fontAlgn="b"/>
                      <a:r>
                        <a:rPr lang="ru-RU" sz="900" b="1" i="0" u="none" strike="noStrike">
                          <a:solidFill>
                            <a:srgbClr val="000000"/>
                          </a:solidFill>
                          <a:effectLst/>
                          <a:latin typeface="Calibri"/>
                        </a:rPr>
                        <a:t>9.00-9.30</a:t>
                      </a:r>
                    </a:p>
                  </a:txBody>
                  <a:tcPr marL="9525" marR="9525" marT="9525" marB="0" anchor="b"/>
                </a:tc>
                <a:tc>
                  <a:txBody>
                    <a:bodyPr/>
                    <a:lstStyle/>
                    <a:p>
                      <a:pPr algn="ctr" fontAlgn="ctr"/>
                      <a:r>
                        <a:rPr lang="ru-RU" sz="900" b="0" i="0" u="none" strike="noStrike">
                          <a:solidFill>
                            <a:srgbClr val="000000"/>
                          </a:solidFill>
                          <a:latin typeface="Arial"/>
                        </a:rPr>
                        <a:t>14,4%</a:t>
                      </a:r>
                    </a:p>
                  </a:txBody>
                  <a:tcPr marL="9525" marR="9525" marT="9525" marB="0" anchor="ctr"/>
                </a:tc>
                <a:tc>
                  <a:txBody>
                    <a:bodyPr/>
                    <a:lstStyle/>
                    <a:p>
                      <a:pPr algn="ctr" fontAlgn="ctr"/>
                      <a:r>
                        <a:rPr lang="ru-RU" sz="900" b="0" i="0" u="none" strike="noStrike">
                          <a:solidFill>
                            <a:srgbClr val="000000"/>
                          </a:solidFill>
                          <a:latin typeface="Arial"/>
                        </a:rPr>
                        <a:t>8,9%</a:t>
                      </a:r>
                    </a:p>
                  </a:txBody>
                  <a:tcPr marL="9525" marR="9525" marT="9525" marB="0" anchor="ctr"/>
                </a:tc>
                <a:tc>
                  <a:txBody>
                    <a:bodyPr/>
                    <a:lstStyle/>
                    <a:p>
                      <a:pPr algn="ctr" fontAlgn="ctr"/>
                      <a:r>
                        <a:rPr lang="ru-RU" sz="900" b="0" i="0" u="none" strike="noStrike">
                          <a:solidFill>
                            <a:srgbClr val="000000"/>
                          </a:solidFill>
                          <a:latin typeface="Arial"/>
                        </a:rPr>
                        <a:t>10,1%</a:t>
                      </a:r>
                    </a:p>
                  </a:txBody>
                  <a:tcPr marL="9525" marR="9525" marT="9525" marB="0" anchor="ctr"/>
                </a:tc>
              </a:tr>
              <a:tr h="214775">
                <a:tc>
                  <a:txBody>
                    <a:bodyPr/>
                    <a:lstStyle/>
                    <a:p>
                      <a:pPr algn="ctr" fontAlgn="b"/>
                      <a:r>
                        <a:rPr lang="ru-RU" sz="900" b="1" i="0" u="none" strike="noStrike">
                          <a:solidFill>
                            <a:srgbClr val="000000"/>
                          </a:solidFill>
                          <a:effectLst/>
                          <a:latin typeface="Calibri"/>
                        </a:rPr>
                        <a:t>9.30-10.00</a:t>
                      </a:r>
                    </a:p>
                  </a:txBody>
                  <a:tcPr marL="9525" marR="9525" marT="9525" marB="0" anchor="b"/>
                </a:tc>
                <a:tc>
                  <a:txBody>
                    <a:bodyPr/>
                    <a:lstStyle/>
                    <a:p>
                      <a:pPr algn="ctr" fontAlgn="ctr"/>
                      <a:r>
                        <a:rPr lang="ru-RU" sz="900" b="0" i="0" u="none" strike="noStrike">
                          <a:solidFill>
                            <a:srgbClr val="000000"/>
                          </a:solidFill>
                          <a:latin typeface="Arial"/>
                        </a:rPr>
                        <a:t>18,9%</a:t>
                      </a:r>
                    </a:p>
                  </a:txBody>
                  <a:tcPr marL="9525" marR="9525" marT="9525" marB="0" anchor="ctr"/>
                </a:tc>
                <a:tc>
                  <a:txBody>
                    <a:bodyPr/>
                    <a:lstStyle/>
                    <a:p>
                      <a:pPr algn="ctr" fontAlgn="ctr"/>
                      <a:r>
                        <a:rPr lang="ru-RU" sz="900" b="0" i="0" u="none" strike="noStrike">
                          <a:solidFill>
                            <a:srgbClr val="000000"/>
                          </a:solidFill>
                          <a:latin typeface="Arial"/>
                        </a:rPr>
                        <a:t>14,4%</a:t>
                      </a:r>
                    </a:p>
                  </a:txBody>
                  <a:tcPr marL="9525" marR="9525" marT="9525" marB="0" anchor="ctr"/>
                </a:tc>
                <a:tc>
                  <a:txBody>
                    <a:bodyPr/>
                    <a:lstStyle/>
                    <a:p>
                      <a:pPr algn="ctr" fontAlgn="ctr"/>
                      <a:r>
                        <a:rPr lang="ru-RU" sz="900" b="0" i="0" u="none" strike="noStrike">
                          <a:solidFill>
                            <a:srgbClr val="000000"/>
                          </a:solidFill>
                          <a:latin typeface="Arial"/>
                        </a:rPr>
                        <a:t>14,6%</a:t>
                      </a:r>
                    </a:p>
                  </a:txBody>
                  <a:tcPr marL="9525" marR="9525" marT="9525" marB="0" anchor="ctr"/>
                </a:tc>
              </a:tr>
              <a:tr h="214775">
                <a:tc>
                  <a:txBody>
                    <a:bodyPr/>
                    <a:lstStyle/>
                    <a:p>
                      <a:pPr algn="ctr" fontAlgn="b"/>
                      <a:r>
                        <a:rPr lang="ru-RU" sz="900" b="1" i="0" u="none" strike="noStrike">
                          <a:solidFill>
                            <a:srgbClr val="000000"/>
                          </a:solidFill>
                          <a:effectLst/>
                          <a:latin typeface="Calibri"/>
                        </a:rPr>
                        <a:t>10.00-10.30</a:t>
                      </a:r>
                    </a:p>
                  </a:txBody>
                  <a:tcPr marL="9525" marR="9525" marT="9525" marB="0" anchor="b"/>
                </a:tc>
                <a:tc>
                  <a:txBody>
                    <a:bodyPr/>
                    <a:lstStyle/>
                    <a:p>
                      <a:pPr algn="ctr" fontAlgn="ctr"/>
                      <a:r>
                        <a:rPr lang="ru-RU" sz="900" b="0" i="0" u="none" strike="noStrike">
                          <a:solidFill>
                            <a:srgbClr val="000000"/>
                          </a:solidFill>
                          <a:latin typeface="Arial"/>
                        </a:rPr>
                        <a:t>20,0%</a:t>
                      </a:r>
                    </a:p>
                  </a:txBody>
                  <a:tcPr marL="9525" marR="9525" marT="9525" marB="0" anchor="ctr"/>
                </a:tc>
                <a:tc>
                  <a:txBody>
                    <a:bodyPr/>
                    <a:lstStyle/>
                    <a:p>
                      <a:pPr algn="ctr" fontAlgn="ctr"/>
                      <a:r>
                        <a:rPr lang="ru-RU" sz="900" b="0" i="0" u="none" strike="noStrike">
                          <a:solidFill>
                            <a:srgbClr val="000000"/>
                          </a:solidFill>
                          <a:latin typeface="Arial"/>
                        </a:rPr>
                        <a:t>17,8%</a:t>
                      </a:r>
                    </a:p>
                  </a:txBody>
                  <a:tcPr marL="9525" marR="9525" marT="9525" marB="0" anchor="ctr"/>
                </a:tc>
                <a:tc>
                  <a:txBody>
                    <a:bodyPr/>
                    <a:lstStyle/>
                    <a:p>
                      <a:pPr algn="ctr" fontAlgn="ctr"/>
                      <a:r>
                        <a:rPr lang="ru-RU" sz="900" b="0" i="0" u="none" strike="noStrike">
                          <a:solidFill>
                            <a:srgbClr val="000000"/>
                          </a:solidFill>
                          <a:latin typeface="Arial"/>
                        </a:rPr>
                        <a:t>19,1%</a:t>
                      </a:r>
                    </a:p>
                  </a:txBody>
                  <a:tcPr marL="9525" marR="9525" marT="9525" marB="0" anchor="ctr"/>
                </a:tc>
              </a:tr>
              <a:tr h="214775">
                <a:tc>
                  <a:txBody>
                    <a:bodyPr/>
                    <a:lstStyle/>
                    <a:p>
                      <a:pPr algn="ctr" fontAlgn="b"/>
                      <a:r>
                        <a:rPr lang="ru-RU" sz="900" b="1" i="0" u="none" strike="noStrike">
                          <a:solidFill>
                            <a:srgbClr val="000000"/>
                          </a:solidFill>
                          <a:effectLst/>
                          <a:latin typeface="Calibri"/>
                        </a:rPr>
                        <a:t>10.30-11.00</a:t>
                      </a:r>
                    </a:p>
                  </a:txBody>
                  <a:tcPr marL="9525" marR="9525" marT="9525" marB="0" anchor="b"/>
                </a:tc>
                <a:tc>
                  <a:txBody>
                    <a:bodyPr/>
                    <a:lstStyle/>
                    <a:p>
                      <a:pPr algn="ctr" fontAlgn="ctr"/>
                      <a:r>
                        <a:rPr lang="ru-RU" sz="900" b="0" i="0" u="none" strike="noStrike">
                          <a:solidFill>
                            <a:srgbClr val="000000"/>
                          </a:solidFill>
                          <a:latin typeface="Arial"/>
                        </a:rPr>
                        <a:t>23,3%</a:t>
                      </a:r>
                    </a:p>
                  </a:txBody>
                  <a:tcPr marL="9525" marR="9525" marT="9525" marB="0" anchor="ctr"/>
                </a:tc>
                <a:tc>
                  <a:txBody>
                    <a:bodyPr/>
                    <a:lstStyle/>
                    <a:p>
                      <a:pPr algn="ctr" fontAlgn="ctr"/>
                      <a:r>
                        <a:rPr lang="ru-RU" sz="900" b="0" i="0" u="none" strike="noStrike">
                          <a:solidFill>
                            <a:srgbClr val="000000"/>
                          </a:solidFill>
                          <a:latin typeface="Arial"/>
                        </a:rPr>
                        <a:t>20,0%</a:t>
                      </a:r>
                    </a:p>
                  </a:txBody>
                  <a:tcPr marL="9525" marR="9525" marT="9525" marB="0" anchor="ctr"/>
                </a:tc>
                <a:tc>
                  <a:txBody>
                    <a:bodyPr/>
                    <a:lstStyle/>
                    <a:p>
                      <a:pPr algn="ctr" fontAlgn="ctr"/>
                      <a:r>
                        <a:rPr lang="ru-RU" sz="900" b="0" i="0" u="none" strike="noStrike">
                          <a:solidFill>
                            <a:srgbClr val="000000"/>
                          </a:solidFill>
                          <a:latin typeface="Arial"/>
                        </a:rPr>
                        <a:t>22,5%</a:t>
                      </a:r>
                    </a:p>
                  </a:txBody>
                  <a:tcPr marL="9525" marR="9525" marT="9525" marB="0" anchor="ctr"/>
                </a:tc>
              </a:tr>
              <a:tr h="214775">
                <a:tc>
                  <a:txBody>
                    <a:bodyPr/>
                    <a:lstStyle/>
                    <a:p>
                      <a:pPr algn="ctr" fontAlgn="b"/>
                      <a:r>
                        <a:rPr lang="ru-RU" sz="900" b="1" i="0" u="none" strike="noStrike">
                          <a:solidFill>
                            <a:srgbClr val="000000"/>
                          </a:solidFill>
                          <a:effectLst/>
                          <a:latin typeface="Calibri"/>
                        </a:rPr>
                        <a:t>11.00-11.30</a:t>
                      </a:r>
                    </a:p>
                  </a:txBody>
                  <a:tcPr marL="9525" marR="9525" marT="9525" marB="0" anchor="b"/>
                </a:tc>
                <a:tc>
                  <a:txBody>
                    <a:bodyPr/>
                    <a:lstStyle/>
                    <a:p>
                      <a:pPr algn="ctr" fontAlgn="ctr"/>
                      <a:r>
                        <a:rPr lang="ru-RU" sz="900" b="0" i="0" u="none" strike="noStrike">
                          <a:solidFill>
                            <a:srgbClr val="000000"/>
                          </a:solidFill>
                          <a:latin typeface="Arial"/>
                        </a:rPr>
                        <a:t>20,0%</a:t>
                      </a:r>
                    </a:p>
                  </a:txBody>
                  <a:tcPr marL="9525" marR="9525" marT="9525" marB="0" anchor="ctr"/>
                </a:tc>
                <a:tc>
                  <a:txBody>
                    <a:bodyPr/>
                    <a:lstStyle/>
                    <a:p>
                      <a:pPr algn="ctr" fontAlgn="ctr"/>
                      <a:r>
                        <a:rPr lang="ru-RU" sz="900" b="0" i="0" u="none" strike="noStrike">
                          <a:solidFill>
                            <a:srgbClr val="000000"/>
                          </a:solidFill>
                          <a:latin typeface="Arial"/>
                        </a:rPr>
                        <a:t>18,9%</a:t>
                      </a:r>
                    </a:p>
                  </a:txBody>
                  <a:tcPr marL="9525" marR="9525" marT="9525" marB="0" anchor="ctr"/>
                </a:tc>
                <a:tc>
                  <a:txBody>
                    <a:bodyPr/>
                    <a:lstStyle/>
                    <a:p>
                      <a:pPr algn="ctr" fontAlgn="ctr"/>
                      <a:r>
                        <a:rPr lang="ru-RU" sz="900" b="0" i="0" u="none" strike="noStrike">
                          <a:solidFill>
                            <a:srgbClr val="000000"/>
                          </a:solidFill>
                          <a:latin typeface="Arial"/>
                        </a:rPr>
                        <a:t>21,3%</a:t>
                      </a:r>
                    </a:p>
                  </a:txBody>
                  <a:tcPr marL="9525" marR="9525" marT="9525" marB="0" anchor="ctr"/>
                </a:tc>
              </a:tr>
              <a:tr h="214775">
                <a:tc>
                  <a:txBody>
                    <a:bodyPr/>
                    <a:lstStyle/>
                    <a:p>
                      <a:pPr algn="ctr" fontAlgn="b"/>
                      <a:r>
                        <a:rPr lang="ru-RU" sz="900" b="1" i="0" u="none" strike="noStrike">
                          <a:solidFill>
                            <a:srgbClr val="000000"/>
                          </a:solidFill>
                          <a:effectLst/>
                          <a:latin typeface="Calibri"/>
                        </a:rPr>
                        <a:t>11.30-12.00</a:t>
                      </a:r>
                    </a:p>
                  </a:txBody>
                  <a:tcPr marL="9525" marR="9525" marT="9525" marB="0" anchor="b"/>
                </a:tc>
                <a:tc>
                  <a:txBody>
                    <a:bodyPr/>
                    <a:lstStyle/>
                    <a:p>
                      <a:pPr algn="ctr" fontAlgn="ctr"/>
                      <a:r>
                        <a:rPr lang="ru-RU" sz="900" b="0" i="0" u="none" strike="noStrike">
                          <a:solidFill>
                            <a:srgbClr val="000000"/>
                          </a:solidFill>
                          <a:latin typeface="Arial"/>
                        </a:rPr>
                        <a:t>16,7%</a:t>
                      </a:r>
                    </a:p>
                  </a:txBody>
                  <a:tcPr marL="9525" marR="9525" marT="9525" marB="0" anchor="ctr"/>
                </a:tc>
                <a:tc>
                  <a:txBody>
                    <a:bodyPr/>
                    <a:lstStyle/>
                    <a:p>
                      <a:pPr algn="ctr" fontAlgn="ctr"/>
                      <a:r>
                        <a:rPr lang="ru-RU" sz="900" b="0" i="0" u="none" strike="noStrike">
                          <a:solidFill>
                            <a:srgbClr val="000000"/>
                          </a:solidFill>
                          <a:latin typeface="Arial"/>
                        </a:rPr>
                        <a:t>16,7%</a:t>
                      </a:r>
                    </a:p>
                  </a:txBody>
                  <a:tcPr marL="9525" marR="9525" marT="9525" marB="0" anchor="ctr"/>
                </a:tc>
                <a:tc>
                  <a:txBody>
                    <a:bodyPr/>
                    <a:lstStyle/>
                    <a:p>
                      <a:pPr algn="ctr" fontAlgn="ctr"/>
                      <a:r>
                        <a:rPr lang="ru-RU" sz="900" b="0" i="0" u="none" strike="noStrike">
                          <a:solidFill>
                            <a:srgbClr val="000000"/>
                          </a:solidFill>
                          <a:latin typeface="Arial"/>
                        </a:rPr>
                        <a:t>18,0%</a:t>
                      </a:r>
                    </a:p>
                  </a:txBody>
                  <a:tcPr marL="9525" marR="9525" marT="9525" marB="0" anchor="ctr"/>
                </a:tc>
              </a:tr>
              <a:tr h="214775">
                <a:tc>
                  <a:txBody>
                    <a:bodyPr/>
                    <a:lstStyle/>
                    <a:p>
                      <a:pPr algn="ctr" fontAlgn="b"/>
                      <a:r>
                        <a:rPr lang="ru-RU" sz="900" b="1" i="0" u="none" strike="noStrike">
                          <a:solidFill>
                            <a:srgbClr val="000000"/>
                          </a:solidFill>
                          <a:effectLst/>
                          <a:latin typeface="Calibri"/>
                        </a:rPr>
                        <a:t>12.00-12.30</a:t>
                      </a:r>
                    </a:p>
                  </a:txBody>
                  <a:tcPr marL="9525" marR="9525" marT="9525" marB="0" anchor="b"/>
                </a:tc>
                <a:tc>
                  <a:txBody>
                    <a:bodyPr/>
                    <a:lstStyle/>
                    <a:p>
                      <a:pPr algn="ctr" fontAlgn="ctr"/>
                      <a:r>
                        <a:rPr lang="ru-RU" sz="900" b="0" i="0" u="none" strike="noStrike">
                          <a:solidFill>
                            <a:srgbClr val="000000"/>
                          </a:solidFill>
                          <a:latin typeface="Arial"/>
                        </a:rPr>
                        <a:t>14,4%</a:t>
                      </a:r>
                    </a:p>
                  </a:txBody>
                  <a:tcPr marL="9525" marR="9525" marT="9525" marB="0" anchor="ctr"/>
                </a:tc>
                <a:tc>
                  <a:txBody>
                    <a:bodyPr/>
                    <a:lstStyle/>
                    <a:p>
                      <a:pPr algn="ctr" fontAlgn="ctr"/>
                      <a:r>
                        <a:rPr lang="ru-RU" sz="900" b="0" i="0" u="none" strike="noStrike">
                          <a:solidFill>
                            <a:srgbClr val="000000"/>
                          </a:solidFill>
                          <a:latin typeface="Arial"/>
                        </a:rPr>
                        <a:t>15,6%</a:t>
                      </a:r>
                    </a:p>
                  </a:txBody>
                  <a:tcPr marL="9525" marR="9525" marT="9525" marB="0" anchor="ctr"/>
                </a:tc>
                <a:tc>
                  <a:txBody>
                    <a:bodyPr/>
                    <a:lstStyle/>
                    <a:p>
                      <a:pPr algn="ctr" fontAlgn="ctr"/>
                      <a:r>
                        <a:rPr lang="ru-RU" sz="900" b="0" i="0" u="none" strike="noStrike">
                          <a:solidFill>
                            <a:srgbClr val="000000"/>
                          </a:solidFill>
                          <a:latin typeface="Arial"/>
                        </a:rPr>
                        <a:t>14,6%</a:t>
                      </a:r>
                    </a:p>
                  </a:txBody>
                  <a:tcPr marL="9525" marR="9525" marT="9525" marB="0" anchor="ctr"/>
                </a:tc>
              </a:tr>
              <a:tr h="214775">
                <a:tc>
                  <a:txBody>
                    <a:bodyPr/>
                    <a:lstStyle/>
                    <a:p>
                      <a:pPr algn="ctr" fontAlgn="b"/>
                      <a:r>
                        <a:rPr lang="ru-RU" sz="900" b="1" i="0" u="none" strike="noStrike">
                          <a:solidFill>
                            <a:srgbClr val="000000"/>
                          </a:solidFill>
                          <a:effectLst/>
                          <a:latin typeface="Calibri"/>
                        </a:rPr>
                        <a:t>12.30-13.00</a:t>
                      </a:r>
                    </a:p>
                  </a:txBody>
                  <a:tcPr marL="9525" marR="9525" marT="9525" marB="0" anchor="b"/>
                </a:tc>
                <a:tc>
                  <a:txBody>
                    <a:bodyPr/>
                    <a:lstStyle/>
                    <a:p>
                      <a:pPr algn="ctr" fontAlgn="ctr"/>
                      <a:r>
                        <a:rPr lang="ru-RU" sz="900" b="0" i="0" u="none" strike="noStrike">
                          <a:solidFill>
                            <a:srgbClr val="000000"/>
                          </a:solidFill>
                          <a:latin typeface="Arial"/>
                        </a:rPr>
                        <a:t>14,4%</a:t>
                      </a:r>
                    </a:p>
                  </a:txBody>
                  <a:tcPr marL="9525" marR="9525" marT="9525" marB="0" anchor="ctr"/>
                </a:tc>
                <a:tc>
                  <a:txBody>
                    <a:bodyPr/>
                    <a:lstStyle/>
                    <a:p>
                      <a:pPr algn="ctr" fontAlgn="ctr"/>
                      <a:r>
                        <a:rPr lang="ru-RU" sz="900" b="0" i="0" u="none" strike="noStrike">
                          <a:solidFill>
                            <a:srgbClr val="000000"/>
                          </a:solidFill>
                          <a:latin typeface="Arial"/>
                        </a:rPr>
                        <a:t>14,4%</a:t>
                      </a:r>
                    </a:p>
                  </a:txBody>
                  <a:tcPr marL="9525" marR="9525" marT="9525" marB="0" anchor="ctr"/>
                </a:tc>
                <a:tc>
                  <a:txBody>
                    <a:bodyPr/>
                    <a:lstStyle/>
                    <a:p>
                      <a:pPr algn="ctr" fontAlgn="ctr"/>
                      <a:r>
                        <a:rPr lang="ru-RU" sz="900" b="0" i="0" u="none" strike="noStrike">
                          <a:solidFill>
                            <a:srgbClr val="000000"/>
                          </a:solidFill>
                          <a:latin typeface="Arial"/>
                        </a:rPr>
                        <a:t>14,6%</a:t>
                      </a:r>
                    </a:p>
                  </a:txBody>
                  <a:tcPr marL="9525" marR="9525" marT="9525" marB="0" anchor="ctr"/>
                </a:tc>
              </a:tr>
              <a:tr h="214775">
                <a:tc>
                  <a:txBody>
                    <a:bodyPr/>
                    <a:lstStyle/>
                    <a:p>
                      <a:pPr algn="ctr" fontAlgn="b"/>
                      <a:r>
                        <a:rPr lang="ru-RU" sz="900" b="1" i="0" u="none" strike="noStrike">
                          <a:solidFill>
                            <a:srgbClr val="000000"/>
                          </a:solidFill>
                          <a:effectLst/>
                          <a:latin typeface="Calibri"/>
                        </a:rPr>
                        <a:t>13.00-13.30</a:t>
                      </a:r>
                    </a:p>
                  </a:txBody>
                  <a:tcPr marL="9525" marR="9525" marT="9525" marB="0" anchor="b"/>
                </a:tc>
                <a:tc>
                  <a:txBody>
                    <a:bodyPr/>
                    <a:lstStyle/>
                    <a:p>
                      <a:pPr algn="ctr" fontAlgn="ctr"/>
                      <a:r>
                        <a:rPr lang="ru-RU" sz="900" b="0" i="0" u="none" strike="noStrike">
                          <a:solidFill>
                            <a:srgbClr val="000000"/>
                          </a:solidFill>
                          <a:latin typeface="Arial"/>
                        </a:rPr>
                        <a:t>15,6%</a:t>
                      </a:r>
                    </a:p>
                  </a:txBody>
                  <a:tcPr marL="9525" marR="9525" marT="9525" marB="0" anchor="ctr"/>
                </a:tc>
                <a:tc>
                  <a:txBody>
                    <a:bodyPr/>
                    <a:lstStyle/>
                    <a:p>
                      <a:pPr algn="ctr" fontAlgn="ctr"/>
                      <a:r>
                        <a:rPr lang="ru-RU" sz="900" b="0" i="0" u="none" strike="noStrike">
                          <a:solidFill>
                            <a:srgbClr val="000000"/>
                          </a:solidFill>
                          <a:latin typeface="Arial"/>
                        </a:rPr>
                        <a:t>13,3%</a:t>
                      </a:r>
                    </a:p>
                  </a:txBody>
                  <a:tcPr marL="9525" marR="9525" marT="9525" marB="0" anchor="ctr"/>
                </a:tc>
                <a:tc>
                  <a:txBody>
                    <a:bodyPr/>
                    <a:lstStyle/>
                    <a:p>
                      <a:pPr algn="ctr" fontAlgn="ctr"/>
                      <a:r>
                        <a:rPr lang="ru-RU" sz="900" b="0" i="0" u="none" strike="noStrike">
                          <a:solidFill>
                            <a:srgbClr val="000000"/>
                          </a:solidFill>
                          <a:latin typeface="Arial"/>
                        </a:rPr>
                        <a:t>13,5%</a:t>
                      </a:r>
                    </a:p>
                  </a:txBody>
                  <a:tcPr marL="9525" marR="9525" marT="9525" marB="0" anchor="ctr"/>
                </a:tc>
              </a:tr>
              <a:tr h="214775">
                <a:tc>
                  <a:txBody>
                    <a:bodyPr/>
                    <a:lstStyle/>
                    <a:p>
                      <a:pPr algn="ctr" fontAlgn="b"/>
                      <a:r>
                        <a:rPr lang="ru-RU" sz="900" b="1" i="0" u="none" strike="noStrike">
                          <a:solidFill>
                            <a:srgbClr val="000000"/>
                          </a:solidFill>
                          <a:effectLst/>
                          <a:latin typeface="Calibri"/>
                        </a:rPr>
                        <a:t>13.30-14.00</a:t>
                      </a:r>
                    </a:p>
                  </a:txBody>
                  <a:tcPr marL="9525" marR="9525" marT="9525" marB="0" anchor="b"/>
                </a:tc>
                <a:tc>
                  <a:txBody>
                    <a:bodyPr/>
                    <a:lstStyle/>
                    <a:p>
                      <a:pPr algn="ctr" fontAlgn="ctr"/>
                      <a:r>
                        <a:rPr lang="ru-RU" sz="900" b="0" i="0" u="none" strike="noStrike">
                          <a:solidFill>
                            <a:srgbClr val="000000"/>
                          </a:solidFill>
                          <a:latin typeface="Arial"/>
                        </a:rPr>
                        <a:t>15,6%</a:t>
                      </a:r>
                    </a:p>
                  </a:txBody>
                  <a:tcPr marL="9525" marR="9525" marT="9525" marB="0" anchor="ctr"/>
                </a:tc>
                <a:tc>
                  <a:txBody>
                    <a:bodyPr/>
                    <a:lstStyle/>
                    <a:p>
                      <a:pPr algn="ctr" fontAlgn="ctr"/>
                      <a:r>
                        <a:rPr lang="ru-RU" sz="900" b="0" i="0" u="none" strike="noStrike">
                          <a:solidFill>
                            <a:srgbClr val="000000"/>
                          </a:solidFill>
                          <a:latin typeface="Arial"/>
                        </a:rPr>
                        <a:t>11,1%</a:t>
                      </a:r>
                    </a:p>
                  </a:txBody>
                  <a:tcPr marL="9525" marR="9525" marT="9525" marB="0" anchor="ctr"/>
                </a:tc>
                <a:tc>
                  <a:txBody>
                    <a:bodyPr/>
                    <a:lstStyle/>
                    <a:p>
                      <a:pPr algn="ctr" fontAlgn="ctr"/>
                      <a:r>
                        <a:rPr lang="ru-RU" sz="900" b="0" i="0" u="none" strike="noStrike">
                          <a:solidFill>
                            <a:srgbClr val="000000"/>
                          </a:solidFill>
                          <a:latin typeface="Arial"/>
                        </a:rPr>
                        <a:t>11,2%</a:t>
                      </a:r>
                    </a:p>
                  </a:txBody>
                  <a:tcPr marL="9525" marR="9525" marT="9525" marB="0" anchor="ctr"/>
                </a:tc>
              </a:tr>
              <a:tr h="214775">
                <a:tc>
                  <a:txBody>
                    <a:bodyPr/>
                    <a:lstStyle/>
                    <a:p>
                      <a:pPr algn="ctr" fontAlgn="b"/>
                      <a:r>
                        <a:rPr lang="ru-RU" sz="900" b="1" i="0" u="none" strike="noStrike">
                          <a:solidFill>
                            <a:srgbClr val="000000"/>
                          </a:solidFill>
                          <a:effectLst/>
                          <a:latin typeface="Calibri"/>
                        </a:rPr>
                        <a:t>14.00-14.30</a:t>
                      </a:r>
                    </a:p>
                  </a:txBody>
                  <a:tcPr marL="9525" marR="9525" marT="9525" marB="0" anchor="b"/>
                </a:tc>
                <a:tc>
                  <a:txBody>
                    <a:bodyPr/>
                    <a:lstStyle/>
                    <a:p>
                      <a:pPr algn="ctr" fontAlgn="ctr"/>
                      <a:r>
                        <a:rPr lang="ru-RU" sz="900" b="0" i="0" u="none" strike="noStrike">
                          <a:solidFill>
                            <a:srgbClr val="000000"/>
                          </a:solidFill>
                          <a:latin typeface="Arial"/>
                        </a:rPr>
                        <a:t>13,3%</a:t>
                      </a:r>
                    </a:p>
                  </a:txBody>
                  <a:tcPr marL="9525" marR="9525" marT="9525" marB="0" anchor="ctr"/>
                </a:tc>
                <a:tc>
                  <a:txBody>
                    <a:bodyPr/>
                    <a:lstStyle/>
                    <a:p>
                      <a:pPr algn="ctr" fontAlgn="ctr"/>
                      <a:r>
                        <a:rPr lang="ru-RU" sz="900" b="0" i="0" u="none" strike="noStrike">
                          <a:solidFill>
                            <a:srgbClr val="000000"/>
                          </a:solidFill>
                          <a:latin typeface="Arial"/>
                        </a:rPr>
                        <a:t>12,2%</a:t>
                      </a:r>
                    </a:p>
                  </a:txBody>
                  <a:tcPr marL="9525" marR="9525" marT="9525" marB="0" anchor="ctr"/>
                </a:tc>
                <a:tc>
                  <a:txBody>
                    <a:bodyPr/>
                    <a:lstStyle/>
                    <a:p>
                      <a:pPr algn="ctr" fontAlgn="ctr"/>
                      <a:r>
                        <a:rPr lang="ru-RU" sz="900" b="0" i="0" u="none" strike="noStrike">
                          <a:solidFill>
                            <a:srgbClr val="000000"/>
                          </a:solidFill>
                          <a:latin typeface="Arial"/>
                        </a:rPr>
                        <a:t>12,4%</a:t>
                      </a:r>
                    </a:p>
                  </a:txBody>
                  <a:tcPr marL="9525" marR="9525" marT="9525" marB="0" anchor="ctr"/>
                </a:tc>
              </a:tr>
              <a:tr h="214775">
                <a:tc>
                  <a:txBody>
                    <a:bodyPr/>
                    <a:lstStyle/>
                    <a:p>
                      <a:pPr algn="ctr" fontAlgn="b"/>
                      <a:r>
                        <a:rPr lang="ru-RU" sz="900" b="1" i="0" u="none" strike="noStrike">
                          <a:solidFill>
                            <a:srgbClr val="000000"/>
                          </a:solidFill>
                          <a:effectLst/>
                          <a:latin typeface="Calibri"/>
                        </a:rPr>
                        <a:t>14.30-15.00</a:t>
                      </a:r>
                    </a:p>
                  </a:txBody>
                  <a:tcPr marL="9525" marR="9525" marT="9525" marB="0" anchor="b"/>
                </a:tc>
                <a:tc>
                  <a:txBody>
                    <a:bodyPr/>
                    <a:lstStyle/>
                    <a:p>
                      <a:pPr algn="ctr" fontAlgn="ctr"/>
                      <a:r>
                        <a:rPr lang="ru-RU" sz="900" b="0" i="0" u="none" strike="noStrike">
                          <a:solidFill>
                            <a:srgbClr val="000000"/>
                          </a:solidFill>
                          <a:latin typeface="Arial"/>
                        </a:rPr>
                        <a:t>13,3%</a:t>
                      </a:r>
                    </a:p>
                  </a:txBody>
                  <a:tcPr marL="9525" marR="9525" marT="9525" marB="0" anchor="ctr"/>
                </a:tc>
                <a:tc>
                  <a:txBody>
                    <a:bodyPr/>
                    <a:lstStyle/>
                    <a:p>
                      <a:pPr algn="ctr" fontAlgn="ctr"/>
                      <a:r>
                        <a:rPr lang="ru-RU" sz="900" b="0" i="0" u="none" strike="noStrike">
                          <a:solidFill>
                            <a:srgbClr val="000000"/>
                          </a:solidFill>
                          <a:latin typeface="Arial"/>
                        </a:rPr>
                        <a:t>10,0%</a:t>
                      </a:r>
                    </a:p>
                  </a:txBody>
                  <a:tcPr marL="9525" marR="9525" marT="9525" marB="0" anchor="ctr"/>
                </a:tc>
                <a:tc>
                  <a:txBody>
                    <a:bodyPr/>
                    <a:lstStyle/>
                    <a:p>
                      <a:pPr algn="ctr" fontAlgn="ctr"/>
                      <a:r>
                        <a:rPr lang="ru-RU" sz="900" b="0" i="0" u="none" strike="noStrike">
                          <a:solidFill>
                            <a:srgbClr val="000000"/>
                          </a:solidFill>
                          <a:latin typeface="Arial"/>
                        </a:rPr>
                        <a:t>11,2%</a:t>
                      </a:r>
                    </a:p>
                  </a:txBody>
                  <a:tcPr marL="9525" marR="9525" marT="9525" marB="0" anchor="ctr"/>
                </a:tc>
              </a:tr>
              <a:tr h="214775">
                <a:tc>
                  <a:txBody>
                    <a:bodyPr/>
                    <a:lstStyle/>
                    <a:p>
                      <a:pPr algn="ctr" fontAlgn="b"/>
                      <a:r>
                        <a:rPr lang="ru-RU" sz="900" b="1" i="0" u="none" strike="noStrike">
                          <a:solidFill>
                            <a:srgbClr val="000000"/>
                          </a:solidFill>
                          <a:effectLst/>
                          <a:latin typeface="Calibri"/>
                        </a:rPr>
                        <a:t>15.00-15.30</a:t>
                      </a:r>
                    </a:p>
                  </a:txBody>
                  <a:tcPr marL="9525" marR="9525" marT="9525" marB="0" anchor="b"/>
                </a:tc>
                <a:tc>
                  <a:txBody>
                    <a:bodyPr/>
                    <a:lstStyle/>
                    <a:p>
                      <a:pPr algn="ctr" fontAlgn="ctr"/>
                      <a:r>
                        <a:rPr lang="ru-RU" sz="900" b="0" i="0" u="none" strike="noStrike">
                          <a:solidFill>
                            <a:srgbClr val="000000"/>
                          </a:solidFill>
                          <a:latin typeface="Arial"/>
                        </a:rPr>
                        <a:t>14,4%</a:t>
                      </a:r>
                    </a:p>
                  </a:txBody>
                  <a:tcPr marL="9525" marR="9525" marT="9525" marB="0" anchor="ctr"/>
                </a:tc>
                <a:tc>
                  <a:txBody>
                    <a:bodyPr/>
                    <a:lstStyle/>
                    <a:p>
                      <a:pPr algn="ctr" fontAlgn="ctr"/>
                      <a:r>
                        <a:rPr lang="ru-RU" sz="900" b="0" i="0" u="none" strike="noStrike">
                          <a:solidFill>
                            <a:srgbClr val="000000"/>
                          </a:solidFill>
                          <a:latin typeface="Arial"/>
                        </a:rPr>
                        <a:t>14,4%</a:t>
                      </a:r>
                    </a:p>
                  </a:txBody>
                  <a:tcPr marL="9525" marR="9525" marT="9525" marB="0" anchor="ctr"/>
                </a:tc>
                <a:tc>
                  <a:txBody>
                    <a:bodyPr/>
                    <a:lstStyle/>
                    <a:p>
                      <a:pPr algn="ctr" fontAlgn="ctr"/>
                      <a:r>
                        <a:rPr lang="ru-RU" sz="900" b="0" i="0" u="none" strike="noStrike">
                          <a:solidFill>
                            <a:srgbClr val="000000"/>
                          </a:solidFill>
                          <a:latin typeface="Arial"/>
                        </a:rPr>
                        <a:t>13,5%</a:t>
                      </a:r>
                    </a:p>
                  </a:txBody>
                  <a:tcPr marL="9525" marR="9525" marT="9525" marB="0" anchor="ctr"/>
                </a:tc>
              </a:tr>
              <a:tr h="214775">
                <a:tc>
                  <a:txBody>
                    <a:bodyPr/>
                    <a:lstStyle/>
                    <a:p>
                      <a:pPr algn="ctr" fontAlgn="b"/>
                      <a:r>
                        <a:rPr lang="ru-RU" sz="900" b="1" i="0" u="none" strike="noStrike">
                          <a:solidFill>
                            <a:srgbClr val="000000"/>
                          </a:solidFill>
                          <a:effectLst/>
                          <a:latin typeface="Calibri"/>
                        </a:rPr>
                        <a:t>15.30-16.00</a:t>
                      </a:r>
                    </a:p>
                  </a:txBody>
                  <a:tcPr marL="9525" marR="9525" marT="9525" marB="0" anchor="b"/>
                </a:tc>
                <a:tc>
                  <a:txBody>
                    <a:bodyPr/>
                    <a:lstStyle/>
                    <a:p>
                      <a:pPr algn="ctr" fontAlgn="ctr"/>
                      <a:r>
                        <a:rPr lang="ru-RU" sz="900" b="0" i="0" u="none" strike="noStrike">
                          <a:solidFill>
                            <a:srgbClr val="000000"/>
                          </a:solidFill>
                          <a:latin typeface="Arial"/>
                        </a:rPr>
                        <a:t>13,3%</a:t>
                      </a:r>
                    </a:p>
                  </a:txBody>
                  <a:tcPr marL="9525" marR="9525" marT="9525" marB="0" anchor="ctr"/>
                </a:tc>
                <a:tc>
                  <a:txBody>
                    <a:bodyPr/>
                    <a:lstStyle/>
                    <a:p>
                      <a:pPr algn="ctr" fontAlgn="ctr"/>
                      <a:r>
                        <a:rPr lang="ru-RU" sz="900" b="0" i="0" u="none" strike="noStrike" dirty="0">
                          <a:solidFill>
                            <a:srgbClr val="000000"/>
                          </a:solidFill>
                          <a:latin typeface="Arial"/>
                        </a:rPr>
                        <a:t>11,1%</a:t>
                      </a:r>
                    </a:p>
                  </a:txBody>
                  <a:tcPr marL="9525" marR="9525" marT="9525" marB="0" anchor="ctr"/>
                </a:tc>
                <a:tc>
                  <a:txBody>
                    <a:bodyPr/>
                    <a:lstStyle/>
                    <a:p>
                      <a:pPr algn="ctr" fontAlgn="ctr"/>
                      <a:r>
                        <a:rPr lang="ru-RU" sz="900" b="0" i="0" u="none" strike="noStrike" dirty="0">
                          <a:solidFill>
                            <a:srgbClr val="000000"/>
                          </a:solidFill>
                          <a:latin typeface="Arial"/>
                        </a:rPr>
                        <a:t>10,1%</a:t>
                      </a:r>
                    </a:p>
                  </a:txBody>
                  <a:tcPr marL="9525" marR="9525" marT="9525" marB="0" anchor="ctr"/>
                </a:tc>
              </a:tr>
            </a:tbl>
          </a:graphicData>
        </a:graphic>
      </p:graphicFrame>
      <p:graphicFrame>
        <p:nvGraphicFramePr>
          <p:cNvPr id="7" name="Таблица 6"/>
          <p:cNvGraphicFramePr>
            <a:graphicFrameLocks noGrp="1"/>
          </p:cNvGraphicFramePr>
          <p:nvPr>
            <p:extLst>
              <p:ext uri="{D42A27DB-BD31-4B8C-83A1-F6EECF244321}">
                <p14:modId xmlns:p14="http://schemas.microsoft.com/office/powerpoint/2010/main" val="4159445325"/>
              </p:ext>
            </p:extLst>
          </p:nvPr>
        </p:nvGraphicFramePr>
        <p:xfrm>
          <a:off x="4355976" y="1571612"/>
          <a:ext cx="4595024" cy="5037128"/>
        </p:xfrm>
        <a:graphic>
          <a:graphicData uri="http://schemas.openxmlformats.org/drawingml/2006/table">
            <a:tbl>
              <a:tblPr>
                <a:tableStyleId>{3C2FFA5D-87B4-456A-9821-1D502468CF0F}</a:tableStyleId>
              </a:tblPr>
              <a:tblGrid>
                <a:gridCol w="1120545"/>
                <a:gridCol w="809282"/>
                <a:gridCol w="1431807"/>
                <a:gridCol w="1233390"/>
              </a:tblGrid>
              <a:tr h="428628">
                <a:tc>
                  <a:txBody>
                    <a:bodyPr/>
                    <a:lstStyle/>
                    <a:p>
                      <a:pPr algn="ctr" fontAlgn="b"/>
                      <a:endParaRPr lang="ru-RU" sz="800" b="1" i="0" u="none" strike="noStrike" dirty="0">
                        <a:solidFill>
                          <a:srgbClr val="000000"/>
                        </a:solidFill>
                        <a:effectLst/>
                        <a:latin typeface="Calibri"/>
                      </a:endParaRPr>
                    </a:p>
                  </a:txBody>
                  <a:tcPr marL="8704" marR="8704" marT="8704" marB="0" anchor="ctr"/>
                </a:tc>
                <a:tc>
                  <a:txBody>
                    <a:bodyPr/>
                    <a:lstStyle/>
                    <a:p>
                      <a:pPr algn="ctr" fontAlgn="b"/>
                      <a:r>
                        <a:rPr lang="ka-GE" sz="900" b="1" u="none" strike="noStrike" dirty="0">
                          <a:effectLst/>
                        </a:rPr>
                        <a:t>ორშაბათი-პარასკევი</a:t>
                      </a:r>
                      <a:endParaRPr lang="ka-GE" sz="900" b="1" i="0" u="none" strike="noStrike" dirty="0">
                        <a:solidFill>
                          <a:srgbClr val="000000"/>
                        </a:solidFill>
                        <a:effectLst/>
                        <a:latin typeface="Sylfaen"/>
                      </a:endParaRPr>
                    </a:p>
                  </a:txBody>
                  <a:tcPr marL="9525" marR="9525" marT="9525" marB="0" anchor="ctr"/>
                </a:tc>
                <a:tc>
                  <a:txBody>
                    <a:bodyPr/>
                    <a:lstStyle/>
                    <a:p>
                      <a:pPr algn="ctr" fontAlgn="b"/>
                      <a:r>
                        <a:rPr lang="ka-GE" sz="900" b="1" u="none" strike="noStrike" dirty="0">
                          <a:effectLst/>
                        </a:rPr>
                        <a:t>შაბათი</a:t>
                      </a:r>
                      <a:endParaRPr lang="ka-GE" sz="900" b="1" i="0" u="none" strike="noStrike" dirty="0">
                        <a:solidFill>
                          <a:srgbClr val="000000"/>
                        </a:solidFill>
                        <a:effectLst/>
                        <a:latin typeface="Sylfaen"/>
                      </a:endParaRPr>
                    </a:p>
                  </a:txBody>
                  <a:tcPr marL="9525" marR="9525" marT="9525" marB="0" anchor="ctr"/>
                </a:tc>
                <a:tc>
                  <a:txBody>
                    <a:bodyPr/>
                    <a:lstStyle/>
                    <a:p>
                      <a:pPr algn="ctr" fontAlgn="b"/>
                      <a:r>
                        <a:rPr lang="ka-GE" sz="900" b="1" u="none" strike="noStrike" dirty="0">
                          <a:effectLst/>
                        </a:rPr>
                        <a:t>კვირა</a:t>
                      </a:r>
                      <a:endParaRPr lang="ka-GE" sz="900" b="1" i="0" u="none" strike="noStrike" dirty="0">
                        <a:solidFill>
                          <a:srgbClr val="000000"/>
                        </a:solidFill>
                        <a:effectLst/>
                        <a:latin typeface="Sylfaen"/>
                      </a:endParaRPr>
                    </a:p>
                  </a:txBody>
                  <a:tcPr marL="9525" marR="9525" marT="9525" marB="0" anchor="ctr"/>
                </a:tc>
              </a:tr>
              <a:tr h="177250">
                <a:tc>
                  <a:txBody>
                    <a:bodyPr/>
                    <a:lstStyle/>
                    <a:p>
                      <a:pPr algn="ctr" fontAlgn="b"/>
                      <a:r>
                        <a:rPr lang="ru-RU" sz="900" b="1" i="0" u="none" strike="noStrike">
                          <a:solidFill>
                            <a:srgbClr val="000000"/>
                          </a:solidFill>
                          <a:effectLst/>
                          <a:latin typeface="Calibri"/>
                        </a:rPr>
                        <a:t>16.00-16.30</a:t>
                      </a:r>
                    </a:p>
                  </a:txBody>
                  <a:tcPr marL="9525" marR="9525" marT="9525" marB="0" anchor="b"/>
                </a:tc>
                <a:tc>
                  <a:txBody>
                    <a:bodyPr/>
                    <a:lstStyle/>
                    <a:p>
                      <a:pPr algn="ctr" fontAlgn="ctr"/>
                      <a:r>
                        <a:rPr lang="ru-RU" sz="900" b="0" i="0" u="none" strike="noStrike">
                          <a:solidFill>
                            <a:srgbClr val="000000"/>
                          </a:solidFill>
                          <a:latin typeface="Arial"/>
                        </a:rPr>
                        <a:t>13,3%</a:t>
                      </a:r>
                    </a:p>
                  </a:txBody>
                  <a:tcPr marL="9525" marR="9525" marT="9525" marB="0" anchor="ctr"/>
                </a:tc>
                <a:tc>
                  <a:txBody>
                    <a:bodyPr/>
                    <a:lstStyle/>
                    <a:p>
                      <a:pPr algn="ctr" fontAlgn="ctr"/>
                      <a:r>
                        <a:rPr lang="ru-RU" sz="900" b="0" i="0" u="none" strike="noStrike">
                          <a:solidFill>
                            <a:srgbClr val="000000"/>
                          </a:solidFill>
                          <a:latin typeface="Arial"/>
                        </a:rPr>
                        <a:t>11,1%</a:t>
                      </a:r>
                    </a:p>
                  </a:txBody>
                  <a:tcPr marL="9525" marR="9525" marT="9525" marB="0" anchor="ctr"/>
                </a:tc>
                <a:tc>
                  <a:txBody>
                    <a:bodyPr/>
                    <a:lstStyle/>
                    <a:p>
                      <a:pPr algn="ctr" fontAlgn="ctr"/>
                      <a:r>
                        <a:rPr lang="ru-RU" sz="900" b="0" i="0" u="none" strike="noStrike">
                          <a:solidFill>
                            <a:srgbClr val="000000"/>
                          </a:solidFill>
                          <a:latin typeface="Arial"/>
                        </a:rPr>
                        <a:t>10,1%</a:t>
                      </a:r>
                    </a:p>
                  </a:txBody>
                  <a:tcPr marL="9525" marR="9525" marT="9525" marB="0" anchor="ctr"/>
                </a:tc>
              </a:tr>
              <a:tr h="177250">
                <a:tc>
                  <a:txBody>
                    <a:bodyPr/>
                    <a:lstStyle/>
                    <a:p>
                      <a:pPr algn="ctr" fontAlgn="b"/>
                      <a:r>
                        <a:rPr lang="ru-RU" sz="900" b="1" i="0" u="none" strike="noStrike">
                          <a:solidFill>
                            <a:srgbClr val="000000"/>
                          </a:solidFill>
                          <a:effectLst/>
                          <a:latin typeface="Calibri"/>
                        </a:rPr>
                        <a:t>16.30-17.00</a:t>
                      </a:r>
                    </a:p>
                  </a:txBody>
                  <a:tcPr marL="9525" marR="9525" marT="9525" marB="0" anchor="b"/>
                </a:tc>
                <a:tc>
                  <a:txBody>
                    <a:bodyPr/>
                    <a:lstStyle/>
                    <a:p>
                      <a:pPr algn="ctr" fontAlgn="ctr"/>
                      <a:r>
                        <a:rPr lang="ru-RU" sz="900" b="0" i="0" u="none" strike="noStrike">
                          <a:solidFill>
                            <a:srgbClr val="000000"/>
                          </a:solidFill>
                          <a:latin typeface="Arial"/>
                        </a:rPr>
                        <a:t>15,6%</a:t>
                      </a:r>
                    </a:p>
                  </a:txBody>
                  <a:tcPr marL="9525" marR="9525" marT="9525" marB="0" anchor="ctr"/>
                </a:tc>
                <a:tc>
                  <a:txBody>
                    <a:bodyPr/>
                    <a:lstStyle/>
                    <a:p>
                      <a:pPr algn="ctr" fontAlgn="ctr"/>
                      <a:r>
                        <a:rPr lang="ru-RU" sz="900" b="0" i="0" u="none" strike="noStrike">
                          <a:solidFill>
                            <a:srgbClr val="000000"/>
                          </a:solidFill>
                          <a:latin typeface="Arial"/>
                        </a:rPr>
                        <a:t>11,1%</a:t>
                      </a:r>
                    </a:p>
                  </a:txBody>
                  <a:tcPr marL="9525" marR="9525" marT="9525" marB="0" anchor="ctr"/>
                </a:tc>
                <a:tc>
                  <a:txBody>
                    <a:bodyPr/>
                    <a:lstStyle/>
                    <a:p>
                      <a:pPr algn="ctr" fontAlgn="ctr"/>
                      <a:r>
                        <a:rPr lang="ru-RU" sz="900" b="0" i="0" u="none" strike="noStrike">
                          <a:solidFill>
                            <a:srgbClr val="000000"/>
                          </a:solidFill>
                          <a:latin typeface="Arial"/>
                        </a:rPr>
                        <a:t>11,2%</a:t>
                      </a:r>
                    </a:p>
                  </a:txBody>
                  <a:tcPr marL="9525" marR="9525" marT="9525" marB="0" anchor="ctr"/>
                </a:tc>
              </a:tr>
              <a:tr h="177250">
                <a:tc>
                  <a:txBody>
                    <a:bodyPr/>
                    <a:lstStyle/>
                    <a:p>
                      <a:pPr algn="ctr" fontAlgn="b"/>
                      <a:r>
                        <a:rPr lang="ru-RU" sz="900" b="1" i="0" u="none" strike="noStrike">
                          <a:solidFill>
                            <a:srgbClr val="000000"/>
                          </a:solidFill>
                          <a:effectLst/>
                          <a:latin typeface="Calibri"/>
                        </a:rPr>
                        <a:t>17.00-17.30</a:t>
                      </a:r>
                    </a:p>
                  </a:txBody>
                  <a:tcPr marL="9525" marR="9525" marT="9525" marB="0" anchor="b"/>
                </a:tc>
                <a:tc>
                  <a:txBody>
                    <a:bodyPr/>
                    <a:lstStyle/>
                    <a:p>
                      <a:pPr algn="ctr" fontAlgn="ctr"/>
                      <a:r>
                        <a:rPr lang="ru-RU" sz="900" b="0" i="0" u="none" strike="noStrike">
                          <a:solidFill>
                            <a:srgbClr val="000000"/>
                          </a:solidFill>
                          <a:latin typeface="Arial"/>
                        </a:rPr>
                        <a:t>16,7%</a:t>
                      </a:r>
                    </a:p>
                  </a:txBody>
                  <a:tcPr marL="9525" marR="9525" marT="9525" marB="0" anchor="ctr"/>
                </a:tc>
                <a:tc>
                  <a:txBody>
                    <a:bodyPr/>
                    <a:lstStyle/>
                    <a:p>
                      <a:pPr algn="ctr" fontAlgn="ctr"/>
                      <a:r>
                        <a:rPr lang="ru-RU" sz="900" b="0" i="0" u="none" strike="noStrike">
                          <a:solidFill>
                            <a:srgbClr val="000000"/>
                          </a:solidFill>
                          <a:latin typeface="Arial"/>
                        </a:rPr>
                        <a:t>12,2%</a:t>
                      </a:r>
                    </a:p>
                  </a:txBody>
                  <a:tcPr marL="9525" marR="9525" marT="9525" marB="0" anchor="ctr"/>
                </a:tc>
                <a:tc>
                  <a:txBody>
                    <a:bodyPr/>
                    <a:lstStyle/>
                    <a:p>
                      <a:pPr algn="ctr" fontAlgn="ctr"/>
                      <a:r>
                        <a:rPr lang="ru-RU" sz="900" b="0" i="0" u="none" strike="noStrike">
                          <a:solidFill>
                            <a:srgbClr val="000000"/>
                          </a:solidFill>
                          <a:latin typeface="Arial"/>
                        </a:rPr>
                        <a:t>12,4%</a:t>
                      </a:r>
                    </a:p>
                  </a:txBody>
                  <a:tcPr marL="9525" marR="9525" marT="9525" marB="0" anchor="ctr"/>
                </a:tc>
              </a:tr>
              <a:tr h="177250">
                <a:tc>
                  <a:txBody>
                    <a:bodyPr/>
                    <a:lstStyle/>
                    <a:p>
                      <a:pPr algn="ctr" fontAlgn="b"/>
                      <a:r>
                        <a:rPr lang="ru-RU" sz="900" b="1" i="0" u="none" strike="noStrike">
                          <a:solidFill>
                            <a:srgbClr val="000000"/>
                          </a:solidFill>
                          <a:effectLst/>
                          <a:latin typeface="Calibri"/>
                        </a:rPr>
                        <a:t>17.30-18.00</a:t>
                      </a:r>
                    </a:p>
                  </a:txBody>
                  <a:tcPr marL="9525" marR="9525" marT="9525" marB="0" anchor="b"/>
                </a:tc>
                <a:tc>
                  <a:txBody>
                    <a:bodyPr/>
                    <a:lstStyle/>
                    <a:p>
                      <a:pPr algn="ctr" fontAlgn="ctr"/>
                      <a:r>
                        <a:rPr lang="ru-RU" sz="900" b="0" i="0" u="none" strike="noStrike">
                          <a:solidFill>
                            <a:srgbClr val="000000"/>
                          </a:solidFill>
                          <a:latin typeface="Arial"/>
                        </a:rPr>
                        <a:t>21,1%</a:t>
                      </a:r>
                    </a:p>
                  </a:txBody>
                  <a:tcPr marL="9525" marR="9525" marT="9525" marB="0" anchor="ctr"/>
                </a:tc>
                <a:tc>
                  <a:txBody>
                    <a:bodyPr/>
                    <a:lstStyle/>
                    <a:p>
                      <a:pPr algn="ctr" fontAlgn="ctr"/>
                      <a:r>
                        <a:rPr lang="ru-RU" sz="900" b="0" i="0" u="none" strike="noStrike">
                          <a:solidFill>
                            <a:srgbClr val="000000"/>
                          </a:solidFill>
                          <a:latin typeface="Arial"/>
                        </a:rPr>
                        <a:t>17,8%</a:t>
                      </a:r>
                    </a:p>
                  </a:txBody>
                  <a:tcPr marL="9525" marR="9525" marT="9525" marB="0" anchor="ctr"/>
                </a:tc>
                <a:tc>
                  <a:txBody>
                    <a:bodyPr/>
                    <a:lstStyle/>
                    <a:p>
                      <a:pPr algn="ctr" fontAlgn="ctr"/>
                      <a:r>
                        <a:rPr lang="ru-RU" sz="900" b="0" i="0" u="none" strike="noStrike">
                          <a:solidFill>
                            <a:srgbClr val="000000"/>
                          </a:solidFill>
                          <a:latin typeface="Arial"/>
                        </a:rPr>
                        <a:t>15,7%</a:t>
                      </a:r>
                    </a:p>
                  </a:txBody>
                  <a:tcPr marL="9525" marR="9525" marT="9525" marB="0" anchor="ctr"/>
                </a:tc>
              </a:tr>
              <a:tr h="177250">
                <a:tc>
                  <a:txBody>
                    <a:bodyPr/>
                    <a:lstStyle/>
                    <a:p>
                      <a:pPr algn="ctr" fontAlgn="b"/>
                      <a:r>
                        <a:rPr lang="ru-RU" sz="900" b="1" i="0" u="none" strike="noStrike">
                          <a:solidFill>
                            <a:srgbClr val="000000"/>
                          </a:solidFill>
                          <a:effectLst/>
                          <a:latin typeface="Calibri"/>
                        </a:rPr>
                        <a:t>18.00-18.30</a:t>
                      </a:r>
                    </a:p>
                  </a:txBody>
                  <a:tcPr marL="9525" marR="9525" marT="9525" marB="0" anchor="b"/>
                </a:tc>
                <a:tc>
                  <a:txBody>
                    <a:bodyPr/>
                    <a:lstStyle/>
                    <a:p>
                      <a:pPr algn="ctr" fontAlgn="ctr"/>
                      <a:r>
                        <a:rPr lang="ru-RU" sz="900" b="0" i="0" u="none" strike="noStrike">
                          <a:solidFill>
                            <a:srgbClr val="000000"/>
                          </a:solidFill>
                          <a:latin typeface="Arial"/>
                        </a:rPr>
                        <a:t>30,0%</a:t>
                      </a:r>
                    </a:p>
                  </a:txBody>
                  <a:tcPr marL="9525" marR="9525" marT="9525" marB="0" anchor="ctr"/>
                </a:tc>
                <a:tc>
                  <a:txBody>
                    <a:bodyPr/>
                    <a:lstStyle/>
                    <a:p>
                      <a:pPr algn="ctr" fontAlgn="ctr"/>
                      <a:r>
                        <a:rPr lang="ru-RU" sz="900" b="0" i="0" u="none" strike="noStrike">
                          <a:solidFill>
                            <a:srgbClr val="000000"/>
                          </a:solidFill>
                          <a:latin typeface="Arial"/>
                        </a:rPr>
                        <a:t>20,0%</a:t>
                      </a:r>
                    </a:p>
                  </a:txBody>
                  <a:tcPr marL="9525" marR="9525" marT="9525" marB="0" anchor="ctr"/>
                </a:tc>
                <a:tc>
                  <a:txBody>
                    <a:bodyPr/>
                    <a:lstStyle/>
                    <a:p>
                      <a:pPr algn="ctr" fontAlgn="ctr"/>
                      <a:r>
                        <a:rPr lang="ru-RU" sz="900" b="0" i="0" u="none" strike="noStrike">
                          <a:solidFill>
                            <a:srgbClr val="000000"/>
                          </a:solidFill>
                          <a:latin typeface="Arial"/>
                        </a:rPr>
                        <a:t>18,0%</a:t>
                      </a:r>
                    </a:p>
                  </a:txBody>
                  <a:tcPr marL="9525" marR="9525" marT="9525" marB="0" anchor="ctr"/>
                </a:tc>
              </a:tr>
              <a:tr h="177250">
                <a:tc>
                  <a:txBody>
                    <a:bodyPr/>
                    <a:lstStyle/>
                    <a:p>
                      <a:pPr algn="ctr" fontAlgn="b"/>
                      <a:r>
                        <a:rPr lang="ru-RU" sz="900" b="1" i="0" u="none" strike="noStrike">
                          <a:solidFill>
                            <a:srgbClr val="000000"/>
                          </a:solidFill>
                          <a:effectLst/>
                          <a:latin typeface="Calibri"/>
                        </a:rPr>
                        <a:t>18.30-19.00</a:t>
                      </a:r>
                    </a:p>
                  </a:txBody>
                  <a:tcPr marL="9525" marR="9525" marT="9525" marB="0" anchor="b"/>
                </a:tc>
                <a:tc>
                  <a:txBody>
                    <a:bodyPr/>
                    <a:lstStyle/>
                    <a:p>
                      <a:pPr algn="ctr" fontAlgn="ctr"/>
                      <a:r>
                        <a:rPr lang="ru-RU" sz="900" b="0" i="0" u="none" strike="noStrike">
                          <a:solidFill>
                            <a:srgbClr val="000000"/>
                          </a:solidFill>
                          <a:latin typeface="Arial"/>
                        </a:rPr>
                        <a:t>22,2%</a:t>
                      </a:r>
                    </a:p>
                  </a:txBody>
                  <a:tcPr marL="9525" marR="9525" marT="9525" marB="0" anchor="ctr"/>
                </a:tc>
                <a:tc>
                  <a:txBody>
                    <a:bodyPr/>
                    <a:lstStyle/>
                    <a:p>
                      <a:pPr algn="ctr" fontAlgn="ctr"/>
                      <a:r>
                        <a:rPr lang="ru-RU" sz="900" b="0" i="0" u="none" strike="noStrike">
                          <a:solidFill>
                            <a:srgbClr val="000000"/>
                          </a:solidFill>
                          <a:latin typeface="Arial"/>
                        </a:rPr>
                        <a:t>14,4%</a:t>
                      </a:r>
                    </a:p>
                  </a:txBody>
                  <a:tcPr marL="9525" marR="9525" marT="9525" marB="0" anchor="ctr"/>
                </a:tc>
                <a:tc>
                  <a:txBody>
                    <a:bodyPr/>
                    <a:lstStyle/>
                    <a:p>
                      <a:pPr algn="ctr" fontAlgn="ctr"/>
                      <a:r>
                        <a:rPr lang="ru-RU" sz="900" b="0" i="0" u="none" strike="noStrike">
                          <a:solidFill>
                            <a:srgbClr val="000000"/>
                          </a:solidFill>
                          <a:latin typeface="Arial"/>
                        </a:rPr>
                        <a:t>11,2%</a:t>
                      </a:r>
                    </a:p>
                  </a:txBody>
                  <a:tcPr marL="9525" marR="9525" marT="9525" marB="0" anchor="ctr"/>
                </a:tc>
              </a:tr>
              <a:tr h="177250">
                <a:tc>
                  <a:txBody>
                    <a:bodyPr/>
                    <a:lstStyle/>
                    <a:p>
                      <a:pPr algn="ctr" fontAlgn="b"/>
                      <a:r>
                        <a:rPr lang="ru-RU" sz="900" b="1" i="0" u="none" strike="noStrike">
                          <a:solidFill>
                            <a:srgbClr val="000000"/>
                          </a:solidFill>
                          <a:effectLst/>
                          <a:latin typeface="Calibri"/>
                        </a:rPr>
                        <a:t>19.00-19.30</a:t>
                      </a:r>
                    </a:p>
                  </a:txBody>
                  <a:tcPr marL="9525" marR="9525" marT="9525" marB="0" anchor="b"/>
                </a:tc>
                <a:tc>
                  <a:txBody>
                    <a:bodyPr/>
                    <a:lstStyle/>
                    <a:p>
                      <a:pPr algn="ctr" fontAlgn="ctr"/>
                      <a:r>
                        <a:rPr lang="ru-RU" sz="900" b="0" i="0" u="none" strike="noStrike">
                          <a:solidFill>
                            <a:srgbClr val="000000"/>
                          </a:solidFill>
                          <a:latin typeface="Arial"/>
                        </a:rPr>
                        <a:t>24,4%</a:t>
                      </a:r>
                    </a:p>
                  </a:txBody>
                  <a:tcPr marL="9525" marR="9525" marT="9525" marB="0" anchor="ctr"/>
                </a:tc>
                <a:tc>
                  <a:txBody>
                    <a:bodyPr/>
                    <a:lstStyle/>
                    <a:p>
                      <a:pPr algn="ctr" fontAlgn="ctr"/>
                      <a:r>
                        <a:rPr lang="ru-RU" sz="900" b="0" i="0" u="none" strike="noStrike">
                          <a:solidFill>
                            <a:srgbClr val="000000"/>
                          </a:solidFill>
                          <a:latin typeface="Arial"/>
                        </a:rPr>
                        <a:t>14,4%</a:t>
                      </a:r>
                    </a:p>
                  </a:txBody>
                  <a:tcPr marL="9525" marR="9525" marT="9525" marB="0" anchor="ctr"/>
                </a:tc>
                <a:tc>
                  <a:txBody>
                    <a:bodyPr/>
                    <a:lstStyle/>
                    <a:p>
                      <a:pPr algn="ctr" fontAlgn="ctr"/>
                      <a:r>
                        <a:rPr lang="ru-RU" sz="900" b="0" i="0" u="none" strike="noStrike">
                          <a:solidFill>
                            <a:srgbClr val="000000"/>
                          </a:solidFill>
                          <a:latin typeface="Arial"/>
                        </a:rPr>
                        <a:t>11,2%</a:t>
                      </a:r>
                    </a:p>
                  </a:txBody>
                  <a:tcPr marL="9525" marR="9525" marT="9525" marB="0" anchor="ctr"/>
                </a:tc>
              </a:tr>
              <a:tr h="177250">
                <a:tc>
                  <a:txBody>
                    <a:bodyPr/>
                    <a:lstStyle/>
                    <a:p>
                      <a:pPr algn="ctr" fontAlgn="b"/>
                      <a:r>
                        <a:rPr lang="ru-RU" sz="900" b="1" i="0" u="none" strike="noStrike">
                          <a:solidFill>
                            <a:srgbClr val="000000"/>
                          </a:solidFill>
                          <a:effectLst/>
                          <a:latin typeface="Calibri"/>
                        </a:rPr>
                        <a:t>19.30-20.00</a:t>
                      </a:r>
                    </a:p>
                  </a:txBody>
                  <a:tcPr marL="9525" marR="9525" marT="9525" marB="0" anchor="b"/>
                </a:tc>
                <a:tc>
                  <a:txBody>
                    <a:bodyPr/>
                    <a:lstStyle/>
                    <a:p>
                      <a:pPr algn="ctr" fontAlgn="ctr"/>
                      <a:r>
                        <a:rPr lang="ru-RU" sz="900" b="0" i="0" u="none" strike="noStrike">
                          <a:solidFill>
                            <a:srgbClr val="000000"/>
                          </a:solidFill>
                          <a:latin typeface="Arial"/>
                        </a:rPr>
                        <a:t>21,1%</a:t>
                      </a:r>
                    </a:p>
                  </a:txBody>
                  <a:tcPr marL="9525" marR="9525" marT="9525" marB="0" anchor="ctr"/>
                </a:tc>
                <a:tc>
                  <a:txBody>
                    <a:bodyPr/>
                    <a:lstStyle/>
                    <a:p>
                      <a:pPr algn="ctr" fontAlgn="ctr"/>
                      <a:r>
                        <a:rPr lang="ru-RU" sz="900" b="0" i="0" u="none" strike="noStrike">
                          <a:solidFill>
                            <a:srgbClr val="000000"/>
                          </a:solidFill>
                          <a:latin typeface="Arial"/>
                        </a:rPr>
                        <a:t>15,6%</a:t>
                      </a:r>
                    </a:p>
                  </a:txBody>
                  <a:tcPr marL="9525" marR="9525" marT="9525" marB="0" anchor="ctr"/>
                </a:tc>
                <a:tc>
                  <a:txBody>
                    <a:bodyPr/>
                    <a:lstStyle/>
                    <a:p>
                      <a:pPr algn="ctr" fontAlgn="ctr"/>
                      <a:r>
                        <a:rPr lang="ru-RU" sz="900" b="0" i="0" u="none" strike="noStrike">
                          <a:solidFill>
                            <a:srgbClr val="000000"/>
                          </a:solidFill>
                          <a:latin typeface="Arial"/>
                        </a:rPr>
                        <a:t>14,6%</a:t>
                      </a:r>
                    </a:p>
                  </a:txBody>
                  <a:tcPr marL="9525" marR="9525" marT="9525" marB="0" anchor="ctr"/>
                </a:tc>
              </a:tr>
              <a:tr h="177250">
                <a:tc>
                  <a:txBody>
                    <a:bodyPr/>
                    <a:lstStyle/>
                    <a:p>
                      <a:pPr algn="ctr" fontAlgn="b"/>
                      <a:r>
                        <a:rPr lang="ru-RU" sz="900" b="1" i="0" u="none" strike="noStrike">
                          <a:solidFill>
                            <a:srgbClr val="000000"/>
                          </a:solidFill>
                          <a:effectLst/>
                          <a:latin typeface="Calibri"/>
                        </a:rPr>
                        <a:t>20.00-20.30</a:t>
                      </a:r>
                    </a:p>
                  </a:txBody>
                  <a:tcPr marL="9525" marR="9525" marT="9525" marB="0" anchor="b"/>
                </a:tc>
                <a:tc>
                  <a:txBody>
                    <a:bodyPr/>
                    <a:lstStyle/>
                    <a:p>
                      <a:pPr algn="ctr" fontAlgn="ctr"/>
                      <a:r>
                        <a:rPr lang="ru-RU" sz="900" b="0" i="0" u="none" strike="noStrike">
                          <a:solidFill>
                            <a:srgbClr val="000000"/>
                          </a:solidFill>
                          <a:latin typeface="Arial"/>
                        </a:rPr>
                        <a:t>18,9%</a:t>
                      </a:r>
                    </a:p>
                  </a:txBody>
                  <a:tcPr marL="9525" marR="9525" marT="9525" marB="0" anchor="ctr"/>
                </a:tc>
                <a:tc>
                  <a:txBody>
                    <a:bodyPr/>
                    <a:lstStyle/>
                    <a:p>
                      <a:pPr algn="ctr" fontAlgn="ctr"/>
                      <a:r>
                        <a:rPr lang="ru-RU" sz="900" b="0" i="0" u="none" strike="noStrike">
                          <a:solidFill>
                            <a:srgbClr val="000000"/>
                          </a:solidFill>
                          <a:latin typeface="Arial"/>
                        </a:rPr>
                        <a:t>14,4%</a:t>
                      </a:r>
                    </a:p>
                  </a:txBody>
                  <a:tcPr marL="9525" marR="9525" marT="9525" marB="0" anchor="ctr"/>
                </a:tc>
                <a:tc>
                  <a:txBody>
                    <a:bodyPr/>
                    <a:lstStyle/>
                    <a:p>
                      <a:pPr algn="ctr" fontAlgn="ctr"/>
                      <a:r>
                        <a:rPr lang="ru-RU" sz="900" b="0" i="0" u="none" strike="noStrike">
                          <a:solidFill>
                            <a:srgbClr val="000000"/>
                          </a:solidFill>
                          <a:latin typeface="Arial"/>
                        </a:rPr>
                        <a:t>14,6%</a:t>
                      </a:r>
                    </a:p>
                  </a:txBody>
                  <a:tcPr marL="9525" marR="9525" marT="9525" marB="0" anchor="ctr"/>
                </a:tc>
              </a:tr>
              <a:tr h="177250">
                <a:tc>
                  <a:txBody>
                    <a:bodyPr/>
                    <a:lstStyle/>
                    <a:p>
                      <a:pPr algn="ctr" fontAlgn="b"/>
                      <a:r>
                        <a:rPr lang="ru-RU" sz="900" b="1" i="0" u="none" strike="noStrike">
                          <a:solidFill>
                            <a:srgbClr val="000000"/>
                          </a:solidFill>
                          <a:effectLst/>
                          <a:latin typeface="Calibri"/>
                        </a:rPr>
                        <a:t>20.30-21.00</a:t>
                      </a:r>
                    </a:p>
                  </a:txBody>
                  <a:tcPr marL="9525" marR="9525" marT="9525" marB="0" anchor="b"/>
                </a:tc>
                <a:tc>
                  <a:txBody>
                    <a:bodyPr/>
                    <a:lstStyle/>
                    <a:p>
                      <a:pPr algn="ctr" fontAlgn="ctr"/>
                      <a:r>
                        <a:rPr lang="ru-RU" sz="900" b="0" i="0" u="none" strike="noStrike">
                          <a:solidFill>
                            <a:srgbClr val="000000"/>
                          </a:solidFill>
                          <a:latin typeface="Arial"/>
                        </a:rPr>
                        <a:t>15,6%</a:t>
                      </a:r>
                    </a:p>
                  </a:txBody>
                  <a:tcPr marL="9525" marR="9525" marT="9525" marB="0" anchor="ctr"/>
                </a:tc>
                <a:tc>
                  <a:txBody>
                    <a:bodyPr/>
                    <a:lstStyle/>
                    <a:p>
                      <a:pPr algn="ctr" fontAlgn="ctr"/>
                      <a:r>
                        <a:rPr lang="ru-RU" sz="900" b="0" i="0" u="none" strike="noStrike">
                          <a:solidFill>
                            <a:srgbClr val="000000"/>
                          </a:solidFill>
                          <a:latin typeface="Arial"/>
                        </a:rPr>
                        <a:t>11,1%</a:t>
                      </a:r>
                    </a:p>
                  </a:txBody>
                  <a:tcPr marL="9525" marR="9525" marT="9525" marB="0" anchor="ctr"/>
                </a:tc>
                <a:tc>
                  <a:txBody>
                    <a:bodyPr/>
                    <a:lstStyle/>
                    <a:p>
                      <a:pPr algn="ctr" fontAlgn="ctr"/>
                      <a:r>
                        <a:rPr lang="ru-RU" sz="900" b="0" i="0" u="none" strike="noStrike">
                          <a:solidFill>
                            <a:srgbClr val="000000"/>
                          </a:solidFill>
                          <a:latin typeface="Arial"/>
                        </a:rPr>
                        <a:t>11,2%</a:t>
                      </a:r>
                    </a:p>
                  </a:txBody>
                  <a:tcPr marL="9525" marR="9525" marT="9525" marB="0" anchor="ctr"/>
                </a:tc>
              </a:tr>
              <a:tr h="177250">
                <a:tc>
                  <a:txBody>
                    <a:bodyPr/>
                    <a:lstStyle/>
                    <a:p>
                      <a:pPr algn="ctr" fontAlgn="b"/>
                      <a:r>
                        <a:rPr lang="ru-RU" sz="900" b="1" i="0" u="none" strike="noStrike">
                          <a:solidFill>
                            <a:srgbClr val="000000"/>
                          </a:solidFill>
                          <a:effectLst/>
                          <a:latin typeface="Calibri"/>
                        </a:rPr>
                        <a:t>21.00-21.30</a:t>
                      </a:r>
                    </a:p>
                  </a:txBody>
                  <a:tcPr marL="9525" marR="9525" marT="9525" marB="0" anchor="b"/>
                </a:tc>
                <a:tc>
                  <a:txBody>
                    <a:bodyPr/>
                    <a:lstStyle/>
                    <a:p>
                      <a:pPr algn="ctr" fontAlgn="ctr"/>
                      <a:r>
                        <a:rPr lang="ru-RU" sz="900" b="0" i="0" u="none" strike="noStrike">
                          <a:solidFill>
                            <a:srgbClr val="000000"/>
                          </a:solidFill>
                          <a:latin typeface="Arial"/>
                        </a:rPr>
                        <a:t>15,6%</a:t>
                      </a:r>
                    </a:p>
                  </a:txBody>
                  <a:tcPr marL="9525" marR="9525" marT="9525" marB="0" anchor="ctr"/>
                </a:tc>
                <a:tc>
                  <a:txBody>
                    <a:bodyPr/>
                    <a:lstStyle/>
                    <a:p>
                      <a:pPr algn="ctr" fontAlgn="ctr"/>
                      <a:r>
                        <a:rPr lang="ru-RU" sz="900" b="0" i="0" u="none" strike="noStrike">
                          <a:solidFill>
                            <a:srgbClr val="000000"/>
                          </a:solidFill>
                          <a:latin typeface="Arial"/>
                        </a:rPr>
                        <a:t>10,0%</a:t>
                      </a:r>
                    </a:p>
                  </a:txBody>
                  <a:tcPr marL="9525" marR="9525" marT="9525" marB="0" anchor="ctr"/>
                </a:tc>
                <a:tc>
                  <a:txBody>
                    <a:bodyPr/>
                    <a:lstStyle/>
                    <a:p>
                      <a:pPr algn="ctr" fontAlgn="ctr"/>
                      <a:r>
                        <a:rPr lang="ru-RU" sz="900" b="0" i="0" u="none" strike="noStrike">
                          <a:solidFill>
                            <a:srgbClr val="000000"/>
                          </a:solidFill>
                          <a:latin typeface="Arial"/>
                        </a:rPr>
                        <a:t>10,1%</a:t>
                      </a:r>
                    </a:p>
                  </a:txBody>
                  <a:tcPr marL="9525" marR="9525" marT="9525" marB="0" anchor="ctr"/>
                </a:tc>
              </a:tr>
              <a:tr h="177250">
                <a:tc>
                  <a:txBody>
                    <a:bodyPr/>
                    <a:lstStyle/>
                    <a:p>
                      <a:pPr algn="ctr" fontAlgn="b"/>
                      <a:r>
                        <a:rPr lang="ru-RU" sz="900" b="1" i="0" u="none" strike="noStrike">
                          <a:solidFill>
                            <a:srgbClr val="000000"/>
                          </a:solidFill>
                          <a:effectLst/>
                          <a:latin typeface="Calibri"/>
                        </a:rPr>
                        <a:t>21.30-22.00</a:t>
                      </a:r>
                    </a:p>
                  </a:txBody>
                  <a:tcPr marL="9525" marR="9525" marT="9525" marB="0" anchor="b"/>
                </a:tc>
                <a:tc>
                  <a:txBody>
                    <a:bodyPr/>
                    <a:lstStyle/>
                    <a:p>
                      <a:pPr algn="ctr" fontAlgn="ctr"/>
                      <a:r>
                        <a:rPr lang="ru-RU" sz="900" b="0" i="0" u="none" strike="noStrike">
                          <a:solidFill>
                            <a:srgbClr val="000000"/>
                          </a:solidFill>
                          <a:latin typeface="Arial"/>
                        </a:rPr>
                        <a:t>12,2%</a:t>
                      </a:r>
                    </a:p>
                  </a:txBody>
                  <a:tcPr marL="9525" marR="9525" marT="9525" marB="0" anchor="ctr"/>
                </a:tc>
                <a:tc>
                  <a:txBody>
                    <a:bodyPr/>
                    <a:lstStyle/>
                    <a:p>
                      <a:pPr algn="ctr" fontAlgn="ctr"/>
                      <a:r>
                        <a:rPr lang="ru-RU" sz="900" b="0" i="0" u="none" strike="noStrike">
                          <a:solidFill>
                            <a:srgbClr val="000000"/>
                          </a:solidFill>
                          <a:latin typeface="Arial"/>
                        </a:rPr>
                        <a:t>5,6%</a:t>
                      </a:r>
                    </a:p>
                  </a:txBody>
                  <a:tcPr marL="9525" marR="9525" marT="9525" marB="0" anchor="ctr"/>
                </a:tc>
                <a:tc>
                  <a:txBody>
                    <a:bodyPr/>
                    <a:lstStyle/>
                    <a:p>
                      <a:pPr algn="ctr" fontAlgn="ctr"/>
                      <a:r>
                        <a:rPr lang="ru-RU" sz="900" b="0" i="0" u="none" strike="noStrike">
                          <a:solidFill>
                            <a:srgbClr val="000000"/>
                          </a:solidFill>
                          <a:latin typeface="Arial"/>
                        </a:rPr>
                        <a:t>5,6%</a:t>
                      </a:r>
                    </a:p>
                  </a:txBody>
                  <a:tcPr marL="9525" marR="9525" marT="9525" marB="0" anchor="ctr"/>
                </a:tc>
              </a:tr>
              <a:tr h="177250">
                <a:tc>
                  <a:txBody>
                    <a:bodyPr/>
                    <a:lstStyle/>
                    <a:p>
                      <a:pPr algn="ctr" fontAlgn="b"/>
                      <a:r>
                        <a:rPr lang="ru-RU" sz="900" b="1" i="0" u="none" strike="noStrike">
                          <a:solidFill>
                            <a:srgbClr val="000000"/>
                          </a:solidFill>
                          <a:effectLst/>
                          <a:latin typeface="Calibri"/>
                        </a:rPr>
                        <a:t>22.00-22.30</a:t>
                      </a:r>
                    </a:p>
                  </a:txBody>
                  <a:tcPr marL="9525" marR="9525" marT="9525" marB="0" anchor="b"/>
                </a:tc>
                <a:tc>
                  <a:txBody>
                    <a:bodyPr/>
                    <a:lstStyle/>
                    <a:p>
                      <a:pPr algn="ctr" fontAlgn="ctr"/>
                      <a:r>
                        <a:rPr lang="ru-RU" sz="900" b="0" i="0" u="none" strike="noStrike">
                          <a:solidFill>
                            <a:srgbClr val="000000"/>
                          </a:solidFill>
                          <a:latin typeface="Arial"/>
                        </a:rPr>
                        <a:t>6,7%</a:t>
                      </a:r>
                    </a:p>
                  </a:txBody>
                  <a:tcPr marL="9525" marR="9525" marT="9525" marB="0" anchor="ctr"/>
                </a:tc>
                <a:tc>
                  <a:txBody>
                    <a:bodyPr/>
                    <a:lstStyle/>
                    <a:p>
                      <a:pPr algn="ctr" fontAlgn="ctr"/>
                      <a:r>
                        <a:rPr lang="ru-RU" sz="900" b="0" i="0" u="none" strike="noStrike">
                          <a:solidFill>
                            <a:srgbClr val="000000"/>
                          </a:solidFill>
                          <a:latin typeface="Arial"/>
                        </a:rPr>
                        <a:t>3,3%</a:t>
                      </a:r>
                    </a:p>
                  </a:txBody>
                  <a:tcPr marL="9525" marR="9525" marT="9525" marB="0" anchor="ctr"/>
                </a:tc>
                <a:tc>
                  <a:txBody>
                    <a:bodyPr/>
                    <a:lstStyle/>
                    <a:p>
                      <a:pPr algn="ctr" fontAlgn="ctr"/>
                      <a:r>
                        <a:rPr lang="ru-RU" sz="900" b="0" i="0" u="none" strike="noStrike">
                          <a:solidFill>
                            <a:srgbClr val="000000"/>
                          </a:solidFill>
                          <a:latin typeface="Arial"/>
                        </a:rPr>
                        <a:t>3,4%</a:t>
                      </a:r>
                    </a:p>
                  </a:txBody>
                  <a:tcPr marL="9525" marR="9525" marT="9525" marB="0" anchor="ctr"/>
                </a:tc>
              </a:tr>
              <a:tr h="177250">
                <a:tc>
                  <a:txBody>
                    <a:bodyPr/>
                    <a:lstStyle/>
                    <a:p>
                      <a:pPr algn="ctr" fontAlgn="b"/>
                      <a:r>
                        <a:rPr lang="ru-RU" sz="900" b="1" i="0" u="none" strike="noStrike">
                          <a:solidFill>
                            <a:srgbClr val="000000"/>
                          </a:solidFill>
                          <a:effectLst/>
                          <a:latin typeface="Calibri"/>
                        </a:rPr>
                        <a:t>22.30-23.00</a:t>
                      </a:r>
                    </a:p>
                  </a:txBody>
                  <a:tcPr marL="9525" marR="9525" marT="9525" marB="0" anchor="b"/>
                </a:tc>
                <a:tc>
                  <a:txBody>
                    <a:bodyPr/>
                    <a:lstStyle/>
                    <a:p>
                      <a:pPr algn="ctr" fontAlgn="ctr"/>
                      <a:r>
                        <a:rPr lang="ru-RU" sz="900" b="0" i="0" u="none" strike="noStrike">
                          <a:solidFill>
                            <a:srgbClr val="000000"/>
                          </a:solidFill>
                          <a:latin typeface="Arial"/>
                        </a:rPr>
                        <a:t>5,6%</a:t>
                      </a:r>
                    </a:p>
                  </a:txBody>
                  <a:tcPr marL="9525" marR="9525" marT="9525" marB="0" anchor="ctr"/>
                </a:tc>
                <a:tc>
                  <a:txBody>
                    <a:bodyPr/>
                    <a:lstStyle/>
                    <a:p>
                      <a:pPr algn="ctr" fontAlgn="ctr"/>
                      <a:r>
                        <a:rPr lang="ru-RU" sz="900" b="0" i="0" u="none" strike="noStrike">
                          <a:solidFill>
                            <a:srgbClr val="000000"/>
                          </a:solidFill>
                          <a:latin typeface="Arial"/>
                        </a:rPr>
                        <a:t>3,3%</a:t>
                      </a:r>
                    </a:p>
                  </a:txBody>
                  <a:tcPr marL="9525" marR="9525" marT="9525" marB="0" anchor="ctr"/>
                </a:tc>
                <a:tc>
                  <a:txBody>
                    <a:bodyPr/>
                    <a:lstStyle/>
                    <a:p>
                      <a:pPr algn="ctr" fontAlgn="ctr"/>
                      <a:r>
                        <a:rPr lang="ru-RU" sz="900" b="0" i="0" u="none" strike="noStrike">
                          <a:solidFill>
                            <a:srgbClr val="000000"/>
                          </a:solidFill>
                          <a:latin typeface="Arial"/>
                        </a:rPr>
                        <a:t>3,4%</a:t>
                      </a:r>
                    </a:p>
                  </a:txBody>
                  <a:tcPr marL="9525" marR="9525" marT="9525" marB="0" anchor="ctr"/>
                </a:tc>
              </a:tr>
              <a:tr h="177250">
                <a:tc>
                  <a:txBody>
                    <a:bodyPr/>
                    <a:lstStyle/>
                    <a:p>
                      <a:pPr algn="ctr" fontAlgn="b"/>
                      <a:r>
                        <a:rPr lang="ru-RU" sz="900" b="1" i="0" u="none" strike="noStrike">
                          <a:solidFill>
                            <a:srgbClr val="000000"/>
                          </a:solidFill>
                          <a:effectLst/>
                          <a:latin typeface="Calibri"/>
                        </a:rPr>
                        <a:t>23.00-23.30</a:t>
                      </a:r>
                    </a:p>
                  </a:txBody>
                  <a:tcPr marL="9525" marR="9525" marT="9525" marB="0" anchor="b"/>
                </a:tc>
                <a:tc>
                  <a:txBody>
                    <a:bodyPr/>
                    <a:lstStyle/>
                    <a:p>
                      <a:pPr algn="ctr" fontAlgn="ctr"/>
                      <a:r>
                        <a:rPr lang="ru-RU" sz="900" b="0" i="0" u="none" strike="noStrike">
                          <a:solidFill>
                            <a:srgbClr val="000000"/>
                          </a:solidFill>
                          <a:latin typeface="Arial"/>
                        </a:rPr>
                        <a:t>2,2%</a:t>
                      </a:r>
                    </a:p>
                  </a:txBody>
                  <a:tcPr marL="9525" marR="9525" marT="9525" marB="0" anchor="ctr"/>
                </a:tc>
                <a:tc>
                  <a:txBody>
                    <a:bodyPr/>
                    <a:lstStyle/>
                    <a:p>
                      <a:pPr algn="ctr" fontAlgn="ctr"/>
                      <a:r>
                        <a:rPr lang="ru-RU" sz="900" b="0" i="0" u="none" strike="noStrike">
                          <a:solidFill>
                            <a:srgbClr val="000000"/>
                          </a:solidFill>
                          <a:latin typeface="Arial"/>
                        </a:rPr>
                        <a:t>2,2%</a:t>
                      </a:r>
                    </a:p>
                  </a:txBody>
                  <a:tcPr marL="9525" marR="9525" marT="9525" marB="0" anchor="ctr"/>
                </a:tc>
                <a:tc>
                  <a:txBody>
                    <a:bodyPr/>
                    <a:lstStyle/>
                    <a:p>
                      <a:pPr algn="ctr" fontAlgn="ctr"/>
                      <a:r>
                        <a:rPr lang="ru-RU" sz="900" b="0" i="0" u="none" strike="noStrike">
                          <a:solidFill>
                            <a:srgbClr val="000000"/>
                          </a:solidFill>
                          <a:latin typeface="Arial"/>
                        </a:rPr>
                        <a:t>2,2%</a:t>
                      </a:r>
                    </a:p>
                  </a:txBody>
                  <a:tcPr marL="9525" marR="9525" marT="9525" marB="0" anchor="ctr"/>
                </a:tc>
              </a:tr>
              <a:tr h="177250">
                <a:tc>
                  <a:txBody>
                    <a:bodyPr/>
                    <a:lstStyle/>
                    <a:p>
                      <a:pPr algn="ctr" fontAlgn="b"/>
                      <a:r>
                        <a:rPr lang="ru-RU" sz="900" b="1" i="0" u="none" strike="noStrike">
                          <a:solidFill>
                            <a:srgbClr val="000000"/>
                          </a:solidFill>
                          <a:effectLst/>
                          <a:latin typeface="Calibri"/>
                        </a:rPr>
                        <a:t>23.30-0.00</a:t>
                      </a:r>
                    </a:p>
                  </a:txBody>
                  <a:tcPr marL="9525" marR="9525" marT="9525" marB="0" anchor="b"/>
                </a:tc>
                <a:tc>
                  <a:txBody>
                    <a:bodyPr/>
                    <a:lstStyle/>
                    <a:p>
                      <a:pPr algn="ctr" fontAlgn="ctr"/>
                      <a:r>
                        <a:rPr lang="ru-RU" sz="900" b="0" i="0" u="none" strike="noStrike">
                          <a:solidFill>
                            <a:srgbClr val="000000"/>
                          </a:solidFill>
                          <a:latin typeface="Arial"/>
                        </a:rPr>
                        <a:t>2,2%</a:t>
                      </a:r>
                    </a:p>
                  </a:txBody>
                  <a:tcPr marL="9525" marR="9525" marT="9525" marB="0" anchor="ctr"/>
                </a:tc>
                <a:tc>
                  <a:txBody>
                    <a:bodyPr/>
                    <a:lstStyle/>
                    <a:p>
                      <a:pPr algn="ctr" fontAlgn="ctr"/>
                      <a:r>
                        <a:rPr lang="ru-RU" sz="900" b="0" i="0" u="none" strike="noStrike">
                          <a:solidFill>
                            <a:srgbClr val="000000"/>
                          </a:solidFill>
                          <a:latin typeface="Arial"/>
                        </a:rPr>
                        <a:t>2,2%</a:t>
                      </a:r>
                    </a:p>
                  </a:txBody>
                  <a:tcPr marL="9525" marR="9525" marT="9525" marB="0" anchor="ctr"/>
                </a:tc>
                <a:tc>
                  <a:txBody>
                    <a:bodyPr/>
                    <a:lstStyle/>
                    <a:p>
                      <a:pPr algn="ctr" fontAlgn="ctr"/>
                      <a:r>
                        <a:rPr lang="ru-RU" sz="900" b="0" i="0" u="none" strike="noStrike">
                          <a:solidFill>
                            <a:srgbClr val="000000"/>
                          </a:solidFill>
                          <a:latin typeface="Arial"/>
                        </a:rPr>
                        <a:t>2,2%</a:t>
                      </a:r>
                    </a:p>
                  </a:txBody>
                  <a:tcPr marL="9525" marR="9525" marT="9525" marB="0" anchor="ctr"/>
                </a:tc>
              </a:tr>
              <a:tr h="177250">
                <a:tc>
                  <a:txBody>
                    <a:bodyPr/>
                    <a:lstStyle/>
                    <a:p>
                      <a:pPr algn="ctr" fontAlgn="b"/>
                      <a:r>
                        <a:rPr lang="ru-RU" sz="900" b="1" i="0" u="none" strike="noStrike">
                          <a:solidFill>
                            <a:srgbClr val="000000"/>
                          </a:solidFill>
                          <a:effectLst/>
                          <a:latin typeface="Calibri"/>
                        </a:rPr>
                        <a:t>0.00-0.30</a:t>
                      </a:r>
                    </a:p>
                  </a:txBody>
                  <a:tcPr marL="9525" marR="9525" marT="9525" marB="0" anchor="b"/>
                </a:tc>
                <a:tc>
                  <a:txBody>
                    <a:bodyPr/>
                    <a:lstStyle/>
                    <a:p>
                      <a:pPr algn="ctr" fontAlgn="ctr"/>
                      <a:r>
                        <a:rPr lang="ru-RU" sz="900" b="0" i="0" u="none" strike="noStrike">
                          <a:solidFill>
                            <a:srgbClr val="000000"/>
                          </a:solidFill>
                          <a:latin typeface="Arial"/>
                        </a:rPr>
                        <a:t>1,1%</a:t>
                      </a:r>
                    </a:p>
                  </a:txBody>
                  <a:tcPr marL="9525" marR="9525" marT="9525" marB="0" anchor="ctr"/>
                </a:tc>
                <a:tc>
                  <a:txBody>
                    <a:bodyPr/>
                    <a:lstStyle/>
                    <a:p>
                      <a:pPr algn="ctr" fontAlgn="ctr"/>
                      <a:r>
                        <a:rPr lang="ru-RU" sz="900" b="0" i="0" u="none" strike="noStrike">
                          <a:solidFill>
                            <a:srgbClr val="000000"/>
                          </a:solidFill>
                          <a:latin typeface="Arial"/>
                        </a:rPr>
                        <a:t>1,1%</a:t>
                      </a:r>
                    </a:p>
                  </a:txBody>
                  <a:tcPr marL="9525" marR="9525" marT="9525" marB="0" anchor="ctr"/>
                </a:tc>
                <a:tc>
                  <a:txBody>
                    <a:bodyPr/>
                    <a:lstStyle/>
                    <a:p>
                      <a:pPr algn="ctr" fontAlgn="ctr"/>
                      <a:r>
                        <a:rPr lang="ru-RU" sz="900" b="0" i="0" u="none" strike="noStrike">
                          <a:solidFill>
                            <a:srgbClr val="000000"/>
                          </a:solidFill>
                          <a:latin typeface="Arial"/>
                        </a:rPr>
                        <a:t>1,1%</a:t>
                      </a:r>
                    </a:p>
                  </a:txBody>
                  <a:tcPr marL="9525" marR="9525" marT="9525" marB="0" anchor="ctr"/>
                </a:tc>
              </a:tr>
              <a:tr h="177250">
                <a:tc>
                  <a:txBody>
                    <a:bodyPr/>
                    <a:lstStyle/>
                    <a:p>
                      <a:pPr algn="ctr" fontAlgn="b"/>
                      <a:r>
                        <a:rPr lang="ru-RU" sz="900" b="1" i="0" u="none" strike="noStrike">
                          <a:solidFill>
                            <a:srgbClr val="000000"/>
                          </a:solidFill>
                          <a:effectLst/>
                          <a:latin typeface="Calibri"/>
                        </a:rPr>
                        <a:t>0.30-1.00</a:t>
                      </a:r>
                    </a:p>
                  </a:txBody>
                  <a:tcPr marL="9525" marR="9525" marT="9525" marB="0" anchor="b"/>
                </a:tc>
                <a:tc>
                  <a:txBody>
                    <a:bodyPr/>
                    <a:lstStyle/>
                    <a:p>
                      <a:pPr algn="ctr" fontAlgn="ctr"/>
                      <a:r>
                        <a:rPr lang="ru-RU" sz="900" b="0" i="0" u="none" strike="noStrike">
                          <a:solidFill>
                            <a:srgbClr val="000000"/>
                          </a:solidFill>
                          <a:latin typeface="Arial"/>
                        </a:rPr>
                        <a:t>1,1%</a:t>
                      </a:r>
                    </a:p>
                  </a:txBody>
                  <a:tcPr marL="9525" marR="9525" marT="9525" marB="0" anchor="ctr"/>
                </a:tc>
                <a:tc>
                  <a:txBody>
                    <a:bodyPr/>
                    <a:lstStyle/>
                    <a:p>
                      <a:pPr algn="ctr" fontAlgn="ctr"/>
                      <a:r>
                        <a:rPr lang="ru-RU" sz="900" b="0" i="0" u="none" strike="noStrike">
                          <a:solidFill>
                            <a:srgbClr val="000000"/>
                          </a:solidFill>
                          <a:latin typeface="Arial"/>
                        </a:rPr>
                        <a:t>1,1%</a:t>
                      </a:r>
                    </a:p>
                  </a:txBody>
                  <a:tcPr marL="9525" marR="9525" marT="9525" marB="0" anchor="ctr"/>
                </a:tc>
                <a:tc>
                  <a:txBody>
                    <a:bodyPr/>
                    <a:lstStyle/>
                    <a:p>
                      <a:pPr algn="ctr" fontAlgn="ctr"/>
                      <a:r>
                        <a:rPr lang="ru-RU" sz="900" b="0" i="0" u="none" strike="noStrike">
                          <a:solidFill>
                            <a:srgbClr val="000000"/>
                          </a:solidFill>
                          <a:latin typeface="Arial"/>
                        </a:rPr>
                        <a:t>1,1%</a:t>
                      </a:r>
                    </a:p>
                  </a:txBody>
                  <a:tcPr marL="9525" marR="9525" marT="9525" marB="0" anchor="ctr"/>
                </a:tc>
              </a:tr>
              <a:tr h="177250">
                <a:tc>
                  <a:txBody>
                    <a:bodyPr/>
                    <a:lstStyle/>
                    <a:p>
                      <a:pPr algn="ctr" fontAlgn="b"/>
                      <a:r>
                        <a:rPr lang="ru-RU" sz="900" b="1" i="0" u="none" strike="noStrike">
                          <a:solidFill>
                            <a:srgbClr val="000000"/>
                          </a:solidFill>
                          <a:effectLst/>
                          <a:latin typeface="Calibri"/>
                        </a:rPr>
                        <a:t>1.00-1.30</a:t>
                      </a:r>
                    </a:p>
                  </a:txBody>
                  <a:tcPr marL="9525" marR="9525" marT="9525" marB="0" anchor="b"/>
                </a:tc>
                <a:tc>
                  <a:txBody>
                    <a:bodyPr/>
                    <a:lstStyle/>
                    <a:p>
                      <a:pPr algn="ctr" fontAlgn="ctr"/>
                      <a:r>
                        <a:rPr lang="ru-RU" sz="900" b="0" i="0" u="none" strike="noStrike">
                          <a:solidFill>
                            <a:srgbClr val="000000"/>
                          </a:solidFill>
                          <a:latin typeface="Arial"/>
                        </a:rPr>
                        <a:t>1,1%</a:t>
                      </a:r>
                    </a:p>
                  </a:txBody>
                  <a:tcPr marL="9525" marR="9525" marT="9525" marB="0" anchor="ctr"/>
                </a:tc>
                <a:tc>
                  <a:txBody>
                    <a:bodyPr/>
                    <a:lstStyle/>
                    <a:p>
                      <a:pPr algn="ctr" fontAlgn="ctr"/>
                      <a:r>
                        <a:rPr lang="ru-RU" sz="900" b="0" i="0" u="none" strike="noStrike">
                          <a:solidFill>
                            <a:srgbClr val="000000"/>
                          </a:solidFill>
                          <a:latin typeface="Arial"/>
                        </a:rPr>
                        <a:t>1,1%</a:t>
                      </a:r>
                    </a:p>
                  </a:txBody>
                  <a:tcPr marL="9525" marR="9525" marT="9525" marB="0" anchor="ctr"/>
                </a:tc>
                <a:tc>
                  <a:txBody>
                    <a:bodyPr/>
                    <a:lstStyle/>
                    <a:p>
                      <a:pPr algn="ctr" fontAlgn="ctr"/>
                      <a:r>
                        <a:rPr lang="ru-RU" sz="900" b="0" i="0" u="none" strike="noStrike">
                          <a:solidFill>
                            <a:srgbClr val="000000"/>
                          </a:solidFill>
                          <a:latin typeface="Arial"/>
                        </a:rPr>
                        <a:t>1,1%</a:t>
                      </a:r>
                    </a:p>
                  </a:txBody>
                  <a:tcPr marL="9525" marR="9525" marT="9525" marB="0" anchor="ctr"/>
                </a:tc>
              </a:tr>
              <a:tr h="177250">
                <a:tc>
                  <a:txBody>
                    <a:bodyPr/>
                    <a:lstStyle/>
                    <a:p>
                      <a:pPr algn="ctr" fontAlgn="b"/>
                      <a:r>
                        <a:rPr lang="ru-RU" sz="900" b="1" i="0" u="none" strike="noStrike">
                          <a:solidFill>
                            <a:srgbClr val="000000"/>
                          </a:solidFill>
                          <a:effectLst/>
                          <a:latin typeface="Calibri"/>
                        </a:rPr>
                        <a:t>1.30-2.00</a:t>
                      </a:r>
                    </a:p>
                  </a:txBody>
                  <a:tcPr marL="9525" marR="9525" marT="9525" marB="0" anchor="b"/>
                </a:tc>
                <a:tc>
                  <a:txBody>
                    <a:bodyPr/>
                    <a:lstStyle/>
                    <a:p>
                      <a:pPr algn="ctr" fontAlgn="ctr"/>
                      <a:r>
                        <a:rPr lang="ru-RU" sz="900" b="0" i="0" u="none" strike="noStrike">
                          <a:solidFill>
                            <a:srgbClr val="000000"/>
                          </a:solidFill>
                          <a:latin typeface="Arial"/>
                        </a:rPr>
                        <a:t>1,1%</a:t>
                      </a:r>
                    </a:p>
                  </a:txBody>
                  <a:tcPr marL="9525" marR="9525" marT="9525" marB="0" anchor="ctr"/>
                </a:tc>
                <a:tc>
                  <a:txBody>
                    <a:bodyPr/>
                    <a:lstStyle/>
                    <a:p>
                      <a:pPr algn="ctr" fontAlgn="ctr"/>
                      <a:r>
                        <a:rPr lang="ru-RU" sz="900" b="0" i="0" u="none" strike="noStrike">
                          <a:solidFill>
                            <a:srgbClr val="000000"/>
                          </a:solidFill>
                          <a:latin typeface="Arial"/>
                        </a:rPr>
                        <a:t>1,1%</a:t>
                      </a:r>
                    </a:p>
                  </a:txBody>
                  <a:tcPr marL="9525" marR="9525" marT="9525" marB="0" anchor="ctr"/>
                </a:tc>
                <a:tc>
                  <a:txBody>
                    <a:bodyPr/>
                    <a:lstStyle/>
                    <a:p>
                      <a:pPr algn="ctr" fontAlgn="ctr"/>
                      <a:r>
                        <a:rPr lang="ru-RU" sz="900" b="0" i="0" u="none" strike="noStrike">
                          <a:solidFill>
                            <a:srgbClr val="000000"/>
                          </a:solidFill>
                          <a:latin typeface="Arial"/>
                        </a:rPr>
                        <a:t>1,1%</a:t>
                      </a:r>
                    </a:p>
                  </a:txBody>
                  <a:tcPr marL="9525" marR="9525" marT="9525" marB="0" anchor="ctr"/>
                </a:tc>
              </a:tr>
              <a:tr h="177250">
                <a:tc>
                  <a:txBody>
                    <a:bodyPr/>
                    <a:lstStyle/>
                    <a:p>
                      <a:pPr algn="ctr" fontAlgn="b"/>
                      <a:r>
                        <a:rPr lang="ru-RU" sz="900" b="1" i="0" u="none" strike="noStrike">
                          <a:solidFill>
                            <a:srgbClr val="000000"/>
                          </a:solidFill>
                          <a:effectLst/>
                          <a:latin typeface="Calibri"/>
                        </a:rPr>
                        <a:t>2.00-2.30</a:t>
                      </a:r>
                    </a:p>
                  </a:txBody>
                  <a:tcPr marL="9525" marR="9525" marT="9525" marB="0" anchor="b"/>
                </a:tc>
                <a:tc>
                  <a:txBody>
                    <a:bodyPr/>
                    <a:lstStyle/>
                    <a:p>
                      <a:pPr algn="ctr" fontAlgn="ctr"/>
                      <a:r>
                        <a:rPr lang="ru-RU" sz="900" b="0" i="0" u="none" strike="noStrike">
                          <a:solidFill>
                            <a:srgbClr val="000000"/>
                          </a:solidFill>
                          <a:latin typeface="Arial"/>
                        </a:rPr>
                        <a:t>1,1%</a:t>
                      </a:r>
                    </a:p>
                  </a:txBody>
                  <a:tcPr marL="9525" marR="9525" marT="9525" marB="0" anchor="ctr"/>
                </a:tc>
                <a:tc>
                  <a:txBody>
                    <a:bodyPr/>
                    <a:lstStyle/>
                    <a:p>
                      <a:pPr algn="ctr" fontAlgn="ctr"/>
                      <a:r>
                        <a:rPr lang="ru-RU" sz="900" b="0" i="0" u="none" strike="noStrike">
                          <a:solidFill>
                            <a:srgbClr val="000000"/>
                          </a:solidFill>
                          <a:latin typeface="Arial"/>
                        </a:rPr>
                        <a:t>1,1%</a:t>
                      </a:r>
                    </a:p>
                  </a:txBody>
                  <a:tcPr marL="9525" marR="9525" marT="9525" marB="0" anchor="ctr"/>
                </a:tc>
                <a:tc>
                  <a:txBody>
                    <a:bodyPr/>
                    <a:lstStyle/>
                    <a:p>
                      <a:pPr algn="ctr" fontAlgn="ctr"/>
                      <a:r>
                        <a:rPr lang="ru-RU" sz="900" b="0" i="0" u="none" strike="noStrike">
                          <a:solidFill>
                            <a:srgbClr val="000000"/>
                          </a:solidFill>
                          <a:latin typeface="Arial"/>
                        </a:rPr>
                        <a:t>1,1%</a:t>
                      </a:r>
                    </a:p>
                  </a:txBody>
                  <a:tcPr marL="9525" marR="9525" marT="9525" marB="0" anchor="ctr"/>
                </a:tc>
              </a:tr>
              <a:tr h="177250">
                <a:tc>
                  <a:txBody>
                    <a:bodyPr/>
                    <a:lstStyle/>
                    <a:p>
                      <a:pPr algn="ctr" fontAlgn="b"/>
                      <a:r>
                        <a:rPr lang="ru-RU" sz="900" b="1" i="0" u="none" strike="noStrike">
                          <a:solidFill>
                            <a:srgbClr val="000000"/>
                          </a:solidFill>
                          <a:effectLst/>
                          <a:latin typeface="Calibri"/>
                        </a:rPr>
                        <a:t>2.30-3.00</a:t>
                      </a:r>
                    </a:p>
                  </a:txBody>
                  <a:tcPr marL="9525" marR="9525" marT="9525" marB="0" anchor="b"/>
                </a:tc>
                <a:tc>
                  <a:txBody>
                    <a:bodyPr/>
                    <a:lstStyle/>
                    <a:p>
                      <a:pPr algn="ctr" fontAlgn="ctr"/>
                      <a:r>
                        <a:rPr lang="ru-RU" sz="900" b="0" i="0" u="none" strike="noStrike">
                          <a:solidFill>
                            <a:srgbClr val="000000"/>
                          </a:solidFill>
                          <a:latin typeface="Arial"/>
                        </a:rPr>
                        <a:t>1,1%</a:t>
                      </a:r>
                    </a:p>
                  </a:txBody>
                  <a:tcPr marL="9525" marR="9525" marT="9525" marB="0" anchor="ctr"/>
                </a:tc>
                <a:tc>
                  <a:txBody>
                    <a:bodyPr/>
                    <a:lstStyle/>
                    <a:p>
                      <a:pPr algn="ctr" fontAlgn="ctr"/>
                      <a:r>
                        <a:rPr lang="ru-RU" sz="900" b="0" i="0" u="none" strike="noStrike">
                          <a:solidFill>
                            <a:srgbClr val="000000"/>
                          </a:solidFill>
                          <a:latin typeface="Arial"/>
                        </a:rPr>
                        <a:t>1,1%</a:t>
                      </a:r>
                    </a:p>
                  </a:txBody>
                  <a:tcPr marL="9525" marR="9525" marT="9525" marB="0" anchor="ctr"/>
                </a:tc>
                <a:tc>
                  <a:txBody>
                    <a:bodyPr/>
                    <a:lstStyle/>
                    <a:p>
                      <a:pPr algn="ctr" fontAlgn="ctr"/>
                      <a:r>
                        <a:rPr lang="ru-RU" sz="900" b="0" i="0" u="none" strike="noStrike">
                          <a:solidFill>
                            <a:srgbClr val="000000"/>
                          </a:solidFill>
                          <a:latin typeface="Arial"/>
                        </a:rPr>
                        <a:t>1,1%</a:t>
                      </a:r>
                    </a:p>
                  </a:txBody>
                  <a:tcPr marL="9525" marR="9525" marT="9525" marB="0" anchor="ctr"/>
                </a:tc>
              </a:tr>
              <a:tr h="177250">
                <a:tc>
                  <a:txBody>
                    <a:bodyPr/>
                    <a:lstStyle/>
                    <a:p>
                      <a:pPr algn="ctr" fontAlgn="b"/>
                      <a:r>
                        <a:rPr lang="ru-RU" sz="900" b="1" i="0" u="none" strike="noStrike">
                          <a:solidFill>
                            <a:srgbClr val="000000"/>
                          </a:solidFill>
                          <a:effectLst/>
                          <a:latin typeface="Calibri"/>
                        </a:rPr>
                        <a:t>3.00-3.30</a:t>
                      </a:r>
                    </a:p>
                  </a:txBody>
                  <a:tcPr marL="9525" marR="9525" marT="9525" marB="0" anchor="b"/>
                </a:tc>
                <a:tc>
                  <a:txBody>
                    <a:bodyPr/>
                    <a:lstStyle/>
                    <a:p>
                      <a:pPr algn="ctr" fontAlgn="ctr"/>
                      <a:r>
                        <a:rPr lang="ru-RU" sz="900" b="0" i="0" u="none" strike="noStrike">
                          <a:solidFill>
                            <a:srgbClr val="000000"/>
                          </a:solidFill>
                          <a:latin typeface="Arial"/>
                        </a:rPr>
                        <a:t>1,1%</a:t>
                      </a:r>
                    </a:p>
                  </a:txBody>
                  <a:tcPr marL="9525" marR="9525" marT="9525" marB="0" anchor="ctr"/>
                </a:tc>
                <a:tc>
                  <a:txBody>
                    <a:bodyPr/>
                    <a:lstStyle/>
                    <a:p>
                      <a:pPr algn="ctr" fontAlgn="ctr"/>
                      <a:r>
                        <a:rPr lang="ru-RU" sz="900" b="0" i="0" u="none" strike="noStrike">
                          <a:solidFill>
                            <a:srgbClr val="000000"/>
                          </a:solidFill>
                          <a:latin typeface="Arial"/>
                        </a:rPr>
                        <a:t>1,1%</a:t>
                      </a:r>
                    </a:p>
                  </a:txBody>
                  <a:tcPr marL="9525" marR="9525" marT="9525" marB="0" anchor="ctr"/>
                </a:tc>
                <a:tc>
                  <a:txBody>
                    <a:bodyPr/>
                    <a:lstStyle/>
                    <a:p>
                      <a:pPr algn="ctr" fontAlgn="ctr"/>
                      <a:r>
                        <a:rPr lang="ru-RU" sz="900" b="0" i="0" u="none" strike="noStrike">
                          <a:solidFill>
                            <a:srgbClr val="000000"/>
                          </a:solidFill>
                          <a:latin typeface="Arial"/>
                        </a:rPr>
                        <a:t>1,1%</a:t>
                      </a:r>
                    </a:p>
                  </a:txBody>
                  <a:tcPr marL="9525" marR="9525" marT="9525" marB="0" anchor="ctr"/>
                </a:tc>
              </a:tr>
              <a:tr h="177250">
                <a:tc>
                  <a:txBody>
                    <a:bodyPr/>
                    <a:lstStyle/>
                    <a:p>
                      <a:pPr algn="ctr" fontAlgn="b"/>
                      <a:r>
                        <a:rPr lang="ru-RU" sz="900" b="1" i="0" u="none" strike="noStrike">
                          <a:solidFill>
                            <a:srgbClr val="000000"/>
                          </a:solidFill>
                          <a:effectLst/>
                          <a:latin typeface="Calibri"/>
                        </a:rPr>
                        <a:t>3.30-6.00</a:t>
                      </a:r>
                    </a:p>
                  </a:txBody>
                  <a:tcPr marL="9525" marR="9525" marT="9525" marB="0" anchor="b"/>
                </a:tc>
                <a:tc>
                  <a:txBody>
                    <a:bodyPr/>
                    <a:lstStyle/>
                    <a:p>
                      <a:pPr algn="ctr" fontAlgn="b"/>
                      <a:r>
                        <a:rPr lang="ru-RU" sz="1100" b="0" i="0" u="none" strike="noStrike" dirty="0">
                          <a:solidFill>
                            <a:srgbClr val="000000"/>
                          </a:solidFill>
                          <a:latin typeface="Calibri"/>
                        </a:rPr>
                        <a:t> </a:t>
                      </a:r>
                    </a:p>
                  </a:txBody>
                  <a:tcPr marL="9525" marR="9525" marT="9525" marB="0" anchor="b">
                    <a:solidFill>
                      <a:schemeClr val="accent1">
                        <a:lumMod val="75000"/>
                      </a:schemeClr>
                    </a:solidFill>
                  </a:tcPr>
                </a:tc>
                <a:tc>
                  <a:txBody>
                    <a:bodyPr/>
                    <a:lstStyle/>
                    <a:p>
                      <a:pPr algn="ctr" fontAlgn="ctr"/>
                      <a:r>
                        <a:rPr lang="ru-RU" sz="1100" b="0" i="0" u="none" strike="noStrike" dirty="0">
                          <a:solidFill>
                            <a:srgbClr val="000000"/>
                          </a:solidFill>
                          <a:latin typeface="Calibri"/>
                        </a:rPr>
                        <a:t> </a:t>
                      </a:r>
                    </a:p>
                  </a:txBody>
                  <a:tcPr marL="9525" marR="9525" marT="9525" marB="0" anchor="ctr">
                    <a:solidFill>
                      <a:schemeClr val="accent1">
                        <a:lumMod val="75000"/>
                      </a:schemeClr>
                    </a:solidFill>
                  </a:tcPr>
                </a:tc>
                <a:tc>
                  <a:txBody>
                    <a:bodyPr/>
                    <a:lstStyle/>
                    <a:p>
                      <a:pPr algn="ctr" fontAlgn="b"/>
                      <a:r>
                        <a:rPr lang="ru-RU" sz="1100" b="0" i="0" u="none" strike="noStrike" dirty="0">
                          <a:solidFill>
                            <a:srgbClr val="000000"/>
                          </a:solidFill>
                          <a:latin typeface="Calibri"/>
                        </a:rPr>
                        <a:t> </a:t>
                      </a:r>
                    </a:p>
                  </a:txBody>
                  <a:tcPr marL="9525" marR="9525" marT="9525" marB="0" anchor="b">
                    <a:solidFill>
                      <a:schemeClr val="accent1">
                        <a:lumMod val="75000"/>
                      </a:schemeClr>
                    </a:solidFill>
                  </a:tcPr>
                </a:tc>
              </a:tr>
              <a:tr h="177250">
                <a:tc>
                  <a:txBody>
                    <a:bodyPr/>
                    <a:lstStyle/>
                    <a:p>
                      <a:pPr algn="ctr" fontAlgn="b"/>
                      <a:r>
                        <a:rPr lang="ka-GE" sz="900" b="1" i="0" u="none" strike="noStrike">
                          <a:solidFill>
                            <a:srgbClr val="000000"/>
                          </a:solidFill>
                          <a:effectLst/>
                          <a:latin typeface="Sylfaen"/>
                        </a:rPr>
                        <a:t>არ უსმენს</a:t>
                      </a:r>
                    </a:p>
                  </a:txBody>
                  <a:tcPr marL="9525" marR="9525" marT="9525" marB="0" anchor="b"/>
                </a:tc>
                <a:tc>
                  <a:txBody>
                    <a:bodyPr/>
                    <a:lstStyle/>
                    <a:p>
                      <a:pPr algn="ctr" fontAlgn="b"/>
                      <a:r>
                        <a:rPr lang="ru-RU" sz="1100" b="0" i="0" u="none" strike="noStrike">
                          <a:solidFill>
                            <a:srgbClr val="000000"/>
                          </a:solidFill>
                          <a:latin typeface="Calibri"/>
                        </a:rPr>
                        <a:t> </a:t>
                      </a:r>
                    </a:p>
                  </a:txBody>
                  <a:tcPr marL="9525" marR="9525" marT="9525" marB="0" anchor="b"/>
                </a:tc>
                <a:tc>
                  <a:txBody>
                    <a:bodyPr/>
                    <a:lstStyle/>
                    <a:p>
                      <a:pPr algn="ctr" fontAlgn="ctr"/>
                      <a:r>
                        <a:rPr lang="ru-RU" sz="900" b="0" i="0" u="none" strike="noStrike">
                          <a:solidFill>
                            <a:srgbClr val="000000"/>
                          </a:solidFill>
                          <a:latin typeface="Arial"/>
                        </a:rPr>
                        <a:t>3,3%</a:t>
                      </a:r>
                    </a:p>
                  </a:txBody>
                  <a:tcPr marL="9525" marR="9525" marT="9525" marB="0" anchor="ctr"/>
                </a:tc>
                <a:tc>
                  <a:txBody>
                    <a:bodyPr/>
                    <a:lstStyle/>
                    <a:p>
                      <a:pPr algn="ctr" fontAlgn="ctr"/>
                      <a:r>
                        <a:rPr lang="ru-RU" sz="900" b="0" i="0" u="none" strike="noStrike">
                          <a:solidFill>
                            <a:srgbClr val="000000"/>
                          </a:solidFill>
                          <a:latin typeface="Arial"/>
                        </a:rPr>
                        <a:t>3,4%</a:t>
                      </a:r>
                    </a:p>
                  </a:txBody>
                  <a:tcPr marL="9525" marR="9525" marT="9525" marB="0" anchor="ctr"/>
                </a:tc>
              </a:tr>
              <a:tr h="177250">
                <a:tc>
                  <a:txBody>
                    <a:bodyPr/>
                    <a:lstStyle/>
                    <a:p>
                      <a:pPr algn="ctr" fontAlgn="b"/>
                      <a:r>
                        <a:rPr lang="ka-GE" sz="900" b="1" i="0" u="none" strike="noStrike">
                          <a:solidFill>
                            <a:srgbClr val="000000"/>
                          </a:solidFill>
                          <a:effectLst/>
                          <a:latin typeface="Sylfaen"/>
                        </a:rPr>
                        <a:t>მიჭირს</a:t>
                      </a:r>
                      <a:r>
                        <a:rPr lang="ka-GE" sz="900" b="1" i="0" u="none" strike="noStrike">
                          <a:solidFill>
                            <a:srgbClr val="000000"/>
                          </a:solidFill>
                          <a:effectLst/>
                          <a:latin typeface="Calibri"/>
                        </a:rPr>
                        <a:t> </a:t>
                      </a:r>
                      <a:r>
                        <a:rPr lang="ka-GE" sz="900" b="1" i="0" u="none" strike="noStrike">
                          <a:solidFill>
                            <a:srgbClr val="000000"/>
                          </a:solidFill>
                          <a:effectLst/>
                          <a:latin typeface="Sylfaen"/>
                        </a:rPr>
                        <a:t>პასუხი</a:t>
                      </a:r>
                    </a:p>
                  </a:txBody>
                  <a:tcPr marL="9525" marR="9525" marT="9525" marB="0" anchor="b"/>
                </a:tc>
                <a:tc>
                  <a:txBody>
                    <a:bodyPr/>
                    <a:lstStyle/>
                    <a:p>
                      <a:pPr algn="ctr" fontAlgn="ctr"/>
                      <a:r>
                        <a:rPr lang="ru-RU" sz="900" b="0" i="0" u="none" strike="noStrike">
                          <a:solidFill>
                            <a:srgbClr val="000000"/>
                          </a:solidFill>
                          <a:latin typeface="Arial"/>
                        </a:rPr>
                        <a:t>13,3%</a:t>
                      </a:r>
                    </a:p>
                  </a:txBody>
                  <a:tcPr marL="9525" marR="9525" marT="9525" marB="0" anchor="ctr"/>
                </a:tc>
                <a:tc>
                  <a:txBody>
                    <a:bodyPr/>
                    <a:lstStyle/>
                    <a:p>
                      <a:pPr algn="ctr" fontAlgn="ctr"/>
                      <a:r>
                        <a:rPr lang="ru-RU" sz="900" b="0" i="0" u="none" strike="noStrike">
                          <a:solidFill>
                            <a:srgbClr val="000000"/>
                          </a:solidFill>
                          <a:latin typeface="Arial"/>
                        </a:rPr>
                        <a:t>11,1%</a:t>
                      </a:r>
                    </a:p>
                  </a:txBody>
                  <a:tcPr marL="9525" marR="9525" marT="9525" marB="0" anchor="ctr"/>
                </a:tc>
                <a:tc>
                  <a:txBody>
                    <a:bodyPr/>
                    <a:lstStyle/>
                    <a:p>
                      <a:pPr algn="ctr" fontAlgn="ctr"/>
                      <a:r>
                        <a:rPr lang="ru-RU" sz="900" b="0" i="0" u="none" strike="noStrike" dirty="0">
                          <a:solidFill>
                            <a:srgbClr val="000000"/>
                          </a:solidFill>
                          <a:latin typeface="Arial"/>
                        </a:rPr>
                        <a:t>10,1%</a:t>
                      </a:r>
                    </a:p>
                  </a:txBody>
                  <a:tcPr marL="9525" marR="9525" marT="9525" marB="0" anchor="ctr"/>
                </a:tc>
              </a:tr>
            </a:tbl>
          </a:graphicData>
        </a:graphic>
      </p:graphicFrame>
    </p:spTree>
    <p:extLst>
      <p:ext uri="{BB962C8B-B14F-4D97-AF65-F5344CB8AC3E}">
        <p14:creationId xmlns:p14="http://schemas.microsoft.com/office/powerpoint/2010/main" val="385761347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1428728" y="142852"/>
            <a:ext cx="7500990" cy="928694"/>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400" b="1" dirty="0" smtClean="0"/>
              <a:t>R8. . </a:t>
            </a:r>
            <a:r>
              <a:rPr lang="ka-GE" sz="1400" b="1" dirty="0" smtClean="0"/>
              <a:t>გთხოვთ დაასახელოთ ის კონკრეტული, ძირითადი მიზეზი, რაც ახსნის თქვენს დადებით თუ უარყოფით დამოკიდებულებას აჭარის ტელევიზიისა და რადიოს საზოგადოებრივი მაუწყებლის ფუნქციასთან მიმართებაში?</a:t>
            </a:r>
            <a:endParaRPr lang="ru-RU" sz="1400" b="1" dirty="0"/>
          </a:p>
        </p:txBody>
      </p:sp>
      <p:graphicFrame>
        <p:nvGraphicFramePr>
          <p:cNvPr id="5" name="Объект 1"/>
          <p:cNvGraphicFramePr>
            <a:graphicFrameLocks/>
          </p:cNvGraphicFramePr>
          <p:nvPr>
            <p:extLst>
              <p:ext uri="{D42A27DB-BD31-4B8C-83A1-F6EECF244321}">
                <p14:modId xmlns:p14="http://schemas.microsoft.com/office/powerpoint/2010/main" val="3093829734"/>
              </p:ext>
            </p:extLst>
          </p:nvPr>
        </p:nvGraphicFramePr>
        <p:xfrm>
          <a:off x="285720" y="1142984"/>
          <a:ext cx="8643998" cy="542928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4751386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вал 3"/>
          <p:cNvSpPr/>
          <p:nvPr/>
        </p:nvSpPr>
        <p:spPr>
          <a:xfrm>
            <a:off x="2051720" y="2780928"/>
            <a:ext cx="5472608" cy="1224136"/>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af-ZA" sz="3200" b="1" dirty="0" smtClean="0"/>
              <a:t>ინტერნეტი</a:t>
            </a:r>
            <a:endParaRPr lang="ru-RU" sz="3200" b="1" dirty="0"/>
          </a:p>
        </p:txBody>
      </p:sp>
    </p:spTree>
    <p:extLst>
      <p:ext uri="{BB962C8B-B14F-4D97-AF65-F5344CB8AC3E}">
        <p14:creationId xmlns:p14="http://schemas.microsoft.com/office/powerpoint/2010/main" val="76240694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одержимое 4"/>
          <p:cNvGraphicFramePr>
            <a:graphicFrameLocks noGrp="1"/>
          </p:cNvGraphicFramePr>
          <p:nvPr>
            <p:ph idx="1"/>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2"/>
          </a:graphicData>
        </a:graphic>
      </p:graphicFrame>
      <p:sp>
        <p:nvSpPr>
          <p:cNvPr id="4" name="Заголовок 1"/>
          <p:cNvSpPr txBox="1">
            <a:spLocks/>
          </p:cNvSpPr>
          <p:nvPr/>
        </p:nvSpPr>
        <p:spPr>
          <a:xfrm>
            <a:off x="2285984" y="142852"/>
            <a:ext cx="6615130" cy="654032"/>
          </a:xfrm>
          <a:prstGeom prst="rect">
            <a:avLst/>
          </a:prstGeom>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rmAutofit/>
          </a:bodyPr>
          <a:lstStyle/>
          <a:p>
            <a:pPr lvl="0" algn="ctr">
              <a:spcBef>
                <a:spcPct val="0"/>
              </a:spcBef>
            </a:pPr>
            <a:r>
              <a:rPr lang="af-ZA" sz="1600" b="1" dirty="0" smtClean="0"/>
              <a:t>K1.</a:t>
            </a:r>
            <a:r>
              <a:rPr lang="ka-GE" sz="1600" b="1" dirty="0" smtClean="0"/>
              <a:t>სარგებლობთ თუ არა ინტერნეტით?</a:t>
            </a:r>
            <a:endParaRPr kumimoji="0" lang="ru-RU" sz="1600" b="1" i="0" u="none" strike="noStrike" kern="1200" cap="none" spc="0" normalizeH="0" baseline="0" noProof="0" dirty="0">
              <a:ln>
                <a:noFill/>
              </a:ln>
              <a:solidFill>
                <a:schemeClr val="lt1"/>
              </a:solidFill>
              <a:effectLst/>
              <a:uLnTx/>
              <a:uFillTx/>
              <a:latin typeface="+mn-lt"/>
              <a:ea typeface="+mn-ea"/>
              <a:cs typeface="+mn-cs"/>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Содержимое 5"/>
          <p:cNvGraphicFramePr>
            <a:graphicFrameLocks noGrp="1"/>
          </p:cNvGraphicFramePr>
          <p:nvPr>
            <p:ph idx="1"/>
          </p:nvPr>
        </p:nvGraphicFramePr>
        <p:xfrm>
          <a:off x="500034" y="1571612"/>
          <a:ext cx="8215370" cy="4643470"/>
        </p:xfrm>
        <a:graphic>
          <a:graphicData uri="http://schemas.openxmlformats.org/drawingml/2006/chart">
            <c:chart xmlns:c="http://schemas.openxmlformats.org/drawingml/2006/chart" xmlns:r="http://schemas.openxmlformats.org/officeDocument/2006/relationships" r:id="rId2"/>
          </a:graphicData>
        </a:graphic>
      </p:graphicFrame>
      <p:sp>
        <p:nvSpPr>
          <p:cNvPr id="4" name="Заголовок 1"/>
          <p:cNvSpPr txBox="1">
            <a:spLocks/>
          </p:cNvSpPr>
          <p:nvPr/>
        </p:nvSpPr>
        <p:spPr>
          <a:xfrm>
            <a:off x="2285984" y="142852"/>
            <a:ext cx="6615130" cy="654032"/>
          </a:xfrm>
          <a:prstGeom prst="rect">
            <a:avLst/>
          </a:prstGeom>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rmAutofit/>
          </a:bodyPr>
          <a:lstStyle/>
          <a:p>
            <a:pPr lvl="0" algn="ctr">
              <a:spcBef>
                <a:spcPct val="0"/>
              </a:spcBef>
            </a:pPr>
            <a:r>
              <a:rPr lang="af-ZA" sz="1600" b="1" dirty="0" smtClean="0"/>
              <a:t>K2.</a:t>
            </a:r>
            <a:r>
              <a:rPr lang="ka-GE" sz="1600" b="1" dirty="0" smtClean="0"/>
              <a:t>რა საშუალებით სარგებლობთ ინტერნეტით?</a:t>
            </a:r>
            <a:endParaRPr kumimoji="0" lang="ru-RU" sz="1600" b="1" i="0" u="none" strike="noStrike" kern="1200" cap="none" spc="0" normalizeH="0" baseline="0" noProof="0" dirty="0">
              <a:ln>
                <a:noFill/>
              </a:ln>
              <a:solidFill>
                <a:schemeClr val="lt1"/>
              </a:solidFill>
              <a:effectLst/>
              <a:uLnTx/>
              <a:uFillTx/>
              <a:latin typeface="+mn-lt"/>
              <a:ea typeface="+mn-ea"/>
              <a:cs typeface="+mn-cs"/>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одержимое 4"/>
          <p:cNvGraphicFramePr>
            <a:graphicFrameLocks noGrp="1"/>
          </p:cNvGraphicFramePr>
          <p:nvPr>
            <p:ph idx="1"/>
          </p:nvPr>
        </p:nvGraphicFramePr>
        <p:xfrm>
          <a:off x="357158" y="1285860"/>
          <a:ext cx="8572560" cy="5357850"/>
        </p:xfrm>
        <a:graphic>
          <a:graphicData uri="http://schemas.openxmlformats.org/drawingml/2006/chart">
            <c:chart xmlns:c="http://schemas.openxmlformats.org/drawingml/2006/chart" xmlns:r="http://schemas.openxmlformats.org/officeDocument/2006/relationships" r:id="rId2"/>
          </a:graphicData>
        </a:graphic>
      </p:graphicFrame>
      <p:sp>
        <p:nvSpPr>
          <p:cNvPr id="4" name="Заголовок 1"/>
          <p:cNvSpPr txBox="1">
            <a:spLocks/>
          </p:cNvSpPr>
          <p:nvPr/>
        </p:nvSpPr>
        <p:spPr>
          <a:xfrm>
            <a:off x="2285984" y="142852"/>
            <a:ext cx="6615130" cy="654032"/>
          </a:xfrm>
          <a:prstGeom prst="rect">
            <a:avLst/>
          </a:prstGeom>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rmAutofit/>
          </a:bodyPr>
          <a:lstStyle/>
          <a:p>
            <a:pPr lvl="0" algn="ctr">
              <a:spcBef>
                <a:spcPct val="0"/>
              </a:spcBef>
            </a:pPr>
            <a:r>
              <a:rPr lang="af-ZA" sz="1600" b="1" dirty="0" smtClean="0"/>
              <a:t>K3.</a:t>
            </a:r>
            <a:r>
              <a:rPr lang="ka-GE" sz="1600" b="1" dirty="0" smtClean="0"/>
              <a:t>რა სიხშირით სარგებლობთ ინტერნეტით?</a:t>
            </a:r>
            <a:endParaRPr kumimoji="0" lang="ru-RU" sz="1600" b="1" i="0" u="none" strike="noStrike" kern="1200" cap="none" spc="0" normalizeH="0" baseline="0" noProof="0" dirty="0">
              <a:ln>
                <a:noFill/>
              </a:ln>
              <a:solidFill>
                <a:schemeClr val="lt1"/>
              </a:solidFill>
              <a:effectLst/>
              <a:uLnTx/>
              <a:uFillTx/>
              <a:latin typeface="+mn-lt"/>
              <a:ea typeface="+mn-ea"/>
              <a:cs typeface="+mn-cs"/>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одержимое 4"/>
          <p:cNvGraphicFramePr>
            <a:graphicFrameLocks noGrp="1"/>
          </p:cNvGraphicFramePr>
          <p:nvPr>
            <p:ph idx="1"/>
          </p:nvPr>
        </p:nvGraphicFramePr>
        <p:xfrm>
          <a:off x="285720" y="1142984"/>
          <a:ext cx="8643998" cy="5429288"/>
        </p:xfrm>
        <a:graphic>
          <a:graphicData uri="http://schemas.openxmlformats.org/drawingml/2006/chart">
            <c:chart xmlns:c="http://schemas.openxmlformats.org/drawingml/2006/chart" xmlns:r="http://schemas.openxmlformats.org/officeDocument/2006/relationships" r:id="rId2"/>
          </a:graphicData>
        </a:graphic>
      </p:graphicFrame>
      <p:sp>
        <p:nvSpPr>
          <p:cNvPr id="4" name="Заголовок 1"/>
          <p:cNvSpPr txBox="1">
            <a:spLocks/>
          </p:cNvSpPr>
          <p:nvPr/>
        </p:nvSpPr>
        <p:spPr>
          <a:xfrm>
            <a:off x="2285984" y="142852"/>
            <a:ext cx="6615130" cy="654032"/>
          </a:xfrm>
          <a:prstGeom prst="rect">
            <a:avLst/>
          </a:prstGeom>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rmAutofit/>
          </a:bodyPr>
          <a:lstStyle/>
          <a:p>
            <a:pPr lvl="0" algn="ctr">
              <a:spcBef>
                <a:spcPct val="0"/>
              </a:spcBef>
            </a:pPr>
            <a:r>
              <a:rPr lang="af-ZA" sz="1600" b="1" dirty="0" smtClean="0"/>
              <a:t>K4.</a:t>
            </a:r>
            <a:r>
              <a:rPr lang="ka-GE" sz="1600" b="1" dirty="0" smtClean="0"/>
              <a:t>ინტერნეტის რომელ სერვისს იყენებთ ყველაზე ხშირად?</a:t>
            </a:r>
            <a:endParaRPr kumimoji="0" lang="ru-RU" sz="1600" b="1" i="0" u="none" strike="noStrike" kern="1200" cap="none" spc="0" normalizeH="0" baseline="0" noProof="0" dirty="0">
              <a:ln>
                <a:noFill/>
              </a:ln>
              <a:solidFill>
                <a:schemeClr val="lt1"/>
              </a:solidFill>
              <a:effectLst/>
              <a:uLnTx/>
              <a:uFillTx/>
              <a:latin typeface="+mn-lt"/>
              <a:ea typeface="+mn-ea"/>
              <a:cs typeface="+mn-cs"/>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одержимое 4"/>
          <p:cNvGraphicFramePr>
            <a:graphicFrameLocks noGrp="1"/>
          </p:cNvGraphicFramePr>
          <p:nvPr>
            <p:ph idx="1"/>
          </p:nvPr>
        </p:nvGraphicFramePr>
        <p:xfrm>
          <a:off x="142844" y="1142984"/>
          <a:ext cx="8786874" cy="4143404"/>
        </p:xfrm>
        <a:graphic>
          <a:graphicData uri="http://schemas.openxmlformats.org/drawingml/2006/chart">
            <c:chart xmlns:c="http://schemas.openxmlformats.org/drawingml/2006/chart" xmlns:r="http://schemas.openxmlformats.org/officeDocument/2006/relationships" r:id="rId2"/>
          </a:graphicData>
        </a:graphic>
      </p:graphicFrame>
      <p:sp>
        <p:nvSpPr>
          <p:cNvPr id="4" name="Заголовок 1"/>
          <p:cNvSpPr txBox="1">
            <a:spLocks/>
          </p:cNvSpPr>
          <p:nvPr/>
        </p:nvSpPr>
        <p:spPr>
          <a:xfrm>
            <a:off x="2285984" y="214290"/>
            <a:ext cx="6615130" cy="654032"/>
          </a:xfrm>
          <a:prstGeom prst="rect">
            <a:avLst/>
          </a:prstGeom>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rmAutofit fontScale="92500" lnSpcReduction="20000"/>
          </a:bodyPr>
          <a:lstStyle/>
          <a:p>
            <a:pPr lvl="0" algn="ctr">
              <a:spcBef>
                <a:spcPct val="0"/>
              </a:spcBef>
            </a:pPr>
            <a:r>
              <a:rPr lang="af-ZA" sz="1600" b="1" dirty="0" smtClean="0"/>
              <a:t>K6.  </a:t>
            </a:r>
            <a:r>
              <a:rPr lang="ka-GE" sz="1600" b="1" dirty="0" smtClean="0"/>
              <a:t>გთხოვთ მიპასუხოთ, რამდენად ხშირად ადევნებთ თვალს აჭარის რელევიზიის გადაცემებს ინტერნეტის საშუალებით, ნებისმიერი საშუალებით?</a:t>
            </a:r>
            <a:endParaRPr kumimoji="0" lang="ru-RU" sz="1600" b="1" i="0" u="none" strike="noStrike" kern="1200" cap="none" spc="0" normalizeH="0" baseline="0" noProof="0" dirty="0">
              <a:ln>
                <a:noFill/>
              </a:ln>
              <a:solidFill>
                <a:schemeClr val="lt1"/>
              </a:solidFill>
              <a:effectLst/>
              <a:uLnTx/>
              <a:uFillTx/>
              <a:latin typeface="+mn-lt"/>
              <a:ea typeface="+mn-ea"/>
              <a:cs typeface="+mn-cs"/>
            </a:endParaRPr>
          </a:p>
        </p:txBody>
      </p:sp>
      <p:graphicFrame>
        <p:nvGraphicFramePr>
          <p:cNvPr id="7" name="Diagram 4"/>
          <p:cNvGraphicFramePr/>
          <p:nvPr>
            <p:extLst>
              <p:ext uri="{D42A27DB-BD31-4B8C-83A1-F6EECF244321}">
                <p14:modId xmlns:p14="http://schemas.microsoft.com/office/powerpoint/2010/main" val="585011117"/>
              </p:ext>
            </p:extLst>
          </p:nvPr>
        </p:nvGraphicFramePr>
        <p:xfrm>
          <a:off x="152400" y="5372101"/>
          <a:ext cx="6934200" cy="1244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Left Arrow Callout 5"/>
          <p:cNvSpPr/>
          <p:nvPr/>
        </p:nvSpPr>
        <p:spPr>
          <a:xfrm>
            <a:off x="6578600" y="5334000"/>
            <a:ext cx="2133600" cy="1219201"/>
          </a:xfrm>
          <a:prstGeom prst="leftArrowCallout">
            <a:avLst/>
          </a:prstGeom>
          <a:solidFill>
            <a:schemeClr val="accent1">
              <a:lumMod val="75000"/>
            </a:schemeClr>
          </a:solidFill>
        </p:spPr>
        <p:style>
          <a:lnRef idx="0">
            <a:schemeClr val="accent3"/>
          </a:lnRef>
          <a:fillRef idx="3">
            <a:schemeClr val="accent3"/>
          </a:fillRef>
          <a:effectRef idx="3">
            <a:schemeClr val="accent3"/>
          </a:effectRef>
          <a:fontRef idx="minor">
            <a:schemeClr val="lt1"/>
          </a:fontRef>
        </p:style>
        <p:txBody>
          <a:bodyPr rtlCol="0" anchor="ctr"/>
          <a:lstStyle/>
          <a:p>
            <a:pPr algn="ctr"/>
            <a:r>
              <a:rPr lang="ka-GE" b="1" dirty="0" smtClean="0"/>
              <a:t>საშუალოდ</a:t>
            </a:r>
          </a:p>
          <a:p>
            <a:pPr algn="ctr"/>
            <a:r>
              <a:rPr lang="af-ZA" b="1" dirty="0" smtClean="0"/>
              <a:t>3,5 საათი</a:t>
            </a:r>
            <a:endParaRPr lang="en-US" b="1"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20" y="1000108"/>
            <a:ext cx="8643998" cy="5500726"/>
          </a:xfrm>
        </p:spPr>
        <p:style>
          <a:lnRef idx="1">
            <a:schemeClr val="accent1"/>
          </a:lnRef>
          <a:fillRef idx="2">
            <a:schemeClr val="accent1"/>
          </a:fillRef>
          <a:effectRef idx="1">
            <a:schemeClr val="accent1"/>
          </a:effectRef>
          <a:fontRef idx="minor">
            <a:schemeClr val="dk1"/>
          </a:fontRef>
        </p:style>
        <p:txBody>
          <a:bodyPr>
            <a:normAutofit lnSpcReduction="10000"/>
          </a:bodyPr>
          <a:lstStyle/>
          <a:p>
            <a:pPr lvl="0" algn="just"/>
            <a:r>
              <a:rPr lang="it-IT" sz="1200" dirty="0" smtClean="0"/>
              <a:t>გამოკითხულთა 44%-ის გადმოცემით, აჭარის საზოგადოებრივ მაუწყებელზე შერჩეულ გადაცემებს რეგულარულად უყურებენ. რეგულარულად ყურებად გადაცემებშს შორის, სწორედ ის გადაცემები ლიდერობენ, რომლებიც გადაცემების რეიტინგში წამყვან ადგილზეა. </a:t>
            </a:r>
          </a:p>
          <a:p>
            <a:pPr lvl="0" algn="just"/>
            <a:endParaRPr lang="ru-RU" sz="1200" dirty="0" smtClean="0"/>
          </a:p>
          <a:p>
            <a:pPr lvl="0" algn="just"/>
            <a:r>
              <a:rPr lang="it-IT" sz="1200" dirty="0" smtClean="0"/>
              <a:t>გამოკითხულები მიიჩნევენ, რომ არხის წარმატებას განსაზღვრავს პირველ რიგში, ობიექტურობა და მრავალფეროვანი გადაცემებით დაკომპლექტებული სატელევიზიო ბადე. აღსანიშნავია, რომ ინფორმაციის ოპერატიულობას გამოკითხულები საკმაოდ დიდ მნიშვნელობას ანიჭებენ და გარდა ამისა, არხის პოპულარობისთვის მნიშვნელოვანია სატელევიზიო არხის პრომოუშენი. </a:t>
            </a:r>
          </a:p>
          <a:p>
            <a:pPr lvl="0" algn="just"/>
            <a:endParaRPr lang="ru-RU" sz="1200" dirty="0" smtClean="0"/>
          </a:p>
          <a:p>
            <a:pPr lvl="0" algn="just"/>
            <a:r>
              <a:rPr lang="it-IT" sz="1200" dirty="0" smtClean="0"/>
              <a:t>კვლევის ფარგლებში, აჭარის საზოგადოებრივი ტელევიზია რესპონდენტებმა შეაფასეს ოთხი ფაქტორის მიხედვით. გამოიკვეთა, რომ არხი ობიექტურია, მიუკერძოებელი, სანდო და საინტერესოა. არცერთი დასახელებული ფაქტორის დეფიციტით სატელევიზიო არხი  არ ხასიათდება, ყველაზე მაღალი წილით კი ობიექტურობა გამოარჩევს.</a:t>
            </a:r>
          </a:p>
          <a:p>
            <a:pPr lvl="0" algn="just"/>
            <a:endParaRPr lang="ru-RU" sz="1200" dirty="0" smtClean="0"/>
          </a:p>
          <a:p>
            <a:pPr lvl="0" algn="just"/>
            <a:r>
              <a:rPr lang="it-IT" sz="1200" dirty="0" smtClean="0"/>
              <a:t>რესპონდენტებმა შეაფასეს აჭარის საზოგადოებრივი მაუწყებლის პოლიტიკური თოქ-შოეუბი. გამოკითხულთა დაახლოებით მესამედს არ აქვს ინფორმაცია პოლიტკური თოქ-შოუების შესახებ. დანარჩენი რესპონდენტების უმრავლესობის დამოკიდებულებით (17,4), პოლიტიკურ თოქ-შოუებს აკლია მიზიდულობა, არ ყავს ქარიზმატული წამყვანები, უღიმღამო მიმდინარეობა აქვს. რესპონდენტები (14,4%) იწუნებენ სტუდიებს. მათი გადმოცემით, კარგად მოწყობილი სტუდია, გადაცემის ყურებაზე მნიშვნელოვანი გავლენის მქონე ფაქტორია. გამოკითხულთა ნაწილი  (12%) მიიჩნევს, რომ წამყვანები არ არიან სათანადოდ მომზადებული პოლიტიკური გადაცემებისთვის. </a:t>
            </a:r>
          </a:p>
          <a:p>
            <a:pPr lvl="0" algn="just"/>
            <a:endParaRPr lang="ru-RU" sz="1200" dirty="0" smtClean="0"/>
          </a:p>
          <a:p>
            <a:pPr lvl="0" algn="just"/>
            <a:r>
              <a:rPr lang="it-IT" sz="1200" dirty="0" smtClean="0"/>
              <a:t>ზოგადად, არხი პოზიციონირებულია, როგორც დამოუკიდებელი ტელევიზია, რომელიც აქტიურად აშუქებს რეგიონში მიმდინარე სიახლეებს და სოციალურ თემებს, ზოგად თემებთან ერთად. გარდა ამისა, არ არის რომელიმე პოლიტიკური ჯგუფის, ან ხელისუფლების გავლენის ქვეშ, რაც უზრუნველყოფს მისი ობიექტურობის მაღალ ხარისხს. </a:t>
            </a:r>
          </a:p>
          <a:p>
            <a:pPr lvl="0" algn="just"/>
            <a:endParaRPr lang="ru-RU" sz="1200" dirty="0" smtClean="0"/>
          </a:p>
          <a:p>
            <a:pPr algn="just"/>
            <a:r>
              <a:rPr lang="it-IT" sz="1200" dirty="0" smtClean="0"/>
              <a:t>უკანასკნელი 5 წლის მანძილზე, გამოკითხულთა აზრით, არხი საგრძნობლად განვითარდა, მოიპოვა მეტი პოპულარობა და ხალხის ნდობა. რესპონდნეტთა მეოთხედზე მეტი მიიჩნევს, რომ არხი დაკომპექტდა საინტერესო გადაცემებით და პროფესიონალი წამყვანებით. აღსანიშნავია, რომ აჭარის ტელევიზიის, როგორც საზოგადოებრივი მაუწყებლის ფუნქციის შემსრულებელი არხის მიმართ, მაღალი კმაყოფილება, გამოკითხული მოსახლეობის დიდ ნაწილს აქვს და კვლევის ფარგლებში ამ მხრივ უკმაყოფილებას მხოლოდ 4% გამოხატავს. </a:t>
            </a:r>
            <a:endParaRPr lang="ru-RU" sz="1400" dirty="0"/>
          </a:p>
        </p:txBody>
      </p:sp>
      <p:sp>
        <p:nvSpPr>
          <p:cNvPr id="4" name="Скругленный прямоугольник 3"/>
          <p:cNvSpPr/>
          <p:nvPr/>
        </p:nvSpPr>
        <p:spPr>
          <a:xfrm>
            <a:off x="2428860" y="0"/>
            <a:ext cx="4248472" cy="792088"/>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ka-GE" sz="1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ძირითადი ტენდენციები</a:t>
            </a:r>
            <a:endParaRPr lang="ru-RU" sz="16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a:off x="2285984" y="214290"/>
            <a:ext cx="6643734" cy="857256"/>
          </a:xfrm>
          <a:prstGeom prst="rect">
            <a:avLst/>
          </a:prstGeom>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rmAutofit/>
          </a:bodyPr>
          <a:lstStyle/>
          <a:p>
            <a:pPr lvl="0" algn="ctr">
              <a:spcBef>
                <a:spcPct val="0"/>
              </a:spcBef>
            </a:pPr>
            <a:r>
              <a:rPr lang="af-ZA" sz="1600" b="1" dirty="0" smtClean="0"/>
              <a:t>K6.  </a:t>
            </a:r>
            <a:r>
              <a:rPr lang="ka-GE" sz="1600" b="1" dirty="0" smtClean="0"/>
              <a:t>გთხოვთ მიპასუხოთ, რამდენად ხშირად ადევნებთ თვალს აჭარის რელევიზიის გადაცემებს ინტერნეტის საშუალებით, ნებისმიერი საშუალებით?</a:t>
            </a:r>
            <a:endParaRPr kumimoji="0" lang="ru-RU" sz="1600" b="1" i="0" u="none" strike="noStrike" kern="1200" cap="none" spc="0" normalizeH="0" baseline="0" noProof="0" dirty="0">
              <a:ln>
                <a:noFill/>
              </a:ln>
              <a:solidFill>
                <a:schemeClr val="lt1"/>
              </a:solidFill>
              <a:effectLst/>
              <a:uLnTx/>
              <a:uFillTx/>
              <a:latin typeface="+mn-lt"/>
              <a:ea typeface="+mn-ea"/>
              <a:cs typeface="+mn-cs"/>
            </a:endParaRPr>
          </a:p>
        </p:txBody>
      </p:sp>
      <p:graphicFrame>
        <p:nvGraphicFramePr>
          <p:cNvPr id="5" name="Содержимое 4"/>
          <p:cNvGraphicFramePr>
            <a:graphicFrameLocks/>
          </p:cNvGraphicFramePr>
          <p:nvPr/>
        </p:nvGraphicFramePr>
        <p:xfrm>
          <a:off x="609600" y="1752600"/>
          <a:ext cx="8229600" cy="4525963"/>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вал 3"/>
          <p:cNvSpPr/>
          <p:nvPr/>
        </p:nvSpPr>
        <p:spPr>
          <a:xfrm>
            <a:off x="2051720" y="2780928"/>
            <a:ext cx="5472608" cy="1224136"/>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ka-GE" sz="3200" b="1" dirty="0" smtClean="0"/>
              <a:t>ძირითადი ნაწილი</a:t>
            </a:r>
            <a:endParaRPr lang="ru-RU" sz="3200" b="1" dirty="0"/>
          </a:p>
        </p:txBody>
      </p:sp>
    </p:spTree>
    <p:extLst>
      <p:ext uri="{BB962C8B-B14F-4D97-AF65-F5344CB8AC3E}">
        <p14:creationId xmlns:p14="http://schemas.microsoft.com/office/powerpoint/2010/main" val="9955143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14588" y="142852"/>
            <a:ext cx="6615130" cy="785818"/>
          </a:xfrm>
        </p:spPr>
        <p:style>
          <a:lnRef idx="0">
            <a:schemeClr val="accent1"/>
          </a:lnRef>
          <a:fillRef idx="3">
            <a:schemeClr val="accent1"/>
          </a:fillRef>
          <a:effectRef idx="3">
            <a:schemeClr val="accent1"/>
          </a:effectRef>
          <a:fontRef idx="minor">
            <a:schemeClr val="lt1"/>
          </a:fontRef>
        </p:style>
        <p:txBody>
          <a:bodyPr>
            <a:normAutofit fontScale="90000"/>
          </a:bodyPr>
          <a:lstStyle/>
          <a:p>
            <a:r>
              <a:rPr lang="af-ZA" sz="2000" b="1" dirty="0" smtClean="0"/>
              <a:t/>
            </a:r>
            <a:br>
              <a:rPr lang="af-ZA" sz="2000" b="1" dirty="0" smtClean="0"/>
            </a:br>
            <a:r>
              <a:rPr lang="af-ZA" sz="2000" b="1" dirty="0" smtClean="0"/>
              <a:t>A1.  </a:t>
            </a:r>
            <a:r>
              <a:rPr lang="ka-GE" sz="2000" b="1" dirty="0" smtClean="0"/>
              <a:t>გთხოვთ მითხრათ, რომელ სატელევიზიო არხს უყურებთ ყველაზე ხშირად? </a:t>
            </a:r>
            <a:r>
              <a:rPr lang="ru-RU" sz="2000" b="1" dirty="0" smtClean="0"/>
              <a:t/>
            </a:r>
            <a:br>
              <a:rPr lang="ru-RU" sz="2000" b="1" dirty="0" smtClean="0"/>
            </a:br>
            <a:r>
              <a:rPr lang="ru-RU" sz="2000" b="1" dirty="0" smtClean="0">
                <a:solidFill>
                  <a:srgbClr val="FF0000"/>
                </a:solidFill>
              </a:rPr>
              <a:t>(</a:t>
            </a:r>
            <a:r>
              <a:rPr lang="ka-GE" sz="2000" b="1" dirty="0" smtClean="0">
                <a:solidFill>
                  <a:srgbClr val="FF0000"/>
                </a:solidFill>
              </a:rPr>
              <a:t>ერთი  პასუხი</a:t>
            </a:r>
            <a:r>
              <a:rPr lang="ru-RU" sz="2000" b="1" dirty="0" smtClean="0">
                <a:solidFill>
                  <a:srgbClr val="FF0000"/>
                </a:solidFill>
              </a:rPr>
              <a:t>)</a:t>
            </a:r>
            <a:br>
              <a:rPr lang="ru-RU" sz="2000" b="1" dirty="0" smtClean="0">
                <a:solidFill>
                  <a:srgbClr val="FF0000"/>
                </a:solidFill>
              </a:rPr>
            </a:br>
            <a:endParaRPr lang="ru-RU" sz="2000" b="1" dirty="0"/>
          </a:p>
        </p:txBody>
      </p:sp>
      <p:graphicFrame>
        <p:nvGraphicFramePr>
          <p:cNvPr id="4" name="Содержимое 3"/>
          <p:cNvGraphicFramePr>
            <a:graphicFrameLocks noGrp="1"/>
          </p:cNvGraphicFramePr>
          <p:nvPr>
            <p:ph idx="1"/>
          </p:nvPr>
        </p:nvGraphicFramePr>
        <p:xfrm>
          <a:off x="214282" y="1000108"/>
          <a:ext cx="8715436" cy="5572164"/>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одержимое 4"/>
          <p:cNvGraphicFramePr>
            <a:graphicFrameLocks noGrp="1"/>
          </p:cNvGraphicFramePr>
          <p:nvPr>
            <p:ph idx="1"/>
          </p:nvPr>
        </p:nvGraphicFramePr>
        <p:xfrm>
          <a:off x="0" y="1071546"/>
          <a:ext cx="9001156" cy="5572164"/>
        </p:xfrm>
        <a:graphic>
          <a:graphicData uri="http://schemas.openxmlformats.org/drawingml/2006/chart">
            <c:chart xmlns:c="http://schemas.openxmlformats.org/drawingml/2006/chart" xmlns:r="http://schemas.openxmlformats.org/officeDocument/2006/relationships" r:id="rId2"/>
          </a:graphicData>
        </a:graphic>
      </p:graphicFrame>
      <p:sp>
        <p:nvSpPr>
          <p:cNvPr id="4" name="Заголовок 1"/>
          <p:cNvSpPr txBox="1">
            <a:spLocks/>
          </p:cNvSpPr>
          <p:nvPr/>
        </p:nvSpPr>
        <p:spPr>
          <a:xfrm>
            <a:off x="2285984" y="142852"/>
            <a:ext cx="6615130" cy="857256"/>
          </a:xfrm>
          <a:prstGeom prst="rect">
            <a:avLst/>
          </a:prstGeom>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Autofit/>
          </a:bodyPr>
          <a:lstStyle/>
          <a:p>
            <a:pPr lvl="0" algn="ctr">
              <a:spcBef>
                <a:spcPct val="0"/>
              </a:spcBef>
              <a:defRPr/>
            </a:pPr>
            <a:r>
              <a:rPr lang="en-US" sz="1600" b="1" dirty="0" smtClean="0"/>
              <a:t>A2.  </a:t>
            </a:r>
            <a:r>
              <a:rPr lang="ka-GE" sz="1600" b="1" dirty="0" smtClean="0"/>
              <a:t>კიდევ რომელ სატელევიზიო არხებს უყურებთ?</a:t>
            </a:r>
          </a:p>
          <a:p>
            <a:pPr lvl="0" algn="ctr">
              <a:spcBef>
                <a:spcPct val="0"/>
              </a:spcBef>
              <a:defRPr/>
            </a:pPr>
            <a:r>
              <a:rPr lang="ka-GE" sz="1600" b="1" dirty="0" smtClean="0">
                <a:solidFill>
                  <a:srgbClr val="FF0000"/>
                </a:solidFill>
              </a:rPr>
              <a:t>(ყველა დასახელებული სატელევიზიო არხი</a:t>
            </a:r>
            <a:r>
              <a:rPr lang="af-ZA" sz="1600" b="1" dirty="0" smtClean="0">
                <a:solidFill>
                  <a:srgbClr val="FF0000"/>
                </a:solidFill>
              </a:rPr>
              <a:t>)</a:t>
            </a:r>
            <a:r>
              <a:rPr lang="ka-GE" sz="1600" b="1" dirty="0" smtClean="0">
                <a:solidFill>
                  <a:srgbClr val="FF0000"/>
                </a:solidFill>
              </a:rPr>
              <a:t> </a:t>
            </a:r>
            <a:endParaRPr kumimoji="0" lang="ru-RU" sz="1600" b="1" u="none" strike="noStrike" kern="1200" cap="none" spc="0" normalizeH="0" baseline="0" noProof="0" dirty="0">
              <a:ln>
                <a:noFill/>
              </a:ln>
              <a:solidFill>
                <a:srgbClr val="FF0000"/>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5984" y="142852"/>
            <a:ext cx="6615130" cy="654032"/>
          </a:xfrm>
        </p:spPr>
        <p:style>
          <a:lnRef idx="0">
            <a:schemeClr val="accent1"/>
          </a:lnRef>
          <a:fillRef idx="3">
            <a:schemeClr val="accent1"/>
          </a:fillRef>
          <a:effectRef idx="3">
            <a:schemeClr val="accent1"/>
          </a:effectRef>
          <a:fontRef idx="minor">
            <a:schemeClr val="lt1"/>
          </a:fontRef>
        </p:style>
        <p:txBody>
          <a:bodyPr>
            <a:normAutofit/>
          </a:bodyPr>
          <a:lstStyle/>
          <a:p>
            <a:r>
              <a:rPr lang="af-ZA" sz="1800" b="1" dirty="0" smtClean="0"/>
              <a:t>A3. </a:t>
            </a:r>
            <a:r>
              <a:rPr lang="ka-GE" sz="1800" b="1" dirty="0" smtClean="0"/>
              <a:t>გთხოვთ მითხრათ, რამდენად ხშირად უყურებთ აჭარის ტელევიზიას?</a:t>
            </a:r>
            <a:endParaRPr lang="ru-RU" sz="1800" b="1" dirty="0"/>
          </a:p>
        </p:txBody>
      </p:sp>
      <p:graphicFrame>
        <p:nvGraphicFramePr>
          <p:cNvPr id="4" name="Содержимое 3"/>
          <p:cNvGraphicFramePr>
            <a:graphicFrameLocks noGrp="1"/>
          </p:cNvGraphicFramePr>
          <p:nvPr>
            <p:ph idx="1"/>
          </p:nvPr>
        </p:nvGraphicFramePr>
        <p:xfrm>
          <a:off x="214282" y="1142984"/>
          <a:ext cx="8715436" cy="5429288"/>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3000</TotalTime>
  <Words>3627</Words>
  <Application>Microsoft Office PowerPoint</Application>
  <PresentationFormat>Экран (4:3)</PresentationFormat>
  <Paragraphs>1277</Paragraphs>
  <Slides>50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50</vt:i4>
      </vt:variant>
    </vt:vector>
  </HeadingPairs>
  <TitlesOfParts>
    <vt:vector size="51" baseType="lpstr">
      <vt:lpstr>Тема Office</vt:lpstr>
      <vt:lpstr>კვლევის ანგარიში</vt:lpstr>
      <vt:lpstr>Презентация PowerPoint</vt:lpstr>
      <vt:lpstr>Презентация PowerPoint</vt:lpstr>
      <vt:lpstr>Презентация PowerPoint</vt:lpstr>
      <vt:lpstr>Презентация PowerPoint</vt:lpstr>
      <vt:lpstr>Презентация PowerPoint</vt:lpstr>
      <vt:lpstr> A1.  გთხოვთ მითხრათ, რომელ სატელევიზიო არხს უყურებთ ყველაზე ხშირად?  (ერთი  პასუხი) </vt:lpstr>
      <vt:lpstr>Презентация PowerPoint</vt:lpstr>
      <vt:lpstr>A3. გთხოვთ მითხრათ, რამდენად ხშირად უყურებთ აჭარის ტელევიზიას?</vt:lpstr>
      <vt:lpstr>Презентация PowerPoint</vt:lpstr>
      <vt:lpstr>A5 გთხოვთ  მითხრათ აჭარის ტელევიზიას იჭერთ?</vt:lpstr>
      <vt:lpstr>A6.   გთხოვთ დახედოთ შკალას და მითხრათ, რამდენად შეესაბამება/ახასიათებს ჩემს მიერ ჩამოთვლილი მახასიათებლები აჭარის ტელევიზიას. 1 ნიშნავს, რომ საერთოდ არ შეესაბამება/ახასიათებს,  5 ნიშნავს, რომ სრულიად შეესაბამება/ახასიათებს.</vt:lpstr>
      <vt:lpstr>A7. მიუთითეთ, რა დროს გაქვთ ტელევიზორის ყურების შესაძლებლობა ორშაბათიდან პარასკევის ჩათვლით და შაბათ კვირას, ანუ რომელ საათებში, დღის რომელ შუალედში? </vt:lpstr>
      <vt:lpstr>A8. რა დროს უყურებთ  ტელევიზორს ძირითადად ორშაბათიდან პარასკევის ჩათვლით და შაბათ-კვირას</vt:lpstr>
      <vt:lpstr>A9. ქვემოთ ჩამოთვლილთაგან აჭარის ტელევიზიის  რომელ  გადაცემებს უყურებთ რეგულარულად?</vt:lpstr>
      <vt:lpstr>A9. ქვემოთ ჩამოთვლილთაგან აჭარის ტელევიზიის  რომელ  გადაცემებს უყურებთ რეგულარულად? (2016 და 2017, 2019 წლის შედეგების შედარება)</vt:lpstr>
      <vt:lpstr>A10.  გთხოვთ დახედოთ შკალას და შეაფასოთ ქულებით ყველა გადაცემა, რომელიც ერთხელ მაინც გინახავთ.</vt:lpstr>
      <vt:lpstr>Презентация PowerPoint</vt:lpstr>
      <vt:lpstr>Презентация PowerPoint</vt:lpstr>
      <vt:lpstr>Презентация PowerPoint</vt:lpstr>
      <vt:lpstr>A13.    ბარათზე ჩამოთვლილი სხვადასხვა ტიპის სატელევიზო გადაცემებიდან,  თქვენ რომ ადგენდეთ სატელევიზიო პროგრამას, რომელ 10 ჟანრის გადაცემას აირჩევდით? გთხოვთ მითხრათ, პირველ რიგში რომელს? მეორე როგში და ა.შ. </vt:lpstr>
      <vt:lpstr>A14. გთხოვთ გვითხრათ, არის თუ არა ისეთი გადაცემები აჭარის ტელევიზიის ეთერში,  რომლის ყველა ან თითქმის ყველა გამოშვებას უყურებთ და ამ გადაცემების საყურებლად  გამოყოფილი გაქვთ დრო? </vt:lpstr>
      <vt:lpstr>A15. გთხოვთ დაასახელოთ ის კონკრეტული გადაცემები, რომელსაც თქვენ  ყოველთვის ან თითქმის ყოველთვის უყურებთ აჭარის სატელევიზიო არხზე. გთხოვთ დაასახელოთ გადაცემის სახელი. </vt:lpstr>
      <vt:lpstr>Презентация PowerPoint</vt:lpstr>
      <vt:lpstr>A16. რა უნდა გააკეთოს  აჭარის ტელევიზიამ, რომ მათი რეიტინგი ამაღლდეს?</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user</dc:creator>
  <cp:lastModifiedBy>Пользователь Windows</cp:lastModifiedBy>
  <cp:revision>155</cp:revision>
  <dcterms:modified xsi:type="dcterms:W3CDTF">2019-12-05T08:33:34Z</dcterms:modified>
</cp:coreProperties>
</file>