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297" r:id="rId1"/>
  </p:sldMasterIdLst>
  <p:notesMasterIdLst>
    <p:notesMasterId r:id="rId25"/>
  </p:notesMasterIdLst>
  <p:handoutMasterIdLst>
    <p:handoutMasterId r:id="rId26"/>
  </p:handoutMasterIdLst>
  <p:sldIdLst>
    <p:sldId id="256" r:id="rId2"/>
    <p:sldId id="257" r:id="rId3"/>
    <p:sldId id="275" r:id="rId4"/>
    <p:sldId id="274" r:id="rId5"/>
    <p:sldId id="258" r:id="rId6"/>
    <p:sldId id="260" r:id="rId7"/>
    <p:sldId id="261" r:id="rId8"/>
    <p:sldId id="262" r:id="rId9"/>
    <p:sldId id="263" r:id="rId10"/>
    <p:sldId id="273" r:id="rId11"/>
    <p:sldId id="284" r:id="rId12"/>
    <p:sldId id="277" r:id="rId13"/>
    <p:sldId id="265" r:id="rId14"/>
    <p:sldId id="272" r:id="rId15"/>
    <p:sldId id="266" r:id="rId16"/>
    <p:sldId id="276" r:id="rId17"/>
    <p:sldId id="267" r:id="rId18"/>
    <p:sldId id="268" r:id="rId19"/>
    <p:sldId id="269" r:id="rId20"/>
    <p:sldId id="270" r:id="rId21"/>
    <p:sldId id="281" r:id="rId22"/>
    <p:sldId id="285" r:id="rId23"/>
    <p:sldId id="282" r:id="rId2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loop="1" showAnimation="0"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1B5A9"/>
    <a:srgbClr val="858CCD"/>
    <a:srgbClr val="E4A4DF"/>
    <a:srgbClr val="78BA9F"/>
    <a:srgbClr val="6FB599"/>
    <a:srgbClr val="888FCE"/>
    <a:srgbClr val="E1AAA9"/>
    <a:srgbClr val="6AB295"/>
    <a:srgbClr val="9BA1D5"/>
    <a:srgbClr val="959BD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9" d="100"/>
          <a:sy n="109" d="100"/>
        </p:scale>
        <p:origin x="636" y="102"/>
      </p:cViewPr>
      <p:guideLst/>
    </p:cSldViewPr>
  </p:slideViewPr>
  <p:notesTextViewPr>
    <p:cViewPr>
      <p:scale>
        <a:sx n="1" d="1"/>
        <a:sy n="1" d="1"/>
      </p:scale>
      <p:origin x="0" y="0"/>
    </p:cViewPr>
  </p:notesTextViewPr>
  <p:notesViewPr>
    <p:cSldViewPr snapToGrid="0">
      <p:cViewPr varScale="1">
        <p:scale>
          <a:sx n="88" d="100"/>
          <a:sy n="88" d="100"/>
        </p:scale>
        <p:origin x="3822" y="6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3" Type="http://schemas.openxmlformats.org/officeDocument/2006/relationships/package" Target="../embeddings/_____Microsoft_Excel.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package" Target="../embeddings/_____Microsoft_Excel1.xlsx"/><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package" Target="../embeddings/_____Microsoft_Excel2.xlsx"/><Relationship Id="rId2" Type="http://schemas.microsoft.com/office/2011/relationships/chartColorStyle" Target="colors3.xml"/><Relationship Id="rId1" Type="http://schemas.microsoft.com/office/2011/relationships/chartStyle" Target="style3.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2069469062795692"/>
          <c:y val="8.5246971169550712E-2"/>
          <c:w val="0.43081682007543604"/>
          <c:h val="0.81244569285119217"/>
        </c:manualLayout>
      </c:layout>
      <c:pieChart>
        <c:varyColors val="1"/>
        <c:ser>
          <c:idx val="0"/>
          <c:order val="0"/>
          <c:tx>
            <c:strRef>
              <c:f>Лист1!$B$1</c:f>
              <c:strCache>
                <c:ptCount val="1"/>
                <c:pt idx="0">
                  <c:v>1.09.2021-1.03.2023</c:v>
                </c:pt>
              </c:strCache>
            </c:strRef>
          </c:tx>
          <c:spPr>
            <a:scene3d>
              <a:camera prst="orthographicFront"/>
              <a:lightRig rig="threePt" dir="t"/>
            </a:scene3d>
            <a:sp3d prstMaterial="softEdge">
              <a:bevelT w="127000" prst="artDeco"/>
            </a:sp3d>
          </c:spPr>
          <c:dPt>
            <c:idx val="0"/>
            <c:bubble3D val="0"/>
            <c:spPr>
              <a:solidFill>
                <a:schemeClr val="accent1"/>
              </a:solidFill>
              <a:ln>
                <a:noFill/>
              </a:ln>
              <a:effectLst>
                <a:outerShdw blurRad="254000" sx="102000" sy="102000" algn="ctr" rotWithShape="0">
                  <a:prstClr val="black">
                    <a:alpha val="20000"/>
                  </a:prstClr>
                </a:outerShdw>
              </a:effectLst>
              <a:scene3d>
                <a:camera prst="orthographicFront"/>
                <a:lightRig rig="threePt" dir="t"/>
              </a:scene3d>
              <a:sp3d prstMaterial="softEdge">
                <a:bevelT w="127000" prst="artDeco"/>
              </a:sp3d>
            </c:spPr>
            <c:extLst>
              <c:ext xmlns:c16="http://schemas.microsoft.com/office/drawing/2014/chart" uri="{C3380CC4-5D6E-409C-BE32-E72D297353CC}">
                <c16:uniqueId val="{00000001-3B84-4188-8195-7899A492587E}"/>
              </c:ext>
            </c:extLst>
          </c:dPt>
          <c:dPt>
            <c:idx val="1"/>
            <c:bubble3D val="0"/>
            <c:spPr>
              <a:solidFill>
                <a:schemeClr val="accent2"/>
              </a:solidFill>
              <a:ln>
                <a:noFill/>
              </a:ln>
              <a:effectLst>
                <a:outerShdw blurRad="254000" sx="102000" sy="102000" algn="ctr" rotWithShape="0">
                  <a:prstClr val="black">
                    <a:alpha val="20000"/>
                  </a:prstClr>
                </a:outerShdw>
              </a:effectLst>
              <a:scene3d>
                <a:camera prst="orthographicFront"/>
                <a:lightRig rig="threePt" dir="t"/>
              </a:scene3d>
              <a:sp3d prstMaterial="softEdge">
                <a:bevelT w="127000" prst="artDeco"/>
              </a:sp3d>
            </c:spPr>
            <c:extLst>
              <c:ext xmlns:c16="http://schemas.microsoft.com/office/drawing/2014/chart" uri="{C3380CC4-5D6E-409C-BE32-E72D297353CC}">
                <c16:uniqueId val="{00000003-3B84-4188-8195-7899A492587E}"/>
              </c:ext>
            </c:extLst>
          </c:dPt>
          <c:dPt>
            <c:idx val="2"/>
            <c:bubble3D val="0"/>
            <c:spPr>
              <a:solidFill>
                <a:schemeClr val="accent3"/>
              </a:solidFill>
              <a:ln>
                <a:noFill/>
              </a:ln>
              <a:effectLst>
                <a:outerShdw blurRad="254000" sx="102000" sy="102000" algn="ctr" rotWithShape="0">
                  <a:prstClr val="black">
                    <a:alpha val="20000"/>
                  </a:prstClr>
                </a:outerShdw>
              </a:effectLst>
              <a:scene3d>
                <a:camera prst="orthographicFront"/>
                <a:lightRig rig="threePt" dir="t"/>
              </a:scene3d>
              <a:sp3d prstMaterial="softEdge">
                <a:bevelT w="127000" prst="artDeco"/>
              </a:sp3d>
            </c:spPr>
            <c:extLst>
              <c:ext xmlns:c16="http://schemas.microsoft.com/office/drawing/2014/chart" uri="{C3380CC4-5D6E-409C-BE32-E72D297353CC}">
                <c16:uniqueId val="{00000005-3B84-4188-8195-7899A492587E}"/>
              </c:ext>
            </c:extLst>
          </c:dPt>
          <c:dPt>
            <c:idx val="3"/>
            <c:bubble3D val="0"/>
            <c:spPr>
              <a:solidFill>
                <a:schemeClr val="accent4"/>
              </a:solidFill>
              <a:ln>
                <a:noFill/>
              </a:ln>
              <a:effectLst>
                <a:outerShdw blurRad="254000" sx="102000" sy="102000" algn="ctr" rotWithShape="0">
                  <a:prstClr val="black">
                    <a:alpha val="20000"/>
                  </a:prstClr>
                </a:outerShdw>
              </a:effectLst>
              <a:scene3d>
                <a:camera prst="orthographicFront"/>
                <a:lightRig rig="threePt" dir="t"/>
              </a:scene3d>
              <a:sp3d prstMaterial="softEdge">
                <a:bevelT w="127000" prst="artDeco"/>
              </a:sp3d>
            </c:spPr>
            <c:extLst>
              <c:ext xmlns:c16="http://schemas.microsoft.com/office/drawing/2014/chart" uri="{C3380CC4-5D6E-409C-BE32-E72D297353CC}">
                <c16:uniqueId val="{00000007-3B84-4188-8195-7899A492587E}"/>
              </c:ext>
            </c:extLst>
          </c:dPt>
          <c:dLbls>
            <c:spPr>
              <a:pattFill prst="pct75">
                <a:fgClr>
                  <a:prstClr val="black">
                    <a:lumMod val="75000"/>
                    <a:lumOff val="25000"/>
                  </a:prstClr>
                </a:fgClr>
                <a:bgClr>
                  <a:prstClr val="black">
                    <a:lumMod val="65000"/>
                    <a:lumOff val="35000"/>
                  </a:prstClr>
                </a:bgClr>
              </a:pattFill>
              <a:ln>
                <a:noFill/>
              </a:ln>
              <a:effectLst>
                <a:outerShdw blurRad="50800" dist="38100" dir="2700000" algn="tl" rotWithShape="0">
                  <a:prstClr val="black">
                    <a:alpha val="40000"/>
                  </a:prstClr>
                </a:outerShdw>
              </a:effectLst>
            </c:spPr>
            <c:txPr>
              <a:bodyPr rot="0" spcFirstLastPara="1" vertOverflow="ellipsis" vert="horz" wrap="square" lIns="38100" tIns="19050" rIns="38100" bIns="19050" anchor="ctr" anchorCtr="1">
                <a:spAutoFit/>
              </a:bodyPr>
              <a:lstStyle/>
              <a:p>
                <a:pPr>
                  <a:defRPr sz="1330" b="1" i="0" u="none" strike="noStrike" kern="1200" baseline="0">
                    <a:solidFill>
                      <a:schemeClr val="lt1"/>
                    </a:solidFill>
                    <a:latin typeface="+mn-lt"/>
                    <a:ea typeface="+mn-ea"/>
                    <a:cs typeface="+mn-cs"/>
                  </a:defRPr>
                </a:pPr>
                <a:endParaRPr lang="en-US"/>
              </a:p>
            </c:txPr>
            <c:dLblPos val="bestFit"/>
            <c:showLegendKey val="0"/>
            <c:showVal val="1"/>
            <c:showCatName val="0"/>
            <c:showSerName val="0"/>
            <c:showPercent val="0"/>
            <c:showBubbleSize val="0"/>
            <c:showLeaderLines val="1"/>
            <c:leaderLines>
              <c:spPr>
                <a:ln w="9525">
                  <a:solidFill>
                    <a:schemeClr val="dk1">
                      <a:lumMod val="50000"/>
                      <a:lumOff val="50000"/>
                    </a:schemeClr>
                  </a:solidFill>
                </a:ln>
                <a:effectLst/>
              </c:spPr>
            </c:leaderLines>
            <c:extLst>
              <c:ext xmlns:c15="http://schemas.microsoft.com/office/drawing/2012/chart" uri="{CE6537A1-D6FC-4f65-9D91-7224C49458BB}"/>
            </c:extLst>
          </c:dLbls>
          <c:cat>
            <c:strRef>
              <c:f>Лист1!$A$2:$A$5</c:f>
              <c:strCache>
                <c:ptCount val="4"/>
                <c:pt idx="0">
                  <c:v>სხდომა 14</c:v>
                </c:pt>
                <c:pt idx="1">
                  <c:v>საკითხი 32</c:v>
                </c:pt>
                <c:pt idx="2">
                  <c:v>დასკვნა 21</c:v>
                </c:pt>
                <c:pt idx="3">
                  <c:v>სამართლებრივი აქტის პროექტი 12</c:v>
                </c:pt>
              </c:strCache>
            </c:strRef>
          </c:cat>
          <c:val>
            <c:numRef>
              <c:f>Лист1!$B$2:$B$5</c:f>
              <c:numCache>
                <c:formatCode>General</c:formatCode>
                <c:ptCount val="4"/>
                <c:pt idx="0">
                  <c:v>14</c:v>
                </c:pt>
                <c:pt idx="1">
                  <c:v>32</c:v>
                </c:pt>
                <c:pt idx="2">
                  <c:v>21</c:v>
                </c:pt>
                <c:pt idx="3">
                  <c:v>12</c:v>
                </c:pt>
              </c:numCache>
            </c:numRef>
          </c:val>
          <c:extLst>
            <c:ext xmlns:c16="http://schemas.microsoft.com/office/drawing/2014/chart" uri="{C3380CC4-5D6E-409C-BE32-E72D297353CC}">
              <c16:uniqueId val="{00000008-3B84-4188-8195-7899A492587E}"/>
            </c:ext>
          </c:extLst>
        </c:ser>
        <c:dLbls>
          <c:dLblPos val="bestFit"/>
          <c:showLegendKey val="0"/>
          <c:showVal val="1"/>
          <c:showCatName val="0"/>
          <c:showSerName val="0"/>
          <c:showPercent val="0"/>
          <c:showBubbleSize val="0"/>
          <c:showLeaderLines val="1"/>
        </c:dLbls>
        <c:firstSliceAng val="0"/>
      </c:pieChart>
      <c:spPr>
        <a:noFill/>
        <a:ln>
          <a:noFill/>
        </a:ln>
        <a:effectLst/>
      </c:spPr>
    </c:plotArea>
    <c:legend>
      <c:legendPos val="r"/>
      <c:layout>
        <c:manualLayout>
          <c:xMode val="edge"/>
          <c:yMode val="edge"/>
          <c:x val="0.66315945687003375"/>
          <c:y val="0.38379462365663619"/>
          <c:w val="0.31874729165157906"/>
          <c:h val="0.22103695225762135"/>
        </c:manualLayout>
      </c:layout>
      <c:overlay val="0"/>
      <c:spPr>
        <a:solidFill>
          <a:schemeClr val="lt1">
            <a:lumMod val="95000"/>
            <a:alpha val="39000"/>
          </a:schemeClr>
        </a:solidFill>
        <a:ln>
          <a:noFill/>
        </a:ln>
        <a:effectLst/>
      </c:spPr>
      <c:txPr>
        <a:bodyPr rot="0" spcFirstLastPara="1" vertOverflow="ellipsis" vert="horz" wrap="square" anchor="ctr" anchorCtr="1"/>
        <a:lstStyle/>
        <a:p>
          <a:pPr>
            <a:defRPr sz="1197" b="0" i="0" u="none" strike="noStrike" kern="1200" baseline="0">
              <a:solidFill>
                <a:schemeClr val="dk1">
                  <a:lumMod val="75000"/>
                  <a:lumOff val="25000"/>
                </a:schemeClr>
              </a:solidFill>
              <a:latin typeface="+mn-lt"/>
              <a:ea typeface="+mn-ea"/>
              <a:cs typeface="+mn-cs"/>
            </a:defRPr>
          </a:pPr>
          <a:endParaRPr lang="en-US"/>
        </a:p>
      </c:txPr>
    </c:legend>
    <c:plotVisOnly val="1"/>
    <c:dispBlanksAs val="gap"/>
    <c:showDLblsOverMax val="0"/>
  </c:chart>
  <c:spPr>
    <a:solidFill>
      <a:srgbClr val="E1B5A9"/>
    </a:solidFill>
    <a:ln w="9525" cap="flat" cmpd="sng" algn="ctr">
      <a:solidFill>
        <a:schemeClr val="dk1">
          <a:lumMod val="25000"/>
          <a:lumOff val="75000"/>
        </a:schemeClr>
      </a:solidFill>
      <a:round/>
    </a:ln>
    <a:effectLst/>
    <a:scene3d>
      <a:camera prst="orthographicFront"/>
      <a:lightRig rig="threePt" dir="t"/>
    </a:scene3d>
    <a:sp3d prstMaterial="softEdge">
      <a:bevelT w="127000" prst="artDeco"/>
    </a:sp3d>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1439053878107756"/>
          <c:y val="2.4028728901736622E-2"/>
          <c:w val="0.76919978506623665"/>
          <c:h val="0.52928883814515404"/>
        </c:manualLayout>
      </c:layout>
      <c:barChart>
        <c:barDir val="col"/>
        <c:grouping val="clustered"/>
        <c:varyColors val="0"/>
        <c:ser>
          <c:idx val="0"/>
          <c:order val="0"/>
          <c:tx>
            <c:strRef>
              <c:f>Лист1!$B$1</c:f>
              <c:strCache>
                <c:ptCount val="1"/>
                <c:pt idx="0">
                  <c:v>რაოდენობა </c:v>
                </c:pt>
              </c:strCache>
            </c:strRef>
          </c:tx>
          <c:spPr>
            <a:solidFill>
              <a:schemeClr val="accent1"/>
            </a:solidFill>
            <a:ln>
              <a:noFill/>
            </a:ln>
            <a:effectLst>
              <a:outerShdw blurRad="254000" sx="102000" sy="102000" algn="ctr" rotWithShape="0">
                <a:prstClr val="black">
                  <a:alpha val="20000"/>
                </a:prstClr>
              </a:outerShdw>
            </a:effectLst>
            <a:scene3d>
              <a:camera prst="orthographicFront"/>
              <a:lightRig rig="threePt" dir="t"/>
            </a:scene3d>
            <a:sp3d prstMaterial="softEdge">
              <a:bevelT w="127000" prst="artDeco"/>
            </a:sp3d>
          </c:spPr>
          <c:invertIfNegative val="0"/>
          <c:dPt>
            <c:idx val="0"/>
            <c:invertIfNegative val="0"/>
            <c:bubble3D val="0"/>
            <c:spPr>
              <a:solidFill>
                <a:srgbClr val="D97DD2"/>
              </a:solidFill>
              <a:ln>
                <a:noFill/>
              </a:ln>
              <a:effectLst>
                <a:outerShdw blurRad="254000" sx="102000" sy="102000" algn="ctr" rotWithShape="0">
                  <a:prstClr val="black">
                    <a:alpha val="20000"/>
                  </a:prstClr>
                </a:outerShdw>
              </a:effectLst>
              <a:scene3d>
                <a:camera prst="orthographicFront"/>
                <a:lightRig rig="threePt" dir="t"/>
              </a:scene3d>
              <a:sp3d prstMaterial="softEdge">
                <a:bevelT w="127000" prst="artDeco"/>
              </a:sp3d>
            </c:spPr>
            <c:extLst>
              <c:ext xmlns:c16="http://schemas.microsoft.com/office/drawing/2014/chart" uri="{C3380CC4-5D6E-409C-BE32-E72D297353CC}">
                <c16:uniqueId val="{00000001-F1D3-4C41-842D-0A3C8796CD1B}"/>
              </c:ext>
            </c:extLst>
          </c:dPt>
          <c:dPt>
            <c:idx val="1"/>
            <c:invertIfNegative val="0"/>
            <c:bubble3D val="0"/>
            <c:spPr>
              <a:solidFill>
                <a:srgbClr val="92D050"/>
              </a:solidFill>
              <a:ln>
                <a:noFill/>
              </a:ln>
              <a:effectLst>
                <a:outerShdw blurRad="254000" sx="102000" sy="102000" algn="ctr" rotWithShape="0">
                  <a:prstClr val="black">
                    <a:alpha val="20000"/>
                  </a:prstClr>
                </a:outerShdw>
              </a:effectLst>
              <a:scene3d>
                <a:camera prst="orthographicFront"/>
                <a:lightRig rig="threePt" dir="t"/>
              </a:scene3d>
              <a:sp3d prstMaterial="softEdge">
                <a:bevelT w="127000" prst="artDeco"/>
              </a:sp3d>
            </c:spPr>
            <c:extLst>
              <c:ext xmlns:c16="http://schemas.microsoft.com/office/drawing/2014/chart" uri="{C3380CC4-5D6E-409C-BE32-E72D297353CC}">
                <c16:uniqueId val="{00000003-F1D3-4C41-842D-0A3C8796CD1B}"/>
              </c:ext>
            </c:extLst>
          </c:dPt>
          <c:dPt>
            <c:idx val="2"/>
            <c:invertIfNegative val="0"/>
            <c:bubble3D val="0"/>
            <c:spPr>
              <a:solidFill>
                <a:schemeClr val="accent2">
                  <a:lumMod val="60000"/>
                  <a:lumOff val="40000"/>
                </a:schemeClr>
              </a:solidFill>
              <a:ln>
                <a:noFill/>
              </a:ln>
              <a:effectLst>
                <a:outerShdw blurRad="254000" sx="102000" sy="102000" algn="ctr" rotWithShape="0">
                  <a:prstClr val="black">
                    <a:alpha val="20000"/>
                  </a:prstClr>
                </a:outerShdw>
              </a:effectLst>
              <a:scene3d>
                <a:camera prst="orthographicFront"/>
                <a:lightRig rig="threePt" dir="t"/>
              </a:scene3d>
              <a:sp3d prstMaterial="softEdge">
                <a:bevelT w="127000" prst="artDeco"/>
              </a:sp3d>
            </c:spPr>
            <c:extLst>
              <c:ext xmlns:c16="http://schemas.microsoft.com/office/drawing/2014/chart" uri="{C3380CC4-5D6E-409C-BE32-E72D297353CC}">
                <c16:uniqueId val="{00000005-F1D3-4C41-842D-0A3C8796CD1B}"/>
              </c:ext>
            </c:extLst>
          </c:dPt>
          <c:dPt>
            <c:idx val="3"/>
            <c:invertIfNegative val="0"/>
            <c:bubble3D val="0"/>
            <c:spPr>
              <a:solidFill>
                <a:srgbClr val="00B0F0"/>
              </a:solidFill>
              <a:ln>
                <a:noFill/>
              </a:ln>
              <a:effectLst>
                <a:outerShdw blurRad="254000" sx="102000" sy="102000" algn="ctr" rotWithShape="0">
                  <a:prstClr val="black">
                    <a:alpha val="20000"/>
                  </a:prstClr>
                </a:outerShdw>
              </a:effectLst>
              <a:scene3d>
                <a:camera prst="orthographicFront"/>
                <a:lightRig rig="threePt" dir="t"/>
              </a:scene3d>
              <a:sp3d prstMaterial="softEdge">
                <a:bevelT w="127000" prst="artDeco"/>
              </a:sp3d>
            </c:spPr>
            <c:extLst>
              <c:ext xmlns:c16="http://schemas.microsoft.com/office/drawing/2014/chart" uri="{C3380CC4-5D6E-409C-BE32-E72D297353CC}">
                <c16:uniqueId val="{00000007-F1D3-4C41-842D-0A3C8796CD1B}"/>
              </c:ext>
            </c:extLst>
          </c:dPt>
          <c:dPt>
            <c:idx val="4"/>
            <c:invertIfNegative val="0"/>
            <c:bubble3D val="0"/>
            <c:spPr>
              <a:solidFill>
                <a:srgbClr val="C00000"/>
              </a:solidFill>
              <a:ln>
                <a:noFill/>
              </a:ln>
              <a:effectLst>
                <a:outerShdw blurRad="254000" sx="102000" sy="102000" algn="ctr" rotWithShape="0">
                  <a:prstClr val="black">
                    <a:alpha val="20000"/>
                  </a:prstClr>
                </a:outerShdw>
              </a:effectLst>
              <a:scene3d>
                <a:camera prst="orthographicFront"/>
                <a:lightRig rig="threePt" dir="t"/>
              </a:scene3d>
              <a:sp3d prstMaterial="softEdge">
                <a:bevelT w="127000" prst="artDeco"/>
              </a:sp3d>
            </c:spPr>
            <c:extLst>
              <c:ext xmlns:c16="http://schemas.microsoft.com/office/drawing/2014/chart" uri="{C3380CC4-5D6E-409C-BE32-E72D297353CC}">
                <c16:uniqueId val="{00000009-F1D3-4C41-842D-0A3C8796CD1B}"/>
              </c:ext>
            </c:extLst>
          </c:dPt>
          <c:dPt>
            <c:idx val="5"/>
            <c:invertIfNegative val="0"/>
            <c:bubble3D val="0"/>
            <c:spPr>
              <a:solidFill>
                <a:srgbClr val="56A887"/>
              </a:solidFill>
              <a:ln>
                <a:noFill/>
              </a:ln>
              <a:effectLst>
                <a:outerShdw blurRad="254000" sx="102000" sy="102000" algn="ctr" rotWithShape="0">
                  <a:prstClr val="black">
                    <a:alpha val="20000"/>
                  </a:prstClr>
                </a:outerShdw>
              </a:effectLst>
              <a:scene3d>
                <a:camera prst="orthographicFront"/>
                <a:lightRig rig="threePt" dir="t"/>
              </a:scene3d>
              <a:sp3d prstMaterial="softEdge">
                <a:bevelT w="127000" prst="artDeco"/>
              </a:sp3d>
            </c:spPr>
            <c:extLst>
              <c:ext xmlns:c16="http://schemas.microsoft.com/office/drawing/2014/chart" uri="{C3380CC4-5D6E-409C-BE32-E72D297353CC}">
                <c16:uniqueId val="{0000000B-F1D3-4C41-842D-0A3C8796CD1B}"/>
              </c:ext>
            </c:extLst>
          </c:dPt>
          <c:dPt>
            <c:idx val="6"/>
            <c:invertIfNegative val="0"/>
            <c:bubble3D val="0"/>
            <c:spPr>
              <a:solidFill>
                <a:srgbClr val="7179C5"/>
              </a:solidFill>
              <a:ln>
                <a:noFill/>
              </a:ln>
              <a:effectLst>
                <a:outerShdw blurRad="254000" sx="102000" sy="102000" algn="ctr" rotWithShape="0">
                  <a:prstClr val="black">
                    <a:alpha val="20000"/>
                  </a:prstClr>
                </a:outerShdw>
              </a:effectLst>
              <a:scene3d>
                <a:camera prst="orthographicFront"/>
                <a:lightRig rig="threePt" dir="t"/>
              </a:scene3d>
              <a:sp3d prstMaterial="softEdge">
                <a:bevelT w="127000" prst="artDeco"/>
              </a:sp3d>
            </c:spPr>
            <c:extLst>
              <c:ext xmlns:c16="http://schemas.microsoft.com/office/drawing/2014/chart" uri="{C3380CC4-5D6E-409C-BE32-E72D297353CC}">
                <c16:uniqueId val="{0000000D-F1D3-4C41-842D-0A3C8796CD1B}"/>
              </c:ext>
            </c:extLst>
          </c:dPt>
          <c:dLbls>
            <c:spPr>
              <a:pattFill prst="pct75">
                <a:fgClr>
                  <a:prstClr val="black">
                    <a:lumMod val="75000"/>
                    <a:lumOff val="25000"/>
                  </a:prstClr>
                </a:fgClr>
                <a:bgClr>
                  <a:prstClr val="black">
                    <a:lumMod val="65000"/>
                    <a:lumOff val="35000"/>
                  </a:prstClr>
                </a:bgClr>
              </a:pattFill>
              <a:ln>
                <a:noFill/>
              </a:ln>
              <a:effectLst>
                <a:outerShdw blurRad="50800" dist="38100" dir="2700000" algn="tl" rotWithShape="0">
                  <a:prstClr val="black">
                    <a:alpha val="40000"/>
                  </a:prstClr>
                </a:outerShdw>
              </a:effectLst>
            </c:spPr>
            <c:txPr>
              <a:bodyPr rot="0" spcFirstLastPara="1" vertOverflow="ellipsis" vert="horz" wrap="square" lIns="38100" tIns="19050" rIns="38100" bIns="19050" anchor="ctr" anchorCtr="1">
                <a:spAutoFit/>
              </a:bodyPr>
              <a:lstStyle/>
              <a:p>
                <a:pPr>
                  <a:defRPr sz="1330" b="1" i="0" u="none" strike="noStrike" kern="1200" baseline="0">
                    <a:solidFill>
                      <a:schemeClr val="lt1"/>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dk1">
                          <a:lumMod val="50000"/>
                          <a:lumOff val="50000"/>
                        </a:schemeClr>
                      </a:solidFill>
                    </a:ln>
                    <a:effectLst/>
                  </c:spPr>
                </c15:leaderLines>
              </c:ext>
            </c:extLst>
          </c:dLbls>
          <c:cat>
            <c:strRef>
              <c:f>Лист1!$A$2:$A$9</c:f>
              <c:strCache>
                <c:ptCount val="6"/>
                <c:pt idx="0">
                  <c:v>საქართველოს პრეზიდენტის ადმინისტრაცია და პარლამენტის აპარატი</c:v>
                </c:pt>
                <c:pt idx="1">
                  <c:v>საქართველოსა და აჭარის ა.რ. უწყებები, არასამთავრობო, კომერციული და სხვა ორგანიზაციები</c:v>
                </c:pt>
                <c:pt idx="2">
                  <c:v>აჭარის ა.რ. უმაღლესი საბჭოს ფრაქცია-კომიტეტები, აპარატის სტრუქტურული ერთეულები</c:v>
                </c:pt>
                <c:pt idx="3">
                  <c:v>გასული კორესპონდენციის რაოდენობა</c:v>
                </c:pt>
                <c:pt idx="4">
                  <c:v> მოქალაქეთა განცხადებები</c:v>
                </c:pt>
                <c:pt idx="5">
                  <c:v>მოქალაქეთა მიღება</c:v>
                </c:pt>
              </c:strCache>
            </c:strRef>
          </c:cat>
          <c:val>
            <c:numRef>
              <c:f>Лист1!$B$2:$B$9</c:f>
              <c:numCache>
                <c:formatCode>General</c:formatCode>
                <c:ptCount val="8"/>
                <c:pt idx="0">
                  <c:v>195</c:v>
                </c:pt>
                <c:pt idx="1">
                  <c:v>39</c:v>
                </c:pt>
                <c:pt idx="2">
                  <c:v>160</c:v>
                </c:pt>
                <c:pt idx="3">
                  <c:v>199</c:v>
                </c:pt>
                <c:pt idx="4">
                  <c:v>30</c:v>
                </c:pt>
                <c:pt idx="5">
                  <c:v>38</c:v>
                </c:pt>
              </c:numCache>
            </c:numRef>
          </c:val>
          <c:extLst>
            <c:ext xmlns:c16="http://schemas.microsoft.com/office/drawing/2014/chart" uri="{C3380CC4-5D6E-409C-BE32-E72D297353CC}">
              <c16:uniqueId val="{0000000E-F1D3-4C41-842D-0A3C8796CD1B}"/>
            </c:ext>
          </c:extLst>
        </c:ser>
        <c:dLbls>
          <c:dLblPos val="outEnd"/>
          <c:showLegendKey val="0"/>
          <c:showVal val="1"/>
          <c:showCatName val="0"/>
          <c:showSerName val="0"/>
          <c:showPercent val="0"/>
          <c:showBubbleSize val="0"/>
        </c:dLbls>
        <c:gapWidth val="100"/>
        <c:axId val="304917376"/>
        <c:axId val="304919672"/>
      </c:barChart>
      <c:catAx>
        <c:axId val="304917376"/>
        <c:scaling>
          <c:orientation val="minMax"/>
        </c:scaling>
        <c:delete val="1"/>
        <c:axPos val="b"/>
        <c:numFmt formatCode="General" sourceLinked="1"/>
        <c:majorTickMark val="out"/>
        <c:minorTickMark val="none"/>
        <c:tickLblPos val="nextTo"/>
        <c:crossAx val="304919672"/>
        <c:crosses val="autoZero"/>
        <c:auto val="1"/>
        <c:lblAlgn val="ctr"/>
        <c:lblOffset val="100"/>
        <c:noMultiLvlLbl val="0"/>
      </c:catAx>
      <c:valAx>
        <c:axId val="304919672"/>
        <c:scaling>
          <c:orientation val="minMax"/>
        </c:scaling>
        <c:delete val="1"/>
        <c:axPos val="l"/>
        <c:majorGridlines>
          <c:spPr>
            <a:ln w="9525" cap="flat" cmpd="sng" algn="ctr">
              <a:gradFill>
                <a:gsLst>
                  <a:gs pos="100000">
                    <a:schemeClr val="dk1">
                      <a:lumMod val="95000"/>
                      <a:lumOff val="5000"/>
                      <a:alpha val="42000"/>
                    </a:schemeClr>
                  </a:gs>
                  <a:gs pos="0">
                    <a:schemeClr val="lt1">
                      <a:lumMod val="75000"/>
                      <a:alpha val="36000"/>
                    </a:schemeClr>
                  </a:gs>
                </a:gsLst>
                <a:lin ang="5400000" scaled="0"/>
              </a:gradFill>
              <a:round/>
            </a:ln>
            <a:effectLst/>
          </c:spPr>
        </c:majorGridlines>
        <c:numFmt formatCode="General" sourceLinked="1"/>
        <c:majorTickMark val="out"/>
        <c:minorTickMark val="none"/>
        <c:tickLblPos val="nextTo"/>
        <c:crossAx val="304917376"/>
        <c:crosses val="autoZero"/>
        <c:crossBetween val="between"/>
      </c:valAx>
      <c:spPr>
        <a:solidFill>
          <a:schemeClr val="accent2">
            <a:lumMod val="20000"/>
            <a:lumOff val="80000"/>
          </a:schemeClr>
        </a:solidFill>
        <a:ln>
          <a:noFill/>
        </a:ln>
        <a:effectLst>
          <a:outerShdw blurRad="50800" dir="5400000" algn="ctr" rotWithShape="0">
            <a:srgbClr val="000000">
              <a:alpha val="43137"/>
            </a:srgbClr>
          </a:outerShdw>
        </a:effectLst>
      </c:spPr>
    </c:plotArea>
    <c:legend>
      <c:legendPos val="b"/>
      <c:legendEntry>
        <c:idx val="6"/>
        <c:delete val="1"/>
      </c:legendEntry>
      <c:legendEntry>
        <c:idx val="7"/>
        <c:delete val="1"/>
      </c:legendEntry>
      <c:layout>
        <c:manualLayout>
          <c:xMode val="edge"/>
          <c:yMode val="edge"/>
          <c:x val="0.10664606030159031"/>
          <c:y val="0.57317057685637873"/>
          <c:w val="0.78694801378184132"/>
          <c:h val="0.39688080923295271"/>
        </c:manualLayout>
      </c:layout>
      <c:overlay val="0"/>
      <c:spPr>
        <a:solidFill>
          <a:schemeClr val="accent2">
            <a:lumMod val="20000"/>
            <a:lumOff val="80000"/>
          </a:schemeClr>
        </a:solidFill>
        <a:ln>
          <a:noFill/>
        </a:ln>
        <a:effectLst/>
      </c:spPr>
      <c:txPr>
        <a:bodyPr rot="0" spcFirstLastPara="1" vertOverflow="ellipsis" vert="horz" wrap="square" anchor="t" anchorCtr="0"/>
        <a:lstStyle/>
        <a:p>
          <a:pPr>
            <a:defRPr sz="1197" b="0" i="0" u="none" strike="noStrike" kern="1200" baseline="0">
              <a:ln>
                <a:noFill/>
              </a:ln>
              <a:solidFill>
                <a:schemeClr val="dk1">
                  <a:lumMod val="75000"/>
                  <a:lumOff val="25000"/>
                </a:schemeClr>
              </a:solidFill>
              <a:latin typeface="+mn-lt"/>
              <a:ea typeface="+mn-ea"/>
              <a:cs typeface="+mn-cs"/>
            </a:defRPr>
          </a:pPr>
          <a:endParaRPr lang="en-US"/>
        </a:p>
      </c:txPr>
    </c:legend>
    <c:plotVisOnly val="1"/>
    <c:dispBlanksAs val="gap"/>
    <c:showDLblsOverMax val="0"/>
  </c:chart>
  <c:spPr>
    <a:solidFill>
      <a:srgbClr val="E1B5A9"/>
    </a:solidFill>
    <a:ln w="9525" cap="flat" cmpd="sng" algn="ctr">
      <a:solidFill>
        <a:schemeClr val="dk1">
          <a:lumMod val="25000"/>
          <a:lumOff val="75000"/>
        </a:schemeClr>
      </a:solidFill>
      <a:round/>
    </a:ln>
    <a:effectLst/>
    <a:scene3d>
      <a:camera prst="orthographicFront"/>
      <a:lightRig rig="threePt" dir="t"/>
    </a:scene3d>
    <a:sp3d prstMaterial="softEdge">
      <a:bevelT w="127000" prst="artDeco"/>
    </a:sp3d>
  </c:spPr>
  <c:txPr>
    <a:bodyPr/>
    <a:lstStyle/>
    <a:p>
      <a:pPr>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pieChart>
        <c:varyColors val="1"/>
        <c:ser>
          <c:idx val="0"/>
          <c:order val="0"/>
          <c:tx>
            <c:strRef>
              <c:f>Лист1!$B$1</c:f>
              <c:strCache>
                <c:ptCount val="1"/>
                <c:pt idx="0">
                  <c:v>01.01.2022-31.12.2022 საკითხი 32</c:v>
                </c:pt>
              </c:strCache>
            </c:strRef>
          </c:tx>
          <c:spPr>
            <a:scene3d>
              <a:camera prst="orthographicFront"/>
              <a:lightRig rig="threePt" dir="t"/>
            </a:scene3d>
            <a:sp3d prstMaterial="softEdge">
              <a:bevelT w="127000" prst="artDeco"/>
            </a:sp3d>
          </c:spPr>
          <c:dPt>
            <c:idx val="0"/>
            <c:bubble3D val="0"/>
            <c:spPr>
              <a:solidFill>
                <a:schemeClr val="accent1"/>
              </a:solidFill>
              <a:ln>
                <a:noFill/>
              </a:ln>
              <a:effectLst>
                <a:outerShdw blurRad="254000" sx="102000" sy="102000" algn="ctr" rotWithShape="0">
                  <a:prstClr val="black">
                    <a:alpha val="20000"/>
                  </a:prstClr>
                </a:outerShdw>
              </a:effectLst>
              <a:scene3d>
                <a:camera prst="orthographicFront"/>
                <a:lightRig rig="threePt" dir="t"/>
              </a:scene3d>
              <a:sp3d prstMaterial="softEdge">
                <a:bevelT w="127000" prst="artDeco"/>
              </a:sp3d>
            </c:spPr>
            <c:extLst>
              <c:ext xmlns:c16="http://schemas.microsoft.com/office/drawing/2014/chart" uri="{C3380CC4-5D6E-409C-BE32-E72D297353CC}">
                <c16:uniqueId val="{00000001-68AF-4B75-99C0-FFC8D3508444}"/>
              </c:ext>
            </c:extLst>
          </c:dPt>
          <c:dPt>
            <c:idx val="1"/>
            <c:bubble3D val="0"/>
            <c:spPr>
              <a:solidFill>
                <a:schemeClr val="accent3"/>
              </a:solidFill>
              <a:ln>
                <a:noFill/>
              </a:ln>
              <a:effectLst>
                <a:outerShdw blurRad="254000" sx="102000" sy="102000" algn="ctr" rotWithShape="0">
                  <a:prstClr val="black">
                    <a:alpha val="20000"/>
                  </a:prstClr>
                </a:outerShdw>
              </a:effectLst>
              <a:scene3d>
                <a:camera prst="orthographicFront"/>
                <a:lightRig rig="threePt" dir="t"/>
              </a:scene3d>
              <a:sp3d prstMaterial="softEdge">
                <a:bevelT w="127000" prst="artDeco"/>
              </a:sp3d>
            </c:spPr>
            <c:extLst>
              <c:ext xmlns:c16="http://schemas.microsoft.com/office/drawing/2014/chart" uri="{C3380CC4-5D6E-409C-BE32-E72D297353CC}">
                <c16:uniqueId val="{00000003-68AF-4B75-99C0-FFC8D3508444}"/>
              </c:ext>
            </c:extLst>
          </c:dPt>
          <c:dPt>
            <c:idx val="2"/>
            <c:bubble3D val="0"/>
            <c:spPr>
              <a:solidFill>
                <a:schemeClr val="accent5"/>
              </a:solidFill>
              <a:ln>
                <a:noFill/>
              </a:ln>
              <a:effectLst>
                <a:outerShdw blurRad="254000" sx="102000" sy="102000" algn="ctr" rotWithShape="0">
                  <a:prstClr val="black">
                    <a:alpha val="20000"/>
                  </a:prstClr>
                </a:outerShdw>
              </a:effectLst>
              <a:scene3d>
                <a:camera prst="orthographicFront"/>
                <a:lightRig rig="threePt" dir="t"/>
              </a:scene3d>
              <a:sp3d prstMaterial="softEdge">
                <a:bevelT w="127000" prst="artDeco"/>
              </a:sp3d>
            </c:spPr>
            <c:extLst>
              <c:ext xmlns:c16="http://schemas.microsoft.com/office/drawing/2014/chart" uri="{C3380CC4-5D6E-409C-BE32-E72D297353CC}">
                <c16:uniqueId val="{00000005-68AF-4B75-99C0-FFC8D3508444}"/>
              </c:ext>
            </c:extLst>
          </c:dPt>
          <c:dPt>
            <c:idx val="3"/>
            <c:bubble3D val="0"/>
            <c:spPr>
              <a:solidFill>
                <a:schemeClr val="accent1">
                  <a:lumMod val="60000"/>
                </a:schemeClr>
              </a:solidFill>
              <a:ln>
                <a:noFill/>
              </a:ln>
              <a:effectLst>
                <a:outerShdw blurRad="254000" sx="102000" sy="102000" algn="ctr" rotWithShape="0">
                  <a:prstClr val="black">
                    <a:alpha val="20000"/>
                  </a:prstClr>
                </a:outerShdw>
              </a:effectLst>
              <a:scene3d>
                <a:camera prst="orthographicFront"/>
                <a:lightRig rig="threePt" dir="t"/>
              </a:scene3d>
              <a:sp3d prstMaterial="softEdge">
                <a:bevelT w="127000" prst="artDeco"/>
              </a:sp3d>
            </c:spPr>
            <c:extLst>
              <c:ext xmlns:c16="http://schemas.microsoft.com/office/drawing/2014/chart" uri="{C3380CC4-5D6E-409C-BE32-E72D297353CC}">
                <c16:uniqueId val="{00000007-68AF-4B75-99C0-FFC8D3508444}"/>
              </c:ext>
            </c:extLst>
          </c:dPt>
          <c:dLbls>
            <c:spPr>
              <a:pattFill prst="pct75">
                <a:fgClr>
                  <a:prstClr val="black">
                    <a:lumMod val="75000"/>
                    <a:lumOff val="25000"/>
                  </a:prstClr>
                </a:fgClr>
                <a:bgClr>
                  <a:prstClr val="black">
                    <a:lumMod val="65000"/>
                    <a:lumOff val="35000"/>
                  </a:prstClr>
                </a:bgClr>
              </a:pattFill>
              <a:ln>
                <a:noFill/>
              </a:ln>
              <a:effectLst>
                <a:outerShdw blurRad="50800" dist="38100" dir="2700000" algn="tl" rotWithShape="0">
                  <a:prstClr val="black">
                    <a:alpha val="40000"/>
                  </a:prstClr>
                </a:outerShdw>
              </a:effectLst>
            </c:spPr>
            <c:txPr>
              <a:bodyPr rot="0" spcFirstLastPara="1" vertOverflow="ellipsis" vert="horz" wrap="square" lIns="38100" tIns="19050" rIns="38100" bIns="19050" anchor="ctr" anchorCtr="1">
                <a:spAutoFit/>
              </a:bodyPr>
              <a:lstStyle/>
              <a:p>
                <a:pPr>
                  <a:defRPr sz="1330" b="1" i="0" u="none" strike="noStrike" kern="1200" baseline="0">
                    <a:solidFill>
                      <a:schemeClr val="lt1"/>
                    </a:solidFill>
                    <a:latin typeface="+mn-lt"/>
                    <a:ea typeface="+mn-ea"/>
                    <a:cs typeface="+mn-cs"/>
                  </a:defRPr>
                </a:pPr>
                <a:endParaRPr lang="en-US"/>
              </a:p>
            </c:txPr>
            <c:dLblPos val="bestFit"/>
            <c:showLegendKey val="0"/>
            <c:showVal val="1"/>
            <c:showCatName val="0"/>
            <c:showSerName val="0"/>
            <c:showPercent val="0"/>
            <c:showBubbleSize val="0"/>
            <c:showLeaderLines val="1"/>
            <c:leaderLines>
              <c:spPr>
                <a:ln w="9525">
                  <a:solidFill>
                    <a:schemeClr val="dk1">
                      <a:lumMod val="50000"/>
                      <a:lumOff val="50000"/>
                    </a:schemeClr>
                  </a:solidFill>
                </a:ln>
                <a:effectLst/>
              </c:spPr>
            </c:leaderLines>
            <c:extLst>
              <c:ext xmlns:c15="http://schemas.microsoft.com/office/drawing/2012/chart" uri="{CE6537A1-D6FC-4f65-9D91-7224C49458BB}"/>
            </c:extLst>
          </c:dLbls>
          <c:cat>
            <c:strRef>
              <c:f>Лист1!$A$2:$A$5</c:f>
              <c:strCache>
                <c:ptCount val="3"/>
                <c:pt idx="1">
                  <c:v>შესრულებული 29</c:v>
                </c:pt>
                <c:pt idx="2">
                  <c:v>შესასრულებელი 3</c:v>
                </c:pt>
              </c:strCache>
            </c:strRef>
          </c:cat>
          <c:val>
            <c:numRef>
              <c:f>Лист1!$B$2:$B$5</c:f>
              <c:numCache>
                <c:formatCode>0.00%</c:formatCode>
                <c:ptCount val="4"/>
                <c:pt idx="1">
                  <c:v>0.90600000000000003</c:v>
                </c:pt>
                <c:pt idx="2">
                  <c:v>9.4E-2</c:v>
                </c:pt>
              </c:numCache>
            </c:numRef>
          </c:val>
          <c:extLst>
            <c:ext xmlns:c16="http://schemas.microsoft.com/office/drawing/2014/chart" uri="{C3380CC4-5D6E-409C-BE32-E72D297353CC}">
              <c16:uniqueId val="{00000008-68AF-4B75-99C0-FFC8D3508444}"/>
            </c:ext>
          </c:extLst>
        </c:ser>
        <c:dLbls>
          <c:dLblPos val="bestFit"/>
          <c:showLegendKey val="0"/>
          <c:showVal val="1"/>
          <c:showCatName val="0"/>
          <c:showSerName val="0"/>
          <c:showPercent val="0"/>
          <c:showBubbleSize val="0"/>
          <c:showLeaderLines val="1"/>
        </c:dLbls>
        <c:firstSliceAng val="0"/>
      </c:pieChart>
      <c:spPr>
        <a:noFill/>
        <a:ln>
          <a:noFill/>
        </a:ln>
        <a:effectLst/>
      </c:spPr>
    </c:plotArea>
    <c:legend>
      <c:legendPos val="r"/>
      <c:legendEntry>
        <c:idx val="0"/>
        <c:delete val="1"/>
      </c:legendEntry>
      <c:legendEntry>
        <c:idx val="3"/>
        <c:delete val="1"/>
      </c:legendEntry>
      <c:overlay val="0"/>
      <c:spPr>
        <a:solidFill>
          <a:schemeClr val="lt1">
            <a:lumMod val="95000"/>
            <a:alpha val="39000"/>
          </a:schemeClr>
        </a:solidFill>
        <a:ln>
          <a:noFill/>
        </a:ln>
        <a:effectLst/>
      </c:spPr>
      <c:txPr>
        <a:bodyPr rot="0" spcFirstLastPara="1" vertOverflow="ellipsis" vert="horz" wrap="square" anchor="ctr" anchorCtr="1"/>
        <a:lstStyle/>
        <a:p>
          <a:pPr>
            <a:defRPr sz="1197" b="0" i="0" u="none" strike="noStrike" kern="1200" baseline="0">
              <a:solidFill>
                <a:schemeClr val="dk1">
                  <a:lumMod val="75000"/>
                  <a:lumOff val="25000"/>
                </a:schemeClr>
              </a:solidFill>
              <a:latin typeface="+mn-lt"/>
              <a:ea typeface="+mn-ea"/>
              <a:cs typeface="+mn-cs"/>
            </a:defRPr>
          </a:pPr>
          <a:endParaRPr lang="en-US"/>
        </a:p>
      </c:txPr>
    </c:legend>
    <c:plotVisOnly val="1"/>
    <c:dispBlanksAs val="gap"/>
    <c:showDLblsOverMax val="0"/>
  </c:chart>
  <c:spPr>
    <a:solidFill>
      <a:srgbClr val="E1B5A9"/>
    </a:solidFill>
    <a:ln w="9525" cap="flat" cmpd="sng" algn="ctr">
      <a:solidFill>
        <a:schemeClr val="dk1">
          <a:lumMod val="25000"/>
          <a:lumOff val="75000"/>
        </a:schemeClr>
      </a:solidFill>
      <a:round/>
    </a:ln>
    <a:effectLst/>
    <a:scene3d>
      <a:camera prst="orthographicFront"/>
      <a:lightRig rig="threePt" dir="t"/>
    </a:scene3d>
    <a:sp3d prstMaterial="softEdge">
      <a:bevelT w="127000" prst="artDeco"/>
    </a:sp3d>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1">
  <a:schemeClr val="accent1"/>
  <a:schemeClr val="accent3"/>
  <a:schemeClr val="accent5"/>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53">
  <cs:axisTitle>
    <cs:lnRef idx="0"/>
    <cs:fillRef idx="0"/>
    <cs:effectRef idx="0"/>
    <cs:fontRef idx="minor">
      <a:schemeClr val="dk1">
        <a:lumMod val="75000"/>
        <a:lumOff val="25000"/>
      </a:schemeClr>
    </cs:fontRef>
    <cs:defRPr sz="1197" b="1" kern="1200"/>
  </cs:axisTitle>
  <cs:categoryAxis>
    <cs:lnRef idx="0"/>
    <cs:fillRef idx="0"/>
    <cs:effectRef idx="0"/>
    <cs:fontRef idx="minor">
      <a:schemeClr val="dk1">
        <a:lumMod val="75000"/>
        <a:lumOff val="25000"/>
      </a:schemeClr>
    </cs:fontRef>
    <cs:spPr>
      <a:ln w="19050" cap="flat" cmpd="sng" algn="ctr">
        <a:solidFill>
          <a:schemeClr val="dk1">
            <a:lumMod val="75000"/>
            <a:lumOff val="25000"/>
          </a:schemeClr>
        </a:solidFill>
        <a:round/>
      </a:ln>
    </cs:spPr>
    <cs:defRPr sz="1197" kern="1200" cap="all" baseline="0"/>
  </cs:categoryAxis>
  <cs:chartArea>
    <cs:lnRef idx="0"/>
    <cs:fillRef idx="0"/>
    <cs:effectRef idx="0"/>
    <cs:fontRef idx="minor">
      <a:schemeClr val="dk1"/>
    </cs:fontRef>
    <cs: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cs:spPr>
    <cs:defRPr sz="1197" kern="1200"/>
  </cs:chartArea>
  <cs:dataLabel>
    <cs:lnRef idx="0"/>
    <cs:fillRef idx="0"/>
    <cs:effectRef idx="0"/>
    <cs:fontRef idx="minor">
      <a:schemeClr val="lt1"/>
    </cs:fontRef>
    <cs:spPr>
      <a:pattFill prst="pct75">
        <a:fgClr>
          <a:schemeClr val="dk1">
            <a:lumMod val="75000"/>
            <a:lumOff val="25000"/>
          </a:schemeClr>
        </a:fgClr>
        <a:bgClr>
          <a:schemeClr val="dk1">
            <a:lumMod val="65000"/>
            <a:lumOff val="35000"/>
          </a:schemeClr>
        </a:bgClr>
      </a:pattFill>
      <a:effectLst>
        <a:outerShdw blurRad="50800" dist="38100" dir="2700000" algn="tl" rotWithShape="0">
          <a:prstClr val="black">
            <a:alpha val="40000"/>
          </a:prstClr>
        </a:outerShdw>
      </a:effectLst>
    </cs:spPr>
    <cs:defRPr sz="1330" b="1" i="0" u="none" strike="noStrike" kern="1200" baseline="0"/>
  </cs:dataLabel>
  <cs:dataLabelCallout>
    <cs:lnRef idx="0"/>
    <cs:fillRef idx="0"/>
    <cs:effectRef idx="0"/>
    <cs:fontRef idx="minor">
      <a:schemeClr val="lt1"/>
    </cs:fontRef>
    <cs:spPr>
      <a:pattFill prst="pct75">
        <a:fgClr>
          <a:schemeClr val="dk1">
            <a:lumMod val="75000"/>
            <a:lumOff val="25000"/>
          </a:schemeClr>
        </a:fgClr>
        <a:bgClr>
          <a:schemeClr val="dk1">
            <a:lumMod val="65000"/>
            <a:lumOff val="35000"/>
          </a:schemeClr>
        </a:bgClr>
      </a:pattFill>
      <a:effectLst>
        <a:outerShdw blurRad="50800" dist="38100" dir="2700000" algn="tl" rotWithShape="0">
          <a:prstClr val="black">
            <a:alpha val="40000"/>
          </a:prstClr>
        </a:outerShdw>
      </a:effectLst>
    </cs:spPr>
    <cs:defRPr sz="1330" b="1" i="0" u="none" strike="noStrike" kern="1200" baseline="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a:effectLst>
        <a:outerShdw blurRad="254000" sx="102000" sy="102000" algn="ctr" rotWithShape="0">
          <a:prstClr val="black">
            <a:alpha val="20000"/>
          </a:prstClr>
        </a:outerShdw>
      </a:effectLst>
    </cs:spPr>
  </cs:dataPoint>
  <cs:dataPoint3D>
    <cs:lnRef idx="0"/>
    <cs:fillRef idx="0">
      <cs:styleClr val="auto"/>
    </cs:fillRef>
    <cs:effectRef idx="0"/>
    <cs:fontRef idx="minor">
      <a:schemeClr val="dk1"/>
    </cs:fontRef>
    <cs:spPr>
      <a:solidFill>
        <a:schemeClr val="phClr"/>
      </a:solidFill>
      <a:effectLst>
        <a:outerShdw blurRad="254000" sx="102000" sy="102000" algn="ctr" rotWithShape="0">
          <a:prstClr val="black">
            <a:alpha val="20000"/>
          </a:prstClr>
        </a:outerShdw>
      </a:effectLst>
    </cs:spPr>
  </cs:dataPoint3D>
  <cs:dataPointLine>
    <cs:lnRef idx="0">
      <cs:styleClr val="auto"/>
    </cs:lnRef>
    <cs:fillRef idx="0"/>
    <cs:effectRef idx="0"/>
    <cs:fontRef idx="minor">
      <a:schemeClr val="dk1"/>
    </cs:fontRef>
    <cs:spPr>
      <a:ln w="31750" cap="rnd">
        <a:solidFill>
          <a:schemeClr val="phClr">
            <a:alpha val="85000"/>
          </a:schemeClr>
        </a:solidFill>
        <a:round/>
      </a:ln>
    </cs:spPr>
  </cs:dataPointLine>
  <cs:dataPointMarker>
    <cs:lnRef idx="0"/>
    <cs:fillRef idx="0">
      <cs:styleClr val="auto"/>
    </cs:fillRef>
    <cs:effectRef idx="0"/>
    <cs:fontRef idx="minor">
      <a:schemeClr val="dk1"/>
    </cs:fontRef>
    <cs:spPr>
      <a:solidFill>
        <a:schemeClr val="phClr">
          <a:alpha val="85000"/>
        </a:schemeClr>
      </a:solidFill>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75000"/>
        <a:lumOff val="25000"/>
      </a:schemeClr>
    </cs:fontRef>
    <cs:spPr>
      <a:ln w="9525">
        <a:solidFill>
          <a:schemeClr val="dk1">
            <a:lumMod val="35000"/>
            <a:lumOff val="65000"/>
          </a:schemeClr>
        </a:solidFill>
      </a:ln>
    </cs:spPr>
    <cs:defRPr sz="1197" kern="1200"/>
  </cs:dataTable>
  <cs:downBar>
    <cs:lnRef idx="0"/>
    <cs:fillRef idx="0"/>
    <cs:effectRef idx="0"/>
    <cs:fontRef idx="minor">
      <a:schemeClr val="dk1"/>
    </cs:fontRef>
    <cs:spPr>
      <a:solidFill>
        <a:schemeClr val="dk1">
          <a:lumMod val="50000"/>
          <a:lumOff val="50000"/>
        </a:schemeClr>
      </a:solidFill>
      <a:ln w="9525">
        <a:solidFill>
          <a:schemeClr val="dk1">
            <a:lumMod val="65000"/>
            <a:lumOff val="35000"/>
          </a:schemeClr>
        </a:solidFill>
      </a:ln>
    </cs:spPr>
  </cs:downBar>
  <cs:dropLine>
    <cs:lnRef idx="0"/>
    <cs:fillRef idx="0"/>
    <cs:effectRef idx="0"/>
    <cs:fontRef idx="minor">
      <a:schemeClr val="dk1"/>
    </cs:fontRef>
    <cs:spPr>
      <a:ln w="9525">
        <a:solidFill>
          <a:schemeClr val="dk1">
            <a:lumMod val="35000"/>
            <a:lumOff val="65000"/>
          </a:schemeClr>
        </a:solidFill>
        <a:prstDash val="dash"/>
      </a:ln>
    </cs:spPr>
  </cs:dropLine>
  <cs:errorBar>
    <cs:lnRef idx="0"/>
    <cs:fillRef idx="0"/>
    <cs:effectRef idx="0"/>
    <cs:fontRef idx="minor">
      <a:schemeClr val="dk1"/>
    </cs:fontRef>
    <cs:spPr>
      <a:ln w="9525">
        <a:solidFill>
          <a:schemeClr val="dk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gradFill>
          <a:gsLst>
            <a:gs pos="100000">
              <a:schemeClr val="dk1">
                <a:lumMod val="95000"/>
                <a:lumOff val="5000"/>
                <a:alpha val="42000"/>
              </a:schemeClr>
            </a:gs>
            <a:gs pos="0">
              <a:schemeClr val="lt1">
                <a:lumMod val="75000"/>
                <a:alpha val="36000"/>
              </a:schemeClr>
            </a:gs>
          </a:gsLst>
          <a:lin ang="5400000" scaled="0"/>
        </a:gradFill>
        <a:round/>
      </a:ln>
    </cs:spPr>
  </cs:gridlineMajor>
  <cs:gridlineMinor>
    <cs:lnRef idx="0"/>
    <cs:fillRef idx="0"/>
    <cs:effectRef idx="0"/>
    <cs:fontRef idx="minor">
      <a:schemeClr val="dk1"/>
    </cs:fontRef>
    <cs:spPr>
      <a:ln>
        <a:gradFill>
          <a:gsLst>
            <a:gs pos="100000">
              <a:schemeClr val="dk1">
                <a:lumMod val="95000"/>
                <a:lumOff val="5000"/>
                <a:alpha val="42000"/>
              </a:schemeClr>
            </a:gs>
            <a:gs pos="0">
              <a:schemeClr val="lt1">
                <a:lumMod val="75000"/>
                <a:alpha val="36000"/>
              </a:schemeClr>
            </a:gs>
          </a:gsLst>
          <a:lin ang="5400000" scaled="0"/>
        </a:gradFill>
      </a:ln>
    </cs:spPr>
  </cs:gridlineMinor>
  <cs:hiLoLine>
    <cs:lnRef idx="0"/>
    <cs:fillRef idx="0"/>
    <cs:effectRef idx="0"/>
    <cs:fontRef idx="minor">
      <a:schemeClr val="dk1"/>
    </cs:fontRef>
    <cs:spPr>
      <a:ln w="9525">
        <a:solidFill>
          <a:schemeClr val="dk1">
            <a:lumMod val="35000"/>
            <a:lumOff val="65000"/>
          </a:schemeClr>
        </a:solidFill>
        <a:prstDash val="dash"/>
      </a:ln>
    </cs:spPr>
  </cs:hiLoLine>
  <cs:leaderLine>
    <cs:lnRef idx="0"/>
    <cs:fillRef idx="0"/>
    <cs:effectRef idx="0"/>
    <cs:fontRef idx="minor">
      <a:schemeClr val="dk1"/>
    </cs:fontRef>
    <cs:spPr>
      <a:ln w="9525">
        <a:solidFill>
          <a:schemeClr val="dk1">
            <a:lumMod val="50000"/>
            <a:lumOff val="50000"/>
          </a:schemeClr>
        </a:solidFill>
      </a:ln>
    </cs:spPr>
  </cs:leaderLine>
  <cs:legend>
    <cs:lnRef idx="0"/>
    <cs:fillRef idx="0"/>
    <cs:effectRef idx="0"/>
    <cs:fontRef idx="minor">
      <a:schemeClr val="dk1">
        <a:lumMod val="75000"/>
        <a:lumOff val="25000"/>
      </a:schemeClr>
    </cs:fontRef>
    <cs:spPr>
      <a:solidFill>
        <a:schemeClr val="lt1">
          <a:lumMod val="95000"/>
          <a:alpha val="39000"/>
        </a:schemeClr>
      </a:solidFill>
    </cs:spPr>
    <cs:defRPr sz="1197" kern="1200"/>
  </cs:legend>
  <cs:plotArea>
    <cs:lnRef idx="0"/>
    <cs:fillRef idx="0"/>
    <cs:effectRef idx="0"/>
    <cs:fontRef idx="minor">
      <a:schemeClr val="dk1"/>
    </cs:fontRef>
  </cs:plotArea>
  <cs:plotArea3D>
    <cs:lnRef idx="0"/>
    <cs:fillRef idx="0"/>
    <cs:effectRef idx="0"/>
    <cs:fontRef idx="minor">
      <a:schemeClr val="dk1"/>
    </cs:fontRef>
  </cs:plotArea3D>
  <cs:seriesAxis>
    <cs:lnRef idx="0"/>
    <cs:fillRef idx="0"/>
    <cs:effectRef idx="0"/>
    <cs:fontRef idx="minor">
      <a:schemeClr val="dk1">
        <a:lumMod val="75000"/>
        <a:lumOff val="25000"/>
      </a:schemeClr>
    </cs:fontRef>
    <cs:spPr>
      <a:ln w="31750" cap="flat" cmpd="sng" algn="ctr">
        <a:solidFill>
          <a:schemeClr val="dk1">
            <a:lumMod val="75000"/>
            <a:lumOff val="25000"/>
          </a:schemeClr>
        </a:solidFill>
        <a:round/>
      </a:ln>
    </cs:spPr>
    <cs:defRPr sz="1197" kern="1200"/>
  </cs:seriesAxis>
  <cs:seriesLine>
    <cs:lnRef idx="0"/>
    <cs:fillRef idx="0"/>
    <cs:effectRef idx="0"/>
    <cs:fontRef idx="minor">
      <a:schemeClr val="dk1"/>
    </cs:fontRef>
    <cs:spPr>
      <a:ln w="9525">
        <a:solidFill>
          <a:schemeClr val="dk1">
            <a:lumMod val="50000"/>
            <a:lumOff val="50000"/>
          </a:schemeClr>
        </a:solidFill>
        <a:round/>
      </a:ln>
    </cs:spPr>
  </cs:seriesLine>
  <cs:title>
    <cs:lnRef idx="0"/>
    <cs:fillRef idx="0"/>
    <cs:effectRef idx="0"/>
    <cs:fontRef idx="minor">
      <a:schemeClr val="dk1">
        <a:lumMod val="75000"/>
        <a:lumOff val="25000"/>
      </a:schemeClr>
    </cs:fontRef>
    <cs:defRPr sz="2200" b="1" kern="120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dk1">
        <a:lumMod val="75000"/>
        <a:lumOff val="25000"/>
      </a:schemeClr>
    </cs:fontRef>
    <cs:defRPr sz="1197" kern="1200"/>
  </cs:trendlineLabel>
  <cs:upBar>
    <cs:lnRef idx="0"/>
    <cs:fillRef idx="0"/>
    <cs:effectRef idx="0"/>
    <cs:fontRef idx="minor">
      <a:schemeClr val="dk1"/>
    </cs:fontRef>
    <cs:spPr>
      <a:solidFill>
        <a:schemeClr val="lt1"/>
      </a:solidFill>
      <a:ln w="9525">
        <a:solidFill>
          <a:schemeClr val="dk1">
            <a:lumMod val="65000"/>
            <a:lumOff val="35000"/>
          </a:schemeClr>
        </a:solidFill>
      </a:ln>
    </cs:spPr>
  </cs:upBar>
  <cs:valueAxis>
    <cs:lnRef idx="0"/>
    <cs:fillRef idx="0"/>
    <cs:effectRef idx="0"/>
    <cs:fontRef idx="minor">
      <a:schemeClr val="dk1">
        <a:lumMod val="75000"/>
        <a:lumOff val="25000"/>
      </a:schemeClr>
    </cs:fontRef>
    <cs:spPr>
      <a:ln>
        <a:noFill/>
      </a:ln>
    </cs:spPr>
    <cs:defRPr sz="1197" kern="1200"/>
  </cs:valueAxis>
  <cs:wall>
    <cs:lnRef idx="0"/>
    <cs:fillRef idx="0"/>
    <cs:effectRef idx="0"/>
    <cs:fontRef idx="minor">
      <a:schemeClr val="dk1"/>
    </cs:fontRef>
  </cs:wall>
</cs:chartStyle>
</file>

<file path=ppt/charts/style2.xml><?xml version="1.0" encoding="utf-8"?>
<cs:chartStyle xmlns:cs="http://schemas.microsoft.com/office/drawing/2012/chartStyle" xmlns:a="http://schemas.openxmlformats.org/drawingml/2006/main" id="253">
  <cs:axisTitle>
    <cs:lnRef idx="0"/>
    <cs:fillRef idx="0"/>
    <cs:effectRef idx="0"/>
    <cs:fontRef idx="minor">
      <a:schemeClr val="dk1">
        <a:lumMod val="75000"/>
        <a:lumOff val="25000"/>
      </a:schemeClr>
    </cs:fontRef>
    <cs:defRPr sz="1197" b="1" kern="1200"/>
  </cs:axisTitle>
  <cs:categoryAxis>
    <cs:lnRef idx="0"/>
    <cs:fillRef idx="0"/>
    <cs:effectRef idx="0"/>
    <cs:fontRef idx="minor">
      <a:schemeClr val="dk1">
        <a:lumMod val="75000"/>
        <a:lumOff val="25000"/>
      </a:schemeClr>
    </cs:fontRef>
    <cs:spPr>
      <a:ln w="19050" cap="flat" cmpd="sng" algn="ctr">
        <a:solidFill>
          <a:schemeClr val="dk1">
            <a:lumMod val="75000"/>
            <a:lumOff val="25000"/>
          </a:schemeClr>
        </a:solidFill>
        <a:round/>
      </a:ln>
    </cs:spPr>
    <cs:defRPr sz="1197" kern="1200" cap="all" baseline="0"/>
  </cs:categoryAxis>
  <cs:chartArea>
    <cs:lnRef idx="0"/>
    <cs:fillRef idx="0"/>
    <cs:effectRef idx="0"/>
    <cs:fontRef idx="minor">
      <a:schemeClr val="dk1"/>
    </cs:fontRef>
    <cs: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cs:spPr>
    <cs:defRPr sz="1197" kern="1200"/>
  </cs:chartArea>
  <cs:dataLabel>
    <cs:lnRef idx="0"/>
    <cs:fillRef idx="0"/>
    <cs:effectRef idx="0"/>
    <cs:fontRef idx="minor">
      <a:schemeClr val="lt1"/>
    </cs:fontRef>
    <cs:spPr>
      <a:pattFill prst="pct75">
        <a:fgClr>
          <a:schemeClr val="dk1">
            <a:lumMod val="75000"/>
            <a:lumOff val="25000"/>
          </a:schemeClr>
        </a:fgClr>
        <a:bgClr>
          <a:schemeClr val="dk1">
            <a:lumMod val="65000"/>
            <a:lumOff val="35000"/>
          </a:schemeClr>
        </a:bgClr>
      </a:pattFill>
      <a:effectLst>
        <a:outerShdw blurRad="50800" dist="38100" dir="2700000" algn="tl" rotWithShape="0">
          <a:prstClr val="black">
            <a:alpha val="40000"/>
          </a:prstClr>
        </a:outerShdw>
      </a:effectLst>
    </cs:spPr>
    <cs:defRPr sz="1330" b="1" i="0" u="none" strike="noStrike" kern="1200" baseline="0"/>
  </cs:dataLabel>
  <cs:dataLabelCallout>
    <cs:lnRef idx="0"/>
    <cs:fillRef idx="0"/>
    <cs:effectRef idx="0"/>
    <cs:fontRef idx="minor">
      <a:schemeClr val="lt1"/>
    </cs:fontRef>
    <cs:spPr>
      <a:pattFill prst="pct75">
        <a:fgClr>
          <a:schemeClr val="dk1">
            <a:lumMod val="75000"/>
            <a:lumOff val="25000"/>
          </a:schemeClr>
        </a:fgClr>
        <a:bgClr>
          <a:schemeClr val="dk1">
            <a:lumMod val="65000"/>
            <a:lumOff val="35000"/>
          </a:schemeClr>
        </a:bgClr>
      </a:pattFill>
      <a:effectLst>
        <a:outerShdw blurRad="50800" dist="38100" dir="2700000" algn="tl" rotWithShape="0">
          <a:prstClr val="black">
            <a:alpha val="40000"/>
          </a:prstClr>
        </a:outerShdw>
      </a:effectLst>
    </cs:spPr>
    <cs:defRPr sz="1330" b="1" i="0" u="none" strike="noStrike" kern="1200" baseline="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a:effectLst>
        <a:outerShdw blurRad="254000" sx="102000" sy="102000" algn="ctr" rotWithShape="0">
          <a:prstClr val="black">
            <a:alpha val="20000"/>
          </a:prstClr>
        </a:outerShdw>
      </a:effectLst>
    </cs:spPr>
  </cs:dataPoint>
  <cs:dataPoint3D>
    <cs:lnRef idx="0"/>
    <cs:fillRef idx="0">
      <cs:styleClr val="auto"/>
    </cs:fillRef>
    <cs:effectRef idx="0"/>
    <cs:fontRef idx="minor">
      <a:schemeClr val="dk1"/>
    </cs:fontRef>
    <cs:spPr>
      <a:solidFill>
        <a:schemeClr val="phClr"/>
      </a:solidFill>
      <a:effectLst>
        <a:outerShdw blurRad="254000" sx="102000" sy="102000" algn="ctr" rotWithShape="0">
          <a:prstClr val="black">
            <a:alpha val="20000"/>
          </a:prstClr>
        </a:outerShdw>
      </a:effectLst>
    </cs:spPr>
  </cs:dataPoint3D>
  <cs:dataPointLine>
    <cs:lnRef idx="0">
      <cs:styleClr val="auto"/>
    </cs:lnRef>
    <cs:fillRef idx="0"/>
    <cs:effectRef idx="0"/>
    <cs:fontRef idx="minor">
      <a:schemeClr val="dk1"/>
    </cs:fontRef>
    <cs:spPr>
      <a:ln w="31750" cap="rnd">
        <a:solidFill>
          <a:schemeClr val="phClr">
            <a:alpha val="85000"/>
          </a:schemeClr>
        </a:solidFill>
        <a:round/>
      </a:ln>
    </cs:spPr>
  </cs:dataPointLine>
  <cs:dataPointMarker>
    <cs:lnRef idx="0"/>
    <cs:fillRef idx="0">
      <cs:styleClr val="auto"/>
    </cs:fillRef>
    <cs:effectRef idx="0"/>
    <cs:fontRef idx="minor">
      <a:schemeClr val="dk1"/>
    </cs:fontRef>
    <cs:spPr>
      <a:solidFill>
        <a:schemeClr val="phClr">
          <a:alpha val="85000"/>
        </a:schemeClr>
      </a:solidFill>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75000"/>
        <a:lumOff val="25000"/>
      </a:schemeClr>
    </cs:fontRef>
    <cs:spPr>
      <a:ln w="9525">
        <a:solidFill>
          <a:schemeClr val="dk1">
            <a:lumMod val="35000"/>
            <a:lumOff val="65000"/>
          </a:schemeClr>
        </a:solidFill>
      </a:ln>
    </cs:spPr>
    <cs:defRPr sz="1197" kern="1200"/>
  </cs:dataTable>
  <cs:downBar>
    <cs:lnRef idx="0"/>
    <cs:fillRef idx="0"/>
    <cs:effectRef idx="0"/>
    <cs:fontRef idx="minor">
      <a:schemeClr val="dk1"/>
    </cs:fontRef>
    <cs:spPr>
      <a:solidFill>
        <a:schemeClr val="dk1">
          <a:lumMod val="50000"/>
          <a:lumOff val="50000"/>
        </a:schemeClr>
      </a:solidFill>
      <a:ln w="9525">
        <a:solidFill>
          <a:schemeClr val="dk1">
            <a:lumMod val="65000"/>
            <a:lumOff val="35000"/>
          </a:schemeClr>
        </a:solidFill>
      </a:ln>
    </cs:spPr>
  </cs:downBar>
  <cs:dropLine>
    <cs:lnRef idx="0"/>
    <cs:fillRef idx="0"/>
    <cs:effectRef idx="0"/>
    <cs:fontRef idx="minor">
      <a:schemeClr val="dk1"/>
    </cs:fontRef>
    <cs:spPr>
      <a:ln w="9525">
        <a:solidFill>
          <a:schemeClr val="dk1">
            <a:lumMod val="35000"/>
            <a:lumOff val="65000"/>
          </a:schemeClr>
        </a:solidFill>
        <a:prstDash val="dash"/>
      </a:ln>
    </cs:spPr>
  </cs:dropLine>
  <cs:errorBar>
    <cs:lnRef idx="0"/>
    <cs:fillRef idx="0"/>
    <cs:effectRef idx="0"/>
    <cs:fontRef idx="minor">
      <a:schemeClr val="dk1"/>
    </cs:fontRef>
    <cs:spPr>
      <a:ln w="9525">
        <a:solidFill>
          <a:schemeClr val="dk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gradFill>
          <a:gsLst>
            <a:gs pos="100000">
              <a:schemeClr val="dk1">
                <a:lumMod val="95000"/>
                <a:lumOff val="5000"/>
                <a:alpha val="42000"/>
              </a:schemeClr>
            </a:gs>
            <a:gs pos="0">
              <a:schemeClr val="lt1">
                <a:lumMod val="75000"/>
                <a:alpha val="36000"/>
              </a:schemeClr>
            </a:gs>
          </a:gsLst>
          <a:lin ang="5400000" scaled="0"/>
        </a:gradFill>
        <a:round/>
      </a:ln>
    </cs:spPr>
  </cs:gridlineMajor>
  <cs:gridlineMinor>
    <cs:lnRef idx="0"/>
    <cs:fillRef idx="0"/>
    <cs:effectRef idx="0"/>
    <cs:fontRef idx="minor">
      <a:schemeClr val="dk1"/>
    </cs:fontRef>
    <cs:spPr>
      <a:ln>
        <a:gradFill>
          <a:gsLst>
            <a:gs pos="100000">
              <a:schemeClr val="dk1">
                <a:lumMod val="95000"/>
                <a:lumOff val="5000"/>
                <a:alpha val="42000"/>
              </a:schemeClr>
            </a:gs>
            <a:gs pos="0">
              <a:schemeClr val="lt1">
                <a:lumMod val="75000"/>
                <a:alpha val="36000"/>
              </a:schemeClr>
            </a:gs>
          </a:gsLst>
          <a:lin ang="5400000" scaled="0"/>
        </a:gradFill>
      </a:ln>
    </cs:spPr>
  </cs:gridlineMinor>
  <cs:hiLoLine>
    <cs:lnRef idx="0"/>
    <cs:fillRef idx="0"/>
    <cs:effectRef idx="0"/>
    <cs:fontRef idx="minor">
      <a:schemeClr val="dk1"/>
    </cs:fontRef>
    <cs:spPr>
      <a:ln w="9525">
        <a:solidFill>
          <a:schemeClr val="dk1">
            <a:lumMod val="35000"/>
            <a:lumOff val="65000"/>
          </a:schemeClr>
        </a:solidFill>
        <a:prstDash val="dash"/>
      </a:ln>
    </cs:spPr>
  </cs:hiLoLine>
  <cs:leaderLine>
    <cs:lnRef idx="0"/>
    <cs:fillRef idx="0"/>
    <cs:effectRef idx="0"/>
    <cs:fontRef idx="minor">
      <a:schemeClr val="dk1"/>
    </cs:fontRef>
    <cs:spPr>
      <a:ln w="9525">
        <a:solidFill>
          <a:schemeClr val="dk1">
            <a:lumMod val="50000"/>
            <a:lumOff val="50000"/>
          </a:schemeClr>
        </a:solidFill>
      </a:ln>
    </cs:spPr>
  </cs:leaderLine>
  <cs:legend>
    <cs:lnRef idx="0"/>
    <cs:fillRef idx="0"/>
    <cs:effectRef idx="0"/>
    <cs:fontRef idx="minor">
      <a:schemeClr val="dk1">
        <a:lumMod val="75000"/>
        <a:lumOff val="25000"/>
      </a:schemeClr>
    </cs:fontRef>
    <cs:spPr>
      <a:solidFill>
        <a:schemeClr val="lt1">
          <a:lumMod val="95000"/>
          <a:alpha val="39000"/>
        </a:schemeClr>
      </a:solidFill>
    </cs:spPr>
    <cs:defRPr sz="1197" kern="1200"/>
  </cs:legend>
  <cs:plotArea>
    <cs:lnRef idx="0"/>
    <cs:fillRef idx="0"/>
    <cs:effectRef idx="0"/>
    <cs:fontRef idx="minor">
      <a:schemeClr val="dk1"/>
    </cs:fontRef>
  </cs:plotArea>
  <cs:plotArea3D>
    <cs:lnRef idx="0"/>
    <cs:fillRef idx="0"/>
    <cs:effectRef idx="0"/>
    <cs:fontRef idx="minor">
      <a:schemeClr val="dk1"/>
    </cs:fontRef>
  </cs:plotArea3D>
  <cs:seriesAxis>
    <cs:lnRef idx="0"/>
    <cs:fillRef idx="0"/>
    <cs:effectRef idx="0"/>
    <cs:fontRef idx="minor">
      <a:schemeClr val="dk1">
        <a:lumMod val="75000"/>
        <a:lumOff val="25000"/>
      </a:schemeClr>
    </cs:fontRef>
    <cs:spPr>
      <a:ln w="31750" cap="flat" cmpd="sng" algn="ctr">
        <a:solidFill>
          <a:schemeClr val="dk1">
            <a:lumMod val="75000"/>
            <a:lumOff val="25000"/>
          </a:schemeClr>
        </a:solidFill>
        <a:round/>
      </a:ln>
    </cs:spPr>
    <cs:defRPr sz="1197" kern="1200"/>
  </cs:seriesAxis>
  <cs:seriesLine>
    <cs:lnRef idx="0"/>
    <cs:fillRef idx="0"/>
    <cs:effectRef idx="0"/>
    <cs:fontRef idx="minor">
      <a:schemeClr val="dk1"/>
    </cs:fontRef>
    <cs:spPr>
      <a:ln w="9525">
        <a:solidFill>
          <a:schemeClr val="dk1">
            <a:lumMod val="50000"/>
            <a:lumOff val="50000"/>
          </a:schemeClr>
        </a:solidFill>
        <a:round/>
      </a:ln>
    </cs:spPr>
  </cs:seriesLine>
  <cs:title>
    <cs:lnRef idx="0"/>
    <cs:fillRef idx="0"/>
    <cs:effectRef idx="0"/>
    <cs:fontRef idx="minor">
      <a:schemeClr val="dk1">
        <a:lumMod val="75000"/>
        <a:lumOff val="25000"/>
      </a:schemeClr>
    </cs:fontRef>
    <cs:defRPr sz="2200" b="1" kern="120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dk1">
        <a:lumMod val="75000"/>
        <a:lumOff val="25000"/>
      </a:schemeClr>
    </cs:fontRef>
    <cs:defRPr sz="1197" kern="1200"/>
  </cs:trendlineLabel>
  <cs:upBar>
    <cs:lnRef idx="0"/>
    <cs:fillRef idx="0"/>
    <cs:effectRef idx="0"/>
    <cs:fontRef idx="minor">
      <a:schemeClr val="dk1"/>
    </cs:fontRef>
    <cs:spPr>
      <a:solidFill>
        <a:schemeClr val="lt1"/>
      </a:solidFill>
      <a:ln w="9525">
        <a:solidFill>
          <a:schemeClr val="dk1">
            <a:lumMod val="65000"/>
            <a:lumOff val="35000"/>
          </a:schemeClr>
        </a:solidFill>
      </a:ln>
    </cs:spPr>
  </cs:upBar>
  <cs:valueAxis>
    <cs:lnRef idx="0"/>
    <cs:fillRef idx="0"/>
    <cs:effectRef idx="0"/>
    <cs:fontRef idx="minor">
      <a:schemeClr val="dk1">
        <a:lumMod val="75000"/>
        <a:lumOff val="25000"/>
      </a:schemeClr>
    </cs:fontRef>
    <cs:spPr>
      <a:ln>
        <a:noFill/>
      </a:ln>
    </cs:spPr>
    <cs:defRPr sz="1197" kern="1200"/>
  </cs:valueAxis>
  <cs:wall>
    <cs:lnRef idx="0"/>
    <cs:fillRef idx="0"/>
    <cs:effectRef idx="0"/>
    <cs:fontRef idx="minor">
      <a:schemeClr val="dk1"/>
    </cs:fontRef>
  </cs:wall>
</cs:chartStyle>
</file>

<file path=ppt/charts/style3.xml><?xml version="1.0" encoding="utf-8"?>
<cs:chartStyle xmlns:cs="http://schemas.microsoft.com/office/drawing/2012/chartStyle" xmlns:a="http://schemas.openxmlformats.org/drawingml/2006/main" id="253">
  <cs:axisTitle>
    <cs:lnRef idx="0"/>
    <cs:fillRef idx="0"/>
    <cs:effectRef idx="0"/>
    <cs:fontRef idx="minor">
      <a:schemeClr val="dk1">
        <a:lumMod val="75000"/>
        <a:lumOff val="25000"/>
      </a:schemeClr>
    </cs:fontRef>
    <cs:defRPr sz="1197" b="1" kern="1200"/>
  </cs:axisTitle>
  <cs:categoryAxis>
    <cs:lnRef idx="0"/>
    <cs:fillRef idx="0"/>
    <cs:effectRef idx="0"/>
    <cs:fontRef idx="minor">
      <a:schemeClr val="dk1">
        <a:lumMod val="75000"/>
        <a:lumOff val="25000"/>
      </a:schemeClr>
    </cs:fontRef>
    <cs:spPr>
      <a:ln w="19050" cap="flat" cmpd="sng" algn="ctr">
        <a:solidFill>
          <a:schemeClr val="dk1">
            <a:lumMod val="75000"/>
            <a:lumOff val="25000"/>
          </a:schemeClr>
        </a:solidFill>
        <a:round/>
      </a:ln>
    </cs:spPr>
    <cs:defRPr sz="1197" kern="1200" cap="all" baseline="0"/>
  </cs:categoryAxis>
  <cs:chartArea>
    <cs:lnRef idx="0"/>
    <cs:fillRef idx="0"/>
    <cs:effectRef idx="0"/>
    <cs:fontRef idx="minor">
      <a:schemeClr val="dk1"/>
    </cs:fontRef>
    <cs: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cs:spPr>
    <cs:defRPr sz="1197" kern="1200"/>
  </cs:chartArea>
  <cs:dataLabel>
    <cs:lnRef idx="0"/>
    <cs:fillRef idx="0"/>
    <cs:effectRef idx="0"/>
    <cs:fontRef idx="minor">
      <a:schemeClr val="lt1"/>
    </cs:fontRef>
    <cs:spPr>
      <a:pattFill prst="pct75">
        <a:fgClr>
          <a:schemeClr val="dk1">
            <a:lumMod val="75000"/>
            <a:lumOff val="25000"/>
          </a:schemeClr>
        </a:fgClr>
        <a:bgClr>
          <a:schemeClr val="dk1">
            <a:lumMod val="65000"/>
            <a:lumOff val="35000"/>
          </a:schemeClr>
        </a:bgClr>
      </a:pattFill>
      <a:effectLst>
        <a:outerShdw blurRad="50800" dist="38100" dir="2700000" algn="tl" rotWithShape="0">
          <a:prstClr val="black">
            <a:alpha val="40000"/>
          </a:prstClr>
        </a:outerShdw>
      </a:effectLst>
    </cs:spPr>
    <cs:defRPr sz="1330" b="1" i="0" u="none" strike="noStrike" kern="1200" baseline="0"/>
  </cs:dataLabel>
  <cs:dataLabelCallout>
    <cs:lnRef idx="0"/>
    <cs:fillRef idx="0"/>
    <cs:effectRef idx="0"/>
    <cs:fontRef idx="minor">
      <a:schemeClr val="lt1"/>
    </cs:fontRef>
    <cs:spPr>
      <a:pattFill prst="pct75">
        <a:fgClr>
          <a:schemeClr val="dk1">
            <a:lumMod val="75000"/>
            <a:lumOff val="25000"/>
          </a:schemeClr>
        </a:fgClr>
        <a:bgClr>
          <a:schemeClr val="dk1">
            <a:lumMod val="65000"/>
            <a:lumOff val="35000"/>
          </a:schemeClr>
        </a:bgClr>
      </a:pattFill>
      <a:effectLst>
        <a:outerShdw blurRad="50800" dist="38100" dir="2700000" algn="tl" rotWithShape="0">
          <a:prstClr val="black">
            <a:alpha val="40000"/>
          </a:prstClr>
        </a:outerShdw>
      </a:effectLst>
    </cs:spPr>
    <cs:defRPr sz="1330" b="1" i="0" u="none" strike="noStrike" kern="1200" baseline="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a:effectLst>
        <a:outerShdw blurRad="254000" sx="102000" sy="102000" algn="ctr" rotWithShape="0">
          <a:prstClr val="black">
            <a:alpha val="20000"/>
          </a:prstClr>
        </a:outerShdw>
      </a:effectLst>
    </cs:spPr>
  </cs:dataPoint>
  <cs:dataPoint3D>
    <cs:lnRef idx="0"/>
    <cs:fillRef idx="0">
      <cs:styleClr val="auto"/>
    </cs:fillRef>
    <cs:effectRef idx="0"/>
    <cs:fontRef idx="minor">
      <a:schemeClr val="dk1"/>
    </cs:fontRef>
    <cs:spPr>
      <a:solidFill>
        <a:schemeClr val="phClr"/>
      </a:solidFill>
      <a:effectLst>
        <a:outerShdw blurRad="254000" sx="102000" sy="102000" algn="ctr" rotWithShape="0">
          <a:prstClr val="black">
            <a:alpha val="20000"/>
          </a:prstClr>
        </a:outerShdw>
      </a:effectLst>
    </cs:spPr>
  </cs:dataPoint3D>
  <cs:dataPointLine>
    <cs:lnRef idx="0">
      <cs:styleClr val="auto"/>
    </cs:lnRef>
    <cs:fillRef idx="0"/>
    <cs:effectRef idx="0"/>
    <cs:fontRef idx="minor">
      <a:schemeClr val="dk1"/>
    </cs:fontRef>
    <cs:spPr>
      <a:ln w="31750" cap="rnd">
        <a:solidFill>
          <a:schemeClr val="phClr">
            <a:alpha val="85000"/>
          </a:schemeClr>
        </a:solidFill>
        <a:round/>
      </a:ln>
    </cs:spPr>
  </cs:dataPointLine>
  <cs:dataPointMarker>
    <cs:lnRef idx="0"/>
    <cs:fillRef idx="0">
      <cs:styleClr val="auto"/>
    </cs:fillRef>
    <cs:effectRef idx="0"/>
    <cs:fontRef idx="minor">
      <a:schemeClr val="dk1"/>
    </cs:fontRef>
    <cs:spPr>
      <a:solidFill>
        <a:schemeClr val="phClr">
          <a:alpha val="85000"/>
        </a:schemeClr>
      </a:solidFill>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75000"/>
        <a:lumOff val="25000"/>
      </a:schemeClr>
    </cs:fontRef>
    <cs:spPr>
      <a:ln w="9525">
        <a:solidFill>
          <a:schemeClr val="dk1">
            <a:lumMod val="35000"/>
            <a:lumOff val="65000"/>
          </a:schemeClr>
        </a:solidFill>
      </a:ln>
    </cs:spPr>
    <cs:defRPr sz="1197" kern="1200"/>
  </cs:dataTable>
  <cs:downBar>
    <cs:lnRef idx="0"/>
    <cs:fillRef idx="0"/>
    <cs:effectRef idx="0"/>
    <cs:fontRef idx="minor">
      <a:schemeClr val="dk1"/>
    </cs:fontRef>
    <cs:spPr>
      <a:solidFill>
        <a:schemeClr val="dk1">
          <a:lumMod val="50000"/>
          <a:lumOff val="50000"/>
        </a:schemeClr>
      </a:solidFill>
      <a:ln w="9525">
        <a:solidFill>
          <a:schemeClr val="dk1">
            <a:lumMod val="65000"/>
            <a:lumOff val="35000"/>
          </a:schemeClr>
        </a:solidFill>
      </a:ln>
    </cs:spPr>
  </cs:downBar>
  <cs:dropLine>
    <cs:lnRef idx="0"/>
    <cs:fillRef idx="0"/>
    <cs:effectRef idx="0"/>
    <cs:fontRef idx="minor">
      <a:schemeClr val="dk1"/>
    </cs:fontRef>
    <cs:spPr>
      <a:ln w="9525">
        <a:solidFill>
          <a:schemeClr val="dk1">
            <a:lumMod val="35000"/>
            <a:lumOff val="65000"/>
          </a:schemeClr>
        </a:solidFill>
        <a:prstDash val="dash"/>
      </a:ln>
    </cs:spPr>
  </cs:dropLine>
  <cs:errorBar>
    <cs:lnRef idx="0"/>
    <cs:fillRef idx="0"/>
    <cs:effectRef idx="0"/>
    <cs:fontRef idx="minor">
      <a:schemeClr val="dk1"/>
    </cs:fontRef>
    <cs:spPr>
      <a:ln w="9525">
        <a:solidFill>
          <a:schemeClr val="dk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gradFill>
          <a:gsLst>
            <a:gs pos="100000">
              <a:schemeClr val="dk1">
                <a:lumMod val="95000"/>
                <a:lumOff val="5000"/>
                <a:alpha val="42000"/>
              </a:schemeClr>
            </a:gs>
            <a:gs pos="0">
              <a:schemeClr val="lt1">
                <a:lumMod val="75000"/>
                <a:alpha val="36000"/>
              </a:schemeClr>
            </a:gs>
          </a:gsLst>
          <a:lin ang="5400000" scaled="0"/>
        </a:gradFill>
        <a:round/>
      </a:ln>
    </cs:spPr>
  </cs:gridlineMajor>
  <cs:gridlineMinor>
    <cs:lnRef idx="0"/>
    <cs:fillRef idx="0"/>
    <cs:effectRef idx="0"/>
    <cs:fontRef idx="minor">
      <a:schemeClr val="dk1"/>
    </cs:fontRef>
    <cs:spPr>
      <a:ln>
        <a:gradFill>
          <a:gsLst>
            <a:gs pos="100000">
              <a:schemeClr val="dk1">
                <a:lumMod val="95000"/>
                <a:lumOff val="5000"/>
                <a:alpha val="42000"/>
              </a:schemeClr>
            </a:gs>
            <a:gs pos="0">
              <a:schemeClr val="lt1">
                <a:lumMod val="75000"/>
                <a:alpha val="36000"/>
              </a:schemeClr>
            </a:gs>
          </a:gsLst>
          <a:lin ang="5400000" scaled="0"/>
        </a:gradFill>
      </a:ln>
    </cs:spPr>
  </cs:gridlineMinor>
  <cs:hiLoLine>
    <cs:lnRef idx="0"/>
    <cs:fillRef idx="0"/>
    <cs:effectRef idx="0"/>
    <cs:fontRef idx="minor">
      <a:schemeClr val="dk1"/>
    </cs:fontRef>
    <cs:spPr>
      <a:ln w="9525">
        <a:solidFill>
          <a:schemeClr val="dk1">
            <a:lumMod val="35000"/>
            <a:lumOff val="65000"/>
          </a:schemeClr>
        </a:solidFill>
        <a:prstDash val="dash"/>
      </a:ln>
    </cs:spPr>
  </cs:hiLoLine>
  <cs:leaderLine>
    <cs:lnRef idx="0"/>
    <cs:fillRef idx="0"/>
    <cs:effectRef idx="0"/>
    <cs:fontRef idx="minor">
      <a:schemeClr val="dk1"/>
    </cs:fontRef>
    <cs:spPr>
      <a:ln w="9525">
        <a:solidFill>
          <a:schemeClr val="dk1">
            <a:lumMod val="50000"/>
            <a:lumOff val="50000"/>
          </a:schemeClr>
        </a:solidFill>
      </a:ln>
    </cs:spPr>
  </cs:leaderLine>
  <cs:legend>
    <cs:lnRef idx="0"/>
    <cs:fillRef idx="0"/>
    <cs:effectRef idx="0"/>
    <cs:fontRef idx="minor">
      <a:schemeClr val="dk1">
        <a:lumMod val="75000"/>
        <a:lumOff val="25000"/>
      </a:schemeClr>
    </cs:fontRef>
    <cs:spPr>
      <a:solidFill>
        <a:schemeClr val="lt1">
          <a:lumMod val="95000"/>
          <a:alpha val="39000"/>
        </a:schemeClr>
      </a:solidFill>
    </cs:spPr>
    <cs:defRPr sz="1197" kern="1200"/>
  </cs:legend>
  <cs:plotArea>
    <cs:lnRef idx="0"/>
    <cs:fillRef idx="0"/>
    <cs:effectRef idx="0"/>
    <cs:fontRef idx="minor">
      <a:schemeClr val="dk1"/>
    </cs:fontRef>
  </cs:plotArea>
  <cs:plotArea3D>
    <cs:lnRef idx="0"/>
    <cs:fillRef idx="0"/>
    <cs:effectRef idx="0"/>
    <cs:fontRef idx="minor">
      <a:schemeClr val="dk1"/>
    </cs:fontRef>
  </cs:plotArea3D>
  <cs:seriesAxis>
    <cs:lnRef idx="0"/>
    <cs:fillRef idx="0"/>
    <cs:effectRef idx="0"/>
    <cs:fontRef idx="minor">
      <a:schemeClr val="dk1">
        <a:lumMod val="75000"/>
        <a:lumOff val="25000"/>
      </a:schemeClr>
    </cs:fontRef>
    <cs:spPr>
      <a:ln w="31750" cap="flat" cmpd="sng" algn="ctr">
        <a:solidFill>
          <a:schemeClr val="dk1">
            <a:lumMod val="75000"/>
            <a:lumOff val="25000"/>
          </a:schemeClr>
        </a:solidFill>
        <a:round/>
      </a:ln>
    </cs:spPr>
    <cs:defRPr sz="1197" kern="1200"/>
  </cs:seriesAxis>
  <cs:seriesLine>
    <cs:lnRef idx="0"/>
    <cs:fillRef idx="0"/>
    <cs:effectRef idx="0"/>
    <cs:fontRef idx="minor">
      <a:schemeClr val="dk1"/>
    </cs:fontRef>
    <cs:spPr>
      <a:ln w="9525">
        <a:solidFill>
          <a:schemeClr val="dk1">
            <a:lumMod val="50000"/>
            <a:lumOff val="50000"/>
          </a:schemeClr>
        </a:solidFill>
        <a:round/>
      </a:ln>
    </cs:spPr>
  </cs:seriesLine>
  <cs:title>
    <cs:lnRef idx="0"/>
    <cs:fillRef idx="0"/>
    <cs:effectRef idx="0"/>
    <cs:fontRef idx="minor">
      <a:schemeClr val="dk1">
        <a:lumMod val="75000"/>
        <a:lumOff val="25000"/>
      </a:schemeClr>
    </cs:fontRef>
    <cs:defRPr sz="2200" b="1" kern="120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dk1">
        <a:lumMod val="75000"/>
        <a:lumOff val="25000"/>
      </a:schemeClr>
    </cs:fontRef>
    <cs:defRPr sz="1197" kern="1200"/>
  </cs:trendlineLabel>
  <cs:upBar>
    <cs:lnRef idx="0"/>
    <cs:fillRef idx="0"/>
    <cs:effectRef idx="0"/>
    <cs:fontRef idx="minor">
      <a:schemeClr val="dk1"/>
    </cs:fontRef>
    <cs:spPr>
      <a:solidFill>
        <a:schemeClr val="lt1"/>
      </a:solidFill>
      <a:ln w="9525">
        <a:solidFill>
          <a:schemeClr val="dk1">
            <a:lumMod val="65000"/>
            <a:lumOff val="35000"/>
          </a:schemeClr>
        </a:solidFill>
      </a:ln>
    </cs:spPr>
  </cs:upBar>
  <cs:valueAxis>
    <cs:lnRef idx="0"/>
    <cs:fillRef idx="0"/>
    <cs:effectRef idx="0"/>
    <cs:fontRef idx="minor">
      <a:schemeClr val="dk1">
        <a:lumMod val="75000"/>
        <a:lumOff val="25000"/>
      </a:schemeClr>
    </cs:fontRef>
    <cs:spPr>
      <a:ln>
        <a:noFill/>
      </a:ln>
    </cs:spPr>
    <cs:defRPr sz="1197" kern="1200"/>
  </cs:valueAxis>
  <cs:wall>
    <cs:lnRef idx="0"/>
    <cs:fillRef idx="0"/>
    <cs:effectRef idx="0"/>
    <cs:fontRef idx="minor">
      <a:schemeClr val="dk1"/>
    </cs:fontRef>
  </cs:wall>
</cs:chartStyle>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AA52417-8317-4888-B37F-DABDDDA88E10}" type="doc">
      <dgm:prSet loTypeId="urn:microsoft.com/office/officeart/2005/8/layout/pyramid2" loCatId="pyramid" qsTypeId="urn:microsoft.com/office/officeart/2005/8/quickstyle/simple1" qsCatId="simple" csTypeId="urn:microsoft.com/office/officeart/2005/8/colors/accent1_2" csCatId="accent1" phldr="1"/>
      <dgm:spPr/>
      <dgm:t>
        <a:bodyPr/>
        <a:lstStyle/>
        <a:p>
          <a:endParaRPr lang="ru-RU"/>
        </a:p>
      </dgm:t>
    </dgm:pt>
    <dgm:pt modelId="{9E99A3A6-71E8-4BF4-875F-3746BD281A7E}">
      <dgm:prSet phldrT="[Текст]" custT="1"/>
      <dgm:spPr>
        <a:solidFill>
          <a:schemeClr val="accent4">
            <a:lumMod val="20000"/>
            <a:lumOff val="80000"/>
            <a:alpha val="90000"/>
          </a:schemeClr>
        </a:solidFill>
        <a:ln>
          <a:solidFill>
            <a:schemeClr val="accent1">
              <a:lumMod val="75000"/>
            </a:schemeClr>
          </a:solidFill>
        </a:ln>
      </dgm:spPr>
      <dgm:t>
        <a:bodyPr/>
        <a:lstStyle/>
        <a:p>
          <a:r>
            <a:rPr lang="ka-GE" sz="1800" dirty="0" smtClean="0"/>
            <a:t>პაატა კეშელავა - კომიტეტის აპარატის უფროსი</a:t>
          </a:r>
          <a:endParaRPr lang="ru-RU" sz="1800" dirty="0"/>
        </a:p>
      </dgm:t>
    </dgm:pt>
    <dgm:pt modelId="{1F3BCD4F-037A-41BD-B426-3D8CFB4F70E5}" type="parTrans" cxnId="{D18A263A-8F75-4920-B3FC-1E03AE2970DB}">
      <dgm:prSet/>
      <dgm:spPr/>
      <dgm:t>
        <a:bodyPr/>
        <a:lstStyle/>
        <a:p>
          <a:endParaRPr lang="ru-RU"/>
        </a:p>
      </dgm:t>
    </dgm:pt>
    <dgm:pt modelId="{67CA27E3-7440-4F6B-980A-1678FBD9F431}" type="sibTrans" cxnId="{D18A263A-8F75-4920-B3FC-1E03AE2970DB}">
      <dgm:prSet/>
      <dgm:spPr/>
      <dgm:t>
        <a:bodyPr/>
        <a:lstStyle/>
        <a:p>
          <a:endParaRPr lang="ru-RU"/>
        </a:p>
      </dgm:t>
    </dgm:pt>
    <dgm:pt modelId="{897A427B-CE3A-48A6-877A-D159856C3AC4}">
      <dgm:prSet phldrT="[Текст]" custT="1"/>
      <dgm:spPr>
        <a:solidFill>
          <a:schemeClr val="tx2">
            <a:lumMod val="20000"/>
            <a:lumOff val="80000"/>
            <a:alpha val="90000"/>
          </a:schemeClr>
        </a:solidFill>
        <a:ln>
          <a:solidFill>
            <a:schemeClr val="accent1">
              <a:lumMod val="75000"/>
            </a:schemeClr>
          </a:solidFill>
        </a:ln>
      </dgm:spPr>
      <dgm:t>
        <a:bodyPr/>
        <a:lstStyle/>
        <a:p>
          <a:r>
            <a:rPr lang="ka-GE" sz="1800" dirty="0" smtClean="0"/>
            <a:t>მერაბ ბოლქვაძე - კომიტეტის თავმჯდომარის თანაშემწე</a:t>
          </a:r>
          <a:endParaRPr lang="ru-RU" sz="1800" dirty="0"/>
        </a:p>
      </dgm:t>
    </dgm:pt>
    <dgm:pt modelId="{625CF65D-5FD0-4DF1-8A11-290D632BE513}" type="parTrans" cxnId="{25305243-4A80-4C8C-A53F-7D80E44DD36C}">
      <dgm:prSet/>
      <dgm:spPr/>
      <dgm:t>
        <a:bodyPr/>
        <a:lstStyle/>
        <a:p>
          <a:endParaRPr lang="ru-RU"/>
        </a:p>
      </dgm:t>
    </dgm:pt>
    <dgm:pt modelId="{837882EB-6AB5-447B-9D1E-DF335A772957}" type="sibTrans" cxnId="{25305243-4A80-4C8C-A53F-7D80E44DD36C}">
      <dgm:prSet/>
      <dgm:spPr/>
      <dgm:t>
        <a:bodyPr/>
        <a:lstStyle/>
        <a:p>
          <a:endParaRPr lang="ru-RU"/>
        </a:p>
      </dgm:t>
    </dgm:pt>
    <dgm:pt modelId="{FBF58C5B-BD04-48CF-B8EE-0E2E61C14D94}">
      <dgm:prSet phldrT="[Текст]" custT="1"/>
      <dgm:spPr>
        <a:solidFill>
          <a:schemeClr val="accent5">
            <a:lumMod val="40000"/>
            <a:lumOff val="60000"/>
            <a:alpha val="90000"/>
          </a:schemeClr>
        </a:solidFill>
        <a:ln>
          <a:solidFill>
            <a:schemeClr val="accent1">
              <a:lumMod val="75000"/>
            </a:schemeClr>
          </a:solidFill>
        </a:ln>
      </dgm:spPr>
      <dgm:t>
        <a:bodyPr/>
        <a:lstStyle/>
        <a:p>
          <a:r>
            <a:rPr lang="ka-GE" sz="1800" dirty="0" smtClean="0"/>
            <a:t>ბადრი შარაძე - კომიტეტის აპარატის მეორე კატეგორიის უფროსი სპეციალისტი</a:t>
          </a:r>
          <a:endParaRPr lang="ru-RU" sz="1800" dirty="0"/>
        </a:p>
      </dgm:t>
    </dgm:pt>
    <dgm:pt modelId="{78011625-39CC-4242-8637-9E0797F5E602}" type="parTrans" cxnId="{AA009D99-8F1C-4DFE-A05A-51634121BAA8}">
      <dgm:prSet/>
      <dgm:spPr/>
      <dgm:t>
        <a:bodyPr/>
        <a:lstStyle/>
        <a:p>
          <a:endParaRPr lang="ru-RU"/>
        </a:p>
      </dgm:t>
    </dgm:pt>
    <dgm:pt modelId="{AD683DAE-9280-454C-80D3-A02319837AE0}" type="sibTrans" cxnId="{AA009D99-8F1C-4DFE-A05A-51634121BAA8}">
      <dgm:prSet/>
      <dgm:spPr/>
      <dgm:t>
        <a:bodyPr/>
        <a:lstStyle/>
        <a:p>
          <a:endParaRPr lang="ru-RU"/>
        </a:p>
      </dgm:t>
    </dgm:pt>
    <dgm:pt modelId="{B863E2B6-9A4C-4AD2-B662-785AC35E740A}">
      <dgm:prSet custT="1"/>
      <dgm:spPr>
        <a:solidFill>
          <a:schemeClr val="accent2">
            <a:lumMod val="40000"/>
            <a:lumOff val="60000"/>
            <a:alpha val="90000"/>
          </a:schemeClr>
        </a:solidFill>
        <a:ln>
          <a:solidFill>
            <a:schemeClr val="accent1">
              <a:lumMod val="75000"/>
            </a:schemeClr>
          </a:solidFill>
        </a:ln>
      </dgm:spPr>
      <dgm:t>
        <a:bodyPr/>
        <a:lstStyle/>
        <a:p>
          <a:r>
            <a:rPr lang="ka-GE" sz="1800" dirty="0" smtClean="0"/>
            <a:t>ლალი აბსავა - კომიტეტის აპარატის მეორე კატეგორიის უფროსი სპეციალისტი</a:t>
          </a:r>
          <a:endParaRPr lang="ru-RU" sz="1800" dirty="0"/>
        </a:p>
      </dgm:t>
    </dgm:pt>
    <dgm:pt modelId="{EF207885-140D-4752-A3A6-6693FA79F782}" type="parTrans" cxnId="{69E39B3B-7D43-48C2-998C-3D70692E7635}">
      <dgm:prSet/>
      <dgm:spPr/>
      <dgm:t>
        <a:bodyPr/>
        <a:lstStyle/>
        <a:p>
          <a:endParaRPr lang="ru-RU"/>
        </a:p>
      </dgm:t>
    </dgm:pt>
    <dgm:pt modelId="{A48AA34B-6B56-4898-AAD4-9FD4F3CA0087}" type="sibTrans" cxnId="{69E39B3B-7D43-48C2-998C-3D70692E7635}">
      <dgm:prSet/>
      <dgm:spPr/>
      <dgm:t>
        <a:bodyPr/>
        <a:lstStyle/>
        <a:p>
          <a:endParaRPr lang="ru-RU"/>
        </a:p>
      </dgm:t>
    </dgm:pt>
    <dgm:pt modelId="{D38BDE32-ACE4-419B-ABFA-67816AF102B6}">
      <dgm:prSet custT="1"/>
      <dgm:spPr>
        <a:solidFill>
          <a:schemeClr val="accent4">
            <a:lumMod val="60000"/>
            <a:lumOff val="40000"/>
            <a:alpha val="90000"/>
          </a:schemeClr>
        </a:solidFill>
        <a:ln>
          <a:solidFill>
            <a:schemeClr val="accent1">
              <a:lumMod val="75000"/>
            </a:schemeClr>
          </a:solidFill>
        </a:ln>
      </dgm:spPr>
      <dgm:t>
        <a:bodyPr/>
        <a:lstStyle/>
        <a:p>
          <a:r>
            <a:rPr lang="ka-GE" sz="1800" dirty="0" smtClean="0"/>
            <a:t>ზურაბ თავბერიძე - კომიტეტის აპარატის მესამე კატეგორიის უფროსი სპეციალისტი</a:t>
          </a:r>
          <a:endParaRPr lang="ru-RU" sz="1800" dirty="0"/>
        </a:p>
      </dgm:t>
    </dgm:pt>
    <dgm:pt modelId="{29847F70-D577-41A2-A3A2-77E11FC51D39}" type="parTrans" cxnId="{42B2489E-2CFF-4806-B07B-45918A55A421}">
      <dgm:prSet/>
      <dgm:spPr/>
      <dgm:t>
        <a:bodyPr/>
        <a:lstStyle/>
        <a:p>
          <a:endParaRPr lang="ru-RU"/>
        </a:p>
      </dgm:t>
    </dgm:pt>
    <dgm:pt modelId="{DFE60CFB-82BA-4944-9792-706F989307E8}" type="sibTrans" cxnId="{42B2489E-2CFF-4806-B07B-45918A55A421}">
      <dgm:prSet/>
      <dgm:spPr/>
      <dgm:t>
        <a:bodyPr/>
        <a:lstStyle/>
        <a:p>
          <a:endParaRPr lang="ru-RU"/>
        </a:p>
      </dgm:t>
    </dgm:pt>
    <dgm:pt modelId="{29D72B3E-F558-478E-8065-E73013A264DC}" type="pres">
      <dgm:prSet presAssocID="{3AA52417-8317-4888-B37F-DABDDDA88E10}" presName="compositeShape" presStyleCnt="0">
        <dgm:presLayoutVars>
          <dgm:dir/>
          <dgm:resizeHandles/>
        </dgm:presLayoutVars>
      </dgm:prSet>
      <dgm:spPr/>
      <dgm:t>
        <a:bodyPr/>
        <a:lstStyle/>
        <a:p>
          <a:endParaRPr lang="ru-RU"/>
        </a:p>
      </dgm:t>
    </dgm:pt>
    <dgm:pt modelId="{C241B410-3918-4E5A-AF28-00FCBC3E6F55}" type="pres">
      <dgm:prSet presAssocID="{3AA52417-8317-4888-B37F-DABDDDA88E10}" presName="pyramid" presStyleLbl="node1" presStyleIdx="0" presStyleCnt="1"/>
      <dgm:spPr>
        <a:solidFill>
          <a:schemeClr val="tx2">
            <a:lumMod val="40000"/>
            <a:lumOff val="60000"/>
          </a:schemeClr>
        </a:solidFill>
        <a:ln>
          <a:solidFill>
            <a:schemeClr val="accent1">
              <a:lumMod val="50000"/>
            </a:schemeClr>
          </a:solidFill>
        </a:ln>
      </dgm:spPr>
    </dgm:pt>
    <dgm:pt modelId="{27EC5014-F8F2-46DC-9710-DB9F2922E52C}" type="pres">
      <dgm:prSet presAssocID="{3AA52417-8317-4888-B37F-DABDDDA88E10}" presName="theList" presStyleCnt="0"/>
      <dgm:spPr/>
    </dgm:pt>
    <dgm:pt modelId="{6F104152-0D7A-4AB1-AF28-B41EABEC45E3}" type="pres">
      <dgm:prSet presAssocID="{9E99A3A6-71E8-4BF4-875F-3746BD281A7E}" presName="aNode" presStyleLbl="fgAcc1" presStyleIdx="0" presStyleCnt="5" custScaleX="175269" custLinFactNeighborX="-352" custLinFactNeighborY="12862">
        <dgm:presLayoutVars>
          <dgm:bulletEnabled val="1"/>
        </dgm:presLayoutVars>
      </dgm:prSet>
      <dgm:spPr/>
      <dgm:t>
        <a:bodyPr/>
        <a:lstStyle/>
        <a:p>
          <a:endParaRPr lang="ru-RU"/>
        </a:p>
      </dgm:t>
    </dgm:pt>
    <dgm:pt modelId="{B457A9AA-6DB7-461D-9D22-D9F8981BD1D3}" type="pres">
      <dgm:prSet presAssocID="{9E99A3A6-71E8-4BF4-875F-3746BD281A7E}" presName="aSpace" presStyleCnt="0"/>
      <dgm:spPr/>
    </dgm:pt>
    <dgm:pt modelId="{B99E0603-65BC-4CDF-8C27-AE66E48B94F4}" type="pres">
      <dgm:prSet presAssocID="{897A427B-CE3A-48A6-877A-D159856C3AC4}" presName="aNode" presStyleLbl="fgAcc1" presStyleIdx="1" presStyleCnt="5" custScaleX="175545">
        <dgm:presLayoutVars>
          <dgm:bulletEnabled val="1"/>
        </dgm:presLayoutVars>
      </dgm:prSet>
      <dgm:spPr/>
      <dgm:t>
        <a:bodyPr/>
        <a:lstStyle/>
        <a:p>
          <a:endParaRPr lang="ru-RU"/>
        </a:p>
      </dgm:t>
    </dgm:pt>
    <dgm:pt modelId="{EC7F2089-D7D0-4A76-B4D2-FB9F05849F38}" type="pres">
      <dgm:prSet presAssocID="{897A427B-CE3A-48A6-877A-D159856C3AC4}" presName="aSpace" presStyleCnt="0"/>
      <dgm:spPr/>
    </dgm:pt>
    <dgm:pt modelId="{ED75711B-1AAC-4D85-9A88-60F80F753E21}" type="pres">
      <dgm:prSet presAssocID="{FBF58C5B-BD04-48CF-B8EE-0E2E61C14D94}" presName="aNode" presStyleLbl="fgAcc1" presStyleIdx="2" presStyleCnt="5" custScaleX="175683">
        <dgm:presLayoutVars>
          <dgm:bulletEnabled val="1"/>
        </dgm:presLayoutVars>
      </dgm:prSet>
      <dgm:spPr/>
      <dgm:t>
        <a:bodyPr/>
        <a:lstStyle/>
        <a:p>
          <a:endParaRPr lang="ru-RU"/>
        </a:p>
      </dgm:t>
    </dgm:pt>
    <dgm:pt modelId="{83DBC12C-B03C-4EF3-9863-87F3E79AF104}" type="pres">
      <dgm:prSet presAssocID="{FBF58C5B-BD04-48CF-B8EE-0E2E61C14D94}" presName="aSpace" presStyleCnt="0"/>
      <dgm:spPr/>
    </dgm:pt>
    <dgm:pt modelId="{43335A32-76C9-4595-874A-33A6A33A03A1}" type="pres">
      <dgm:prSet presAssocID="{B863E2B6-9A4C-4AD2-B662-785AC35E740A}" presName="aNode" presStyleLbl="fgAcc1" presStyleIdx="3" presStyleCnt="5" custScaleX="177057">
        <dgm:presLayoutVars>
          <dgm:bulletEnabled val="1"/>
        </dgm:presLayoutVars>
      </dgm:prSet>
      <dgm:spPr/>
      <dgm:t>
        <a:bodyPr/>
        <a:lstStyle/>
        <a:p>
          <a:endParaRPr lang="ru-RU"/>
        </a:p>
      </dgm:t>
    </dgm:pt>
    <dgm:pt modelId="{BA4610A1-EE98-441A-87D4-B4843118BABC}" type="pres">
      <dgm:prSet presAssocID="{B863E2B6-9A4C-4AD2-B662-785AC35E740A}" presName="aSpace" presStyleCnt="0"/>
      <dgm:spPr/>
    </dgm:pt>
    <dgm:pt modelId="{B1EA588A-3156-495A-BCFA-9F46CC8F7FDA}" type="pres">
      <dgm:prSet presAssocID="{D38BDE32-ACE4-419B-ABFA-67816AF102B6}" presName="aNode" presStyleLbl="fgAcc1" presStyleIdx="4" presStyleCnt="5" custScaleX="175786">
        <dgm:presLayoutVars>
          <dgm:bulletEnabled val="1"/>
        </dgm:presLayoutVars>
      </dgm:prSet>
      <dgm:spPr/>
      <dgm:t>
        <a:bodyPr/>
        <a:lstStyle/>
        <a:p>
          <a:endParaRPr lang="ru-RU"/>
        </a:p>
      </dgm:t>
    </dgm:pt>
    <dgm:pt modelId="{0023398F-4DBE-4FF2-9CB1-4384D39DFAF8}" type="pres">
      <dgm:prSet presAssocID="{D38BDE32-ACE4-419B-ABFA-67816AF102B6}" presName="aSpace" presStyleCnt="0"/>
      <dgm:spPr/>
    </dgm:pt>
  </dgm:ptLst>
  <dgm:cxnLst>
    <dgm:cxn modelId="{25305243-4A80-4C8C-A53F-7D80E44DD36C}" srcId="{3AA52417-8317-4888-B37F-DABDDDA88E10}" destId="{897A427B-CE3A-48A6-877A-D159856C3AC4}" srcOrd="1" destOrd="0" parTransId="{625CF65D-5FD0-4DF1-8A11-290D632BE513}" sibTransId="{837882EB-6AB5-447B-9D1E-DF335A772957}"/>
    <dgm:cxn modelId="{930F8DA6-C80D-49DC-9829-0572A5BB3B3B}" type="presOf" srcId="{3AA52417-8317-4888-B37F-DABDDDA88E10}" destId="{29D72B3E-F558-478E-8065-E73013A264DC}" srcOrd="0" destOrd="0" presId="urn:microsoft.com/office/officeart/2005/8/layout/pyramid2"/>
    <dgm:cxn modelId="{55EA06F5-EB15-4FB6-992B-75830B08F9C8}" type="presOf" srcId="{FBF58C5B-BD04-48CF-B8EE-0E2E61C14D94}" destId="{ED75711B-1AAC-4D85-9A88-60F80F753E21}" srcOrd="0" destOrd="0" presId="urn:microsoft.com/office/officeart/2005/8/layout/pyramid2"/>
    <dgm:cxn modelId="{3794616B-B8E8-4E38-B638-9186CA6151EB}" type="presOf" srcId="{9E99A3A6-71E8-4BF4-875F-3746BD281A7E}" destId="{6F104152-0D7A-4AB1-AF28-B41EABEC45E3}" srcOrd="0" destOrd="0" presId="urn:microsoft.com/office/officeart/2005/8/layout/pyramid2"/>
    <dgm:cxn modelId="{D18A263A-8F75-4920-B3FC-1E03AE2970DB}" srcId="{3AA52417-8317-4888-B37F-DABDDDA88E10}" destId="{9E99A3A6-71E8-4BF4-875F-3746BD281A7E}" srcOrd="0" destOrd="0" parTransId="{1F3BCD4F-037A-41BD-B426-3D8CFB4F70E5}" sibTransId="{67CA27E3-7440-4F6B-980A-1678FBD9F431}"/>
    <dgm:cxn modelId="{42B2489E-2CFF-4806-B07B-45918A55A421}" srcId="{3AA52417-8317-4888-B37F-DABDDDA88E10}" destId="{D38BDE32-ACE4-419B-ABFA-67816AF102B6}" srcOrd="4" destOrd="0" parTransId="{29847F70-D577-41A2-A3A2-77E11FC51D39}" sibTransId="{DFE60CFB-82BA-4944-9792-706F989307E8}"/>
    <dgm:cxn modelId="{AA009D99-8F1C-4DFE-A05A-51634121BAA8}" srcId="{3AA52417-8317-4888-B37F-DABDDDA88E10}" destId="{FBF58C5B-BD04-48CF-B8EE-0E2E61C14D94}" srcOrd="2" destOrd="0" parTransId="{78011625-39CC-4242-8637-9E0797F5E602}" sibTransId="{AD683DAE-9280-454C-80D3-A02319837AE0}"/>
    <dgm:cxn modelId="{EBAE76CC-6D28-4B55-9899-DA40FA63094F}" type="presOf" srcId="{897A427B-CE3A-48A6-877A-D159856C3AC4}" destId="{B99E0603-65BC-4CDF-8C27-AE66E48B94F4}" srcOrd="0" destOrd="0" presId="urn:microsoft.com/office/officeart/2005/8/layout/pyramid2"/>
    <dgm:cxn modelId="{69E39B3B-7D43-48C2-998C-3D70692E7635}" srcId="{3AA52417-8317-4888-B37F-DABDDDA88E10}" destId="{B863E2B6-9A4C-4AD2-B662-785AC35E740A}" srcOrd="3" destOrd="0" parTransId="{EF207885-140D-4752-A3A6-6693FA79F782}" sibTransId="{A48AA34B-6B56-4898-AAD4-9FD4F3CA0087}"/>
    <dgm:cxn modelId="{2502A333-F3D0-49BA-AB5F-226EDA74CBC5}" type="presOf" srcId="{D38BDE32-ACE4-419B-ABFA-67816AF102B6}" destId="{B1EA588A-3156-495A-BCFA-9F46CC8F7FDA}" srcOrd="0" destOrd="0" presId="urn:microsoft.com/office/officeart/2005/8/layout/pyramid2"/>
    <dgm:cxn modelId="{CEC5A113-CF8E-4196-BAFC-83BA97755AD0}" type="presOf" srcId="{B863E2B6-9A4C-4AD2-B662-785AC35E740A}" destId="{43335A32-76C9-4595-874A-33A6A33A03A1}" srcOrd="0" destOrd="0" presId="urn:microsoft.com/office/officeart/2005/8/layout/pyramid2"/>
    <dgm:cxn modelId="{FE5EAEB5-D571-4C99-BA77-3FA31D13A9FB}" type="presParOf" srcId="{29D72B3E-F558-478E-8065-E73013A264DC}" destId="{C241B410-3918-4E5A-AF28-00FCBC3E6F55}" srcOrd="0" destOrd="0" presId="urn:microsoft.com/office/officeart/2005/8/layout/pyramid2"/>
    <dgm:cxn modelId="{E4A41E4B-E868-4B88-A0F3-4B909C4D5B00}" type="presParOf" srcId="{29D72B3E-F558-478E-8065-E73013A264DC}" destId="{27EC5014-F8F2-46DC-9710-DB9F2922E52C}" srcOrd="1" destOrd="0" presId="urn:microsoft.com/office/officeart/2005/8/layout/pyramid2"/>
    <dgm:cxn modelId="{44A9FBC6-C118-4EDC-89BE-DD713D1E1997}" type="presParOf" srcId="{27EC5014-F8F2-46DC-9710-DB9F2922E52C}" destId="{6F104152-0D7A-4AB1-AF28-B41EABEC45E3}" srcOrd="0" destOrd="0" presId="urn:microsoft.com/office/officeart/2005/8/layout/pyramid2"/>
    <dgm:cxn modelId="{26CEDB4C-5D6C-41FD-81DA-1E312C1CEDC3}" type="presParOf" srcId="{27EC5014-F8F2-46DC-9710-DB9F2922E52C}" destId="{B457A9AA-6DB7-461D-9D22-D9F8981BD1D3}" srcOrd="1" destOrd="0" presId="urn:microsoft.com/office/officeart/2005/8/layout/pyramid2"/>
    <dgm:cxn modelId="{3C587F51-84D3-4501-A8BF-3DD48F33DBBF}" type="presParOf" srcId="{27EC5014-F8F2-46DC-9710-DB9F2922E52C}" destId="{B99E0603-65BC-4CDF-8C27-AE66E48B94F4}" srcOrd="2" destOrd="0" presId="urn:microsoft.com/office/officeart/2005/8/layout/pyramid2"/>
    <dgm:cxn modelId="{2470D28E-2DDD-49E2-B104-143C4A74E24F}" type="presParOf" srcId="{27EC5014-F8F2-46DC-9710-DB9F2922E52C}" destId="{EC7F2089-D7D0-4A76-B4D2-FB9F05849F38}" srcOrd="3" destOrd="0" presId="urn:microsoft.com/office/officeart/2005/8/layout/pyramid2"/>
    <dgm:cxn modelId="{82EE89B3-8A9A-43FA-8A14-6C7135F8FBAC}" type="presParOf" srcId="{27EC5014-F8F2-46DC-9710-DB9F2922E52C}" destId="{ED75711B-1AAC-4D85-9A88-60F80F753E21}" srcOrd="4" destOrd="0" presId="urn:microsoft.com/office/officeart/2005/8/layout/pyramid2"/>
    <dgm:cxn modelId="{83985D97-A6C7-44AB-85AF-1ECEEBFE475D}" type="presParOf" srcId="{27EC5014-F8F2-46DC-9710-DB9F2922E52C}" destId="{83DBC12C-B03C-4EF3-9863-87F3E79AF104}" srcOrd="5" destOrd="0" presId="urn:microsoft.com/office/officeart/2005/8/layout/pyramid2"/>
    <dgm:cxn modelId="{23A3667D-D2A0-4EAA-AB52-CA96904026E7}" type="presParOf" srcId="{27EC5014-F8F2-46DC-9710-DB9F2922E52C}" destId="{43335A32-76C9-4595-874A-33A6A33A03A1}" srcOrd="6" destOrd="0" presId="urn:microsoft.com/office/officeart/2005/8/layout/pyramid2"/>
    <dgm:cxn modelId="{4C2334B6-8B94-4F02-978D-D3FAF99E591E}" type="presParOf" srcId="{27EC5014-F8F2-46DC-9710-DB9F2922E52C}" destId="{BA4610A1-EE98-441A-87D4-B4843118BABC}" srcOrd="7" destOrd="0" presId="urn:microsoft.com/office/officeart/2005/8/layout/pyramid2"/>
    <dgm:cxn modelId="{E875D72D-1604-4B03-9927-0780A3014051}" type="presParOf" srcId="{27EC5014-F8F2-46DC-9710-DB9F2922E52C}" destId="{B1EA588A-3156-495A-BCFA-9F46CC8F7FDA}" srcOrd="8" destOrd="0" presId="urn:microsoft.com/office/officeart/2005/8/layout/pyramid2"/>
    <dgm:cxn modelId="{06CB3784-5DBC-41A0-AA95-6E43618323A4}" type="presParOf" srcId="{27EC5014-F8F2-46DC-9710-DB9F2922E52C}" destId="{0023398F-4DBE-4FF2-9CB1-4384D39DFAF8}" srcOrd="9" destOrd="0" presId="urn:microsoft.com/office/officeart/2005/8/layout/pyramid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BD5986B1-934B-4315-AF15-46FA97DF854A}" type="doc">
      <dgm:prSet loTypeId="urn:microsoft.com/office/officeart/2005/8/layout/process2" loCatId="process" qsTypeId="urn:microsoft.com/office/officeart/2005/8/quickstyle/simple1" qsCatId="simple" csTypeId="urn:microsoft.com/office/officeart/2005/8/colors/accent1_2" csCatId="accent1" phldr="1"/>
      <dgm:spPr/>
      <dgm:t>
        <a:bodyPr/>
        <a:lstStyle/>
        <a:p>
          <a:endParaRPr lang="ru-RU"/>
        </a:p>
      </dgm:t>
    </dgm:pt>
    <dgm:pt modelId="{FC810C2D-768F-430D-A085-524BD50C7F63}">
      <dgm:prSet phldrT="[Текст]" custT="1"/>
      <dgm:spPr>
        <a:solidFill>
          <a:schemeClr val="accent4">
            <a:lumMod val="60000"/>
            <a:lumOff val="40000"/>
          </a:schemeClr>
        </a:solidFill>
        <a:ln>
          <a:noFill/>
        </a:ln>
        <a:effectLst/>
        <a:scene3d>
          <a:camera prst="orthographicFront">
            <a:rot lat="0" lon="0" rev="0"/>
          </a:camera>
          <a:lightRig rig="glow" dir="t">
            <a:rot lat="0" lon="0" rev="14100000"/>
          </a:lightRig>
        </a:scene3d>
        <a:sp3d prstMaterial="softEdge">
          <a:bevelT w="127000" prst="artDeco"/>
        </a:sp3d>
      </dgm:spPr>
      <dgm:t>
        <a:bodyPr/>
        <a:lstStyle/>
        <a:p>
          <a:r>
            <a:rPr lang="ka-GE" sz="1800" b="1" dirty="0" smtClean="0">
              <a:solidFill>
                <a:schemeClr val="tx1"/>
              </a:solidFill>
            </a:rPr>
            <a:t>სამართლებრივი აქტის პროექტი - 12</a:t>
          </a:r>
          <a:endParaRPr lang="en-US" sz="1800" b="1" dirty="0" smtClean="0">
            <a:solidFill>
              <a:schemeClr val="tx1"/>
            </a:solidFill>
          </a:endParaRPr>
        </a:p>
        <a:p>
          <a:r>
            <a:rPr lang="ka-GE" sz="1800" b="1" dirty="0" smtClean="0">
              <a:solidFill>
                <a:schemeClr val="tx1"/>
              </a:solidFill>
            </a:rPr>
            <a:t>მათ შორის</a:t>
          </a:r>
          <a:endParaRPr lang="ru-RU" sz="1800" b="1" dirty="0">
            <a:solidFill>
              <a:schemeClr val="tx1"/>
            </a:solidFill>
          </a:endParaRPr>
        </a:p>
      </dgm:t>
    </dgm:pt>
    <dgm:pt modelId="{1DBC2819-3553-437C-97F5-962F20BB2099}" type="parTrans" cxnId="{9B3E08A8-BABC-4803-AD15-EA8B3EB96206}">
      <dgm:prSet/>
      <dgm:spPr/>
      <dgm:t>
        <a:bodyPr/>
        <a:lstStyle/>
        <a:p>
          <a:endParaRPr lang="ru-RU"/>
        </a:p>
      </dgm:t>
    </dgm:pt>
    <dgm:pt modelId="{769000AE-51D7-4D2B-8EC4-721A51EA9BA1}" type="sibTrans" cxnId="{9B3E08A8-BABC-4803-AD15-EA8B3EB96206}">
      <dgm:prSet/>
      <dgm:spPr>
        <a:solidFill>
          <a:schemeClr val="accent4">
            <a:lumMod val="75000"/>
          </a:schemeClr>
        </a:solidFill>
        <a:ln>
          <a:noFill/>
        </a:ln>
        <a:effectLst/>
        <a:scene3d>
          <a:camera prst="orthographicFront">
            <a:rot lat="0" lon="0" rev="0"/>
          </a:camera>
          <a:lightRig rig="glow" dir="t">
            <a:rot lat="0" lon="0" rev="14100000"/>
          </a:lightRig>
        </a:scene3d>
        <a:sp3d prstMaterial="softEdge">
          <a:bevelT w="127000" prst="artDeco"/>
        </a:sp3d>
      </dgm:spPr>
      <dgm:t>
        <a:bodyPr/>
        <a:lstStyle/>
        <a:p>
          <a:endParaRPr lang="ru-RU" dirty="0"/>
        </a:p>
      </dgm:t>
    </dgm:pt>
    <dgm:pt modelId="{9A6938E8-1836-460D-8F4E-632EB9AD72FD}">
      <dgm:prSet phldrT="[Текст]" custT="1"/>
      <dgm:spPr>
        <a:solidFill>
          <a:schemeClr val="accent1">
            <a:lumMod val="60000"/>
            <a:lumOff val="40000"/>
          </a:schemeClr>
        </a:solidFill>
        <a:ln>
          <a:noFill/>
        </a:ln>
        <a:effectLst/>
        <a:scene3d>
          <a:camera prst="orthographicFront">
            <a:rot lat="0" lon="0" rev="0"/>
          </a:camera>
          <a:lightRig rig="glow" dir="t">
            <a:rot lat="0" lon="0" rev="14100000"/>
          </a:lightRig>
        </a:scene3d>
        <a:sp3d prstMaterial="softEdge">
          <a:bevelT w="127000" prst="artDeco"/>
        </a:sp3d>
      </dgm:spPr>
      <dgm:t>
        <a:bodyPr/>
        <a:lstStyle/>
        <a:p>
          <a:r>
            <a:rPr lang="ka-GE" sz="1800" b="1" dirty="0" smtClean="0">
              <a:solidFill>
                <a:schemeClr val="tx1"/>
              </a:solidFill>
            </a:rPr>
            <a:t>აჭარის ავტონომიური რესპუბლიკის საკანონმდებლო აქტის პროექტი - </a:t>
          </a:r>
          <a:r>
            <a:rPr lang="en-US" sz="1800" b="1" dirty="0" smtClean="0">
              <a:solidFill>
                <a:schemeClr val="tx1"/>
              </a:solidFill>
            </a:rPr>
            <a:t>10</a:t>
          </a:r>
          <a:endParaRPr lang="ru-RU" sz="1800" b="1" dirty="0">
            <a:solidFill>
              <a:schemeClr val="tx1"/>
            </a:solidFill>
          </a:endParaRPr>
        </a:p>
      </dgm:t>
    </dgm:pt>
    <dgm:pt modelId="{73703B43-8C69-44DD-BE44-F63A4912D7D9}" type="parTrans" cxnId="{657F2BAD-A8ED-4953-B996-69C0EB49676B}">
      <dgm:prSet/>
      <dgm:spPr/>
      <dgm:t>
        <a:bodyPr/>
        <a:lstStyle/>
        <a:p>
          <a:endParaRPr lang="ru-RU"/>
        </a:p>
      </dgm:t>
    </dgm:pt>
    <dgm:pt modelId="{6984F762-CF01-4E69-92FC-33ADBF103D0B}" type="sibTrans" cxnId="{657F2BAD-A8ED-4953-B996-69C0EB49676B}">
      <dgm:prSet/>
      <dgm:spPr>
        <a:solidFill>
          <a:schemeClr val="accent2">
            <a:lumMod val="75000"/>
          </a:schemeClr>
        </a:solidFill>
        <a:ln>
          <a:noFill/>
        </a:ln>
        <a:effectLst/>
        <a:scene3d>
          <a:camera prst="orthographicFront">
            <a:rot lat="0" lon="0" rev="0"/>
          </a:camera>
          <a:lightRig rig="glow" dir="t">
            <a:rot lat="0" lon="0" rev="14100000"/>
          </a:lightRig>
        </a:scene3d>
        <a:sp3d prstMaterial="softEdge">
          <a:bevelT w="127000" prst="artDeco"/>
        </a:sp3d>
      </dgm:spPr>
      <dgm:t>
        <a:bodyPr/>
        <a:lstStyle/>
        <a:p>
          <a:endParaRPr lang="ru-RU" dirty="0"/>
        </a:p>
      </dgm:t>
    </dgm:pt>
    <dgm:pt modelId="{12DCAC1F-6A46-491B-B4A8-0097084A01DC}">
      <dgm:prSet custT="1"/>
      <dgm:spPr>
        <a:solidFill>
          <a:schemeClr val="accent5">
            <a:lumMod val="60000"/>
            <a:lumOff val="40000"/>
          </a:schemeClr>
        </a:solidFill>
        <a:ln>
          <a:noFill/>
        </a:ln>
        <a:effectLst/>
        <a:scene3d>
          <a:camera prst="orthographicFront">
            <a:rot lat="0" lon="0" rev="0"/>
          </a:camera>
          <a:lightRig rig="glow" dir="t">
            <a:rot lat="0" lon="0" rev="14100000"/>
          </a:lightRig>
        </a:scene3d>
        <a:sp3d prstMaterial="softEdge">
          <a:bevelT w="127000" prst="artDeco"/>
        </a:sp3d>
      </dgm:spPr>
      <dgm:t>
        <a:bodyPr/>
        <a:lstStyle/>
        <a:p>
          <a:r>
            <a:rPr lang="ka-GE" sz="1800" b="1" dirty="0" smtClean="0">
              <a:solidFill>
                <a:schemeClr val="tx1"/>
              </a:solidFill>
            </a:rPr>
            <a:t>რეზოლუციის პროექტი - </a:t>
          </a:r>
          <a:r>
            <a:rPr lang="en-US" sz="1800" b="1" dirty="0" smtClean="0">
              <a:solidFill>
                <a:schemeClr val="tx1"/>
              </a:solidFill>
            </a:rPr>
            <a:t>1</a:t>
          </a:r>
          <a:endParaRPr lang="ru-RU" sz="1800" b="1" dirty="0">
            <a:solidFill>
              <a:schemeClr val="tx1"/>
            </a:solidFill>
          </a:endParaRPr>
        </a:p>
      </dgm:t>
    </dgm:pt>
    <dgm:pt modelId="{6EBFAB2A-E94E-4B36-9720-CBCDAFCCC585}" type="parTrans" cxnId="{0B6AEE4E-1737-4964-89A8-E61C4D0CA27B}">
      <dgm:prSet/>
      <dgm:spPr/>
      <dgm:t>
        <a:bodyPr/>
        <a:lstStyle/>
        <a:p>
          <a:endParaRPr lang="ru-RU"/>
        </a:p>
      </dgm:t>
    </dgm:pt>
    <dgm:pt modelId="{C0417D8D-7421-48D6-9263-ABAF9CD08E4D}" type="sibTrans" cxnId="{0B6AEE4E-1737-4964-89A8-E61C4D0CA27B}">
      <dgm:prSet/>
      <dgm:spPr/>
      <dgm:t>
        <a:bodyPr/>
        <a:lstStyle/>
        <a:p>
          <a:endParaRPr lang="ru-RU"/>
        </a:p>
      </dgm:t>
    </dgm:pt>
    <dgm:pt modelId="{F7B5A6CE-F3CF-4401-9312-23BBEE5C5340}">
      <dgm:prSet phldrT="[Текст]" custT="1"/>
      <dgm:spPr>
        <a:solidFill>
          <a:srgbClr val="8F95D1"/>
        </a:solidFill>
        <a:ln>
          <a:noFill/>
        </a:ln>
        <a:effectLst/>
        <a:scene3d>
          <a:camera prst="orthographicFront">
            <a:rot lat="0" lon="0" rev="0"/>
          </a:camera>
          <a:lightRig rig="glow" dir="t">
            <a:rot lat="0" lon="0" rev="14100000"/>
          </a:lightRig>
        </a:scene3d>
        <a:sp3d prstMaterial="softEdge">
          <a:bevelT w="127000" prst="artDeco"/>
        </a:sp3d>
      </dgm:spPr>
      <dgm:t>
        <a:bodyPr/>
        <a:lstStyle/>
        <a:p>
          <a:r>
            <a:rPr lang="ka-GE" sz="1800" b="1" dirty="0" smtClean="0">
              <a:solidFill>
                <a:schemeClr val="tx1"/>
              </a:solidFill>
            </a:rPr>
            <a:t>აჭარის ავტონომიური რესპუბლიკის უმაღლესი საბჭოს დადგენილების პროექტი - </a:t>
          </a:r>
          <a:r>
            <a:rPr lang="en-US" sz="1800" b="1" dirty="0" smtClean="0">
              <a:solidFill>
                <a:schemeClr val="tx1"/>
              </a:solidFill>
            </a:rPr>
            <a:t>1</a:t>
          </a:r>
          <a:endParaRPr lang="ru-RU" sz="1800" b="1" dirty="0">
            <a:solidFill>
              <a:schemeClr val="tx1"/>
            </a:solidFill>
          </a:endParaRPr>
        </a:p>
      </dgm:t>
    </dgm:pt>
    <dgm:pt modelId="{D6B4433A-20D2-4E96-9DB5-84CF9A6F2C39}" type="sibTrans" cxnId="{9F37938C-9DA5-41C6-9E7C-6AA6894B117C}">
      <dgm:prSet/>
      <dgm:spPr>
        <a:solidFill>
          <a:schemeClr val="tx2">
            <a:lumMod val="60000"/>
            <a:lumOff val="40000"/>
          </a:schemeClr>
        </a:solidFill>
        <a:ln>
          <a:noFill/>
        </a:ln>
        <a:effectLst/>
        <a:scene3d>
          <a:camera prst="orthographicFront">
            <a:rot lat="0" lon="0" rev="0"/>
          </a:camera>
          <a:lightRig rig="glow" dir="t">
            <a:rot lat="0" lon="0" rev="14100000"/>
          </a:lightRig>
        </a:scene3d>
        <a:sp3d prstMaterial="softEdge">
          <a:bevelT w="127000" prst="artDeco"/>
        </a:sp3d>
      </dgm:spPr>
      <dgm:t>
        <a:bodyPr/>
        <a:lstStyle/>
        <a:p>
          <a:endParaRPr lang="ru-RU" dirty="0"/>
        </a:p>
      </dgm:t>
    </dgm:pt>
    <dgm:pt modelId="{688C23C9-80D9-4FDB-BE74-EB55002B96E1}" type="parTrans" cxnId="{9F37938C-9DA5-41C6-9E7C-6AA6894B117C}">
      <dgm:prSet/>
      <dgm:spPr/>
      <dgm:t>
        <a:bodyPr/>
        <a:lstStyle/>
        <a:p>
          <a:endParaRPr lang="ru-RU"/>
        </a:p>
      </dgm:t>
    </dgm:pt>
    <dgm:pt modelId="{25A98C2A-D403-48C9-89F7-66F16ECEFFF5}" type="pres">
      <dgm:prSet presAssocID="{BD5986B1-934B-4315-AF15-46FA97DF854A}" presName="linearFlow" presStyleCnt="0">
        <dgm:presLayoutVars>
          <dgm:resizeHandles val="exact"/>
        </dgm:presLayoutVars>
      </dgm:prSet>
      <dgm:spPr/>
      <dgm:t>
        <a:bodyPr/>
        <a:lstStyle/>
        <a:p>
          <a:endParaRPr lang="ru-RU"/>
        </a:p>
      </dgm:t>
    </dgm:pt>
    <dgm:pt modelId="{1D27FFEB-3320-48FC-97D3-CDBBDCA01CCB}" type="pres">
      <dgm:prSet presAssocID="{FC810C2D-768F-430D-A085-524BD50C7F63}" presName="node" presStyleLbl="node1" presStyleIdx="0" presStyleCnt="4" custScaleX="135908" custLinFactY="-538" custLinFactNeighborX="773" custLinFactNeighborY="-100000">
        <dgm:presLayoutVars>
          <dgm:bulletEnabled val="1"/>
        </dgm:presLayoutVars>
      </dgm:prSet>
      <dgm:spPr/>
      <dgm:t>
        <a:bodyPr/>
        <a:lstStyle/>
        <a:p>
          <a:endParaRPr lang="ru-RU"/>
        </a:p>
      </dgm:t>
    </dgm:pt>
    <dgm:pt modelId="{323C1CEE-F2C8-43DD-9C34-737D2EF8768A}" type="pres">
      <dgm:prSet presAssocID="{769000AE-51D7-4D2B-8EC4-721A51EA9BA1}" presName="sibTrans" presStyleLbl="sibTrans2D1" presStyleIdx="0" presStyleCnt="3"/>
      <dgm:spPr/>
      <dgm:t>
        <a:bodyPr/>
        <a:lstStyle/>
        <a:p>
          <a:endParaRPr lang="ru-RU"/>
        </a:p>
      </dgm:t>
    </dgm:pt>
    <dgm:pt modelId="{1D14BE44-2E6C-430D-B59A-D2F38A998141}" type="pres">
      <dgm:prSet presAssocID="{769000AE-51D7-4D2B-8EC4-721A51EA9BA1}" presName="connectorText" presStyleLbl="sibTrans2D1" presStyleIdx="0" presStyleCnt="3"/>
      <dgm:spPr/>
      <dgm:t>
        <a:bodyPr/>
        <a:lstStyle/>
        <a:p>
          <a:endParaRPr lang="ru-RU"/>
        </a:p>
      </dgm:t>
    </dgm:pt>
    <dgm:pt modelId="{F1E1EE49-C939-4D09-BF25-B0D312AFD02D}" type="pres">
      <dgm:prSet presAssocID="{9A6938E8-1836-460D-8F4E-632EB9AD72FD}" presName="node" presStyleLbl="node1" presStyleIdx="1" presStyleCnt="4" custScaleX="159087">
        <dgm:presLayoutVars>
          <dgm:bulletEnabled val="1"/>
        </dgm:presLayoutVars>
      </dgm:prSet>
      <dgm:spPr/>
      <dgm:t>
        <a:bodyPr/>
        <a:lstStyle/>
        <a:p>
          <a:endParaRPr lang="ru-RU"/>
        </a:p>
      </dgm:t>
    </dgm:pt>
    <dgm:pt modelId="{38A3FA70-4979-4B25-AFD8-450D844C75C0}" type="pres">
      <dgm:prSet presAssocID="{6984F762-CF01-4E69-92FC-33ADBF103D0B}" presName="sibTrans" presStyleLbl="sibTrans2D1" presStyleIdx="1" presStyleCnt="3"/>
      <dgm:spPr/>
      <dgm:t>
        <a:bodyPr/>
        <a:lstStyle/>
        <a:p>
          <a:endParaRPr lang="ru-RU"/>
        </a:p>
      </dgm:t>
    </dgm:pt>
    <dgm:pt modelId="{A3E0944A-72D9-4AD7-BF01-8B08397833B8}" type="pres">
      <dgm:prSet presAssocID="{6984F762-CF01-4E69-92FC-33ADBF103D0B}" presName="connectorText" presStyleLbl="sibTrans2D1" presStyleIdx="1" presStyleCnt="3"/>
      <dgm:spPr/>
      <dgm:t>
        <a:bodyPr/>
        <a:lstStyle/>
        <a:p>
          <a:endParaRPr lang="ru-RU"/>
        </a:p>
      </dgm:t>
    </dgm:pt>
    <dgm:pt modelId="{4C6702DA-34E7-4800-86FD-6ADA3A9FC3FA}" type="pres">
      <dgm:prSet presAssocID="{F7B5A6CE-F3CF-4401-9312-23BBEE5C5340}" presName="node" presStyleLbl="node1" presStyleIdx="2" presStyleCnt="4" custScaleX="159087" custScaleY="127247">
        <dgm:presLayoutVars>
          <dgm:bulletEnabled val="1"/>
        </dgm:presLayoutVars>
      </dgm:prSet>
      <dgm:spPr/>
      <dgm:t>
        <a:bodyPr/>
        <a:lstStyle/>
        <a:p>
          <a:endParaRPr lang="ru-RU"/>
        </a:p>
      </dgm:t>
    </dgm:pt>
    <dgm:pt modelId="{12786C01-4A5C-4041-B655-DD2790C793DE}" type="pres">
      <dgm:prSet presAssocID="{D6B4433A-20D2-4E96-9DB5-84CF9A6F2C39}" presName="sibTrans" presStyleLbl="sibTrans2D1" presStyleIdx="2" presStyleCnt="3"/>
      <dgm:spPr/>
      <dgm:t>
        <a:bodyPr/>
        <a:lstStyle/>
        <a:p>
          <a:endParaRPr lang="ru-RU"/>
        </a:p>
      </dgm:t>
    </dgm:pt>
    <dgm:pt modelId="{40F2310E-1056-43EF-BB39-9403DD08258D}" type="pres">
      <dgm:prSet presAssocID="{D6B4433A-20D2-4E96-9DB5-84CF9A6F2C39}" presName="connectorText" presStyleLbl="sibTrans2D1" presStyleIdx="2" presStyleCnt="3"/>
      <dgm:spPr/>
      <dgm:t>
        <a:bodyPr/>
        <a:lstStyle/>
        <a:p>
          <a:endParaRPr lang="ru-RU"/>
        </a:p>
      </dgm:t>
    </dgm:pt>
    <dgm:pt modelId="{F7DD26CE-32E1-4D59-AB05-35855E460791}" type="pres">
      <dgm:prSet presAssocID="{12DCAC1F-6A46-491B-B4A8-0097084A01DC}" presName="node" presStyleLbl="node1" presStyleIdx="3" presStyleCnt="4" custScaleX="137790" custScaleY="78354">
        <dgm:presLayoutVars>
          <dgm:bulletEnabled val="1"/>
        </dgm:presLayoutVars>
      </dgm:prSet>
      <dgm:spPr/>
      <dgm:t>
        <a:bodyPr/>
        <a:lstStyle/>
        <a:p>
          <a:endParaRPr lang="ru-RU"/>
        </a:p>
      </dgm:t>
    </dgm:pt>
  </dgm:ptLst>
  <dgm:cxnLst>
    <dgm:cxn modelId="{657F2BAD-A8ED-4953-B996-69C0EB49676B}" srcId="{BD5986B1-934B-4315-AF15-46FA97DF854A}" destId="{9A6938E8-1836-460D-8F4E-632EB9AD72FD}" srcOrd="1" destOrd="0" parTransId="{73703B43-8C69-44DD-BE44-F63A4912D7D9}" sibTransId="{6984F762-CF01-4E69-92FC-33ADBF103D0B}"/>
    <dgm:cxn modelId="{0FF0A767-5321-4C39-9FA9-EE3F9F71568F}" type="presOf" srcId="{769000AE-51D7-4D2B-8EC4-721A51EA9BA1}" destId="{1D14BE44-2E6C-430D-B59A-D2F38A998141}" srcOrd="1" destOrd="0" presId="urn:microsoft.com/office/officeart/2005/8/layout/process2"/>
    <dgm:cxn modelId="{16C00318-7907-4C21-AB00-7517E3B96402}" type="presOf" srcId="{6984F762-CF01-4E69-92FC-33ADBF103D0B}" destId="{38A3FA70-4979-4B25-AFD8-450D844C75C0}" srcOrd="0" destOrd="0" presId="urn:microsoft.com/office/officeart/2005/8/layout/process2"/>
    <dgm:cxn modelId="{AAEB49E7-D6B4-403C-A32E-0C781EE98C7B}" type="presOf" srcId="{9A6938E8-1836-460D-8F4E-632EB9AD72FD}" destId="{F1E1EE49-C939-4D09-BF25-B0D312AFD02D}" srcOrd="0" destOrd="0" presId="urn:microsoft.com/office/officeart/2005/8/layout/process2"/>
    <dgm:cxn modelId="{5F19A232-2573-43AF-B741-71DE352430F1}" type="presOf" srcId="{FC810C2D-768F-430D-A085-524BD50C7F63}" destId="{1D27FFEB-3320-48FC-97D3-CDBBDCA01CCB}" srcOrd="0" destOrd="0" presId="urn:microsoft.com/office/officeart/2005/8/layout/process2"/>
    <dgm:cxn modelId="{45B3CE32-BFF2-4AD6-BFA4-FA747BF34E60}" type="presOf" srcId="{6984F762-CF01-4E69-92FC-33ADBF103D0B}" destId="{A3E0944A-72D9-4AD7-BF01-8B08397833B8}" srcOrd="1" destOrd="0" presId="urn:microsoft.com/office/officeart/2005/8/layout/process2"/>
    <dgm:cxn modelId="{70A4BCF6-ECB9-4F00-B19B-475F4535D77C}" type="presOf" srcId="{12DCAC1F-6A46-491B-B4A8-0097084A01DC}" destId="{F7DD26CE-32E1-4D59-AB05-35855E460791}" srcOrd="0" destOrd="0" presId="urn:microsoft.com/office/officeart/2005/8/layout/process2"/>
    <dgm:cxn modelId="{9B3E08A8-BABC-4803-AD15-EA8B3EB96206}" srcId="{BD5986B1-934B-4315-AF15-46FA97DF854A}" destId="{FC810C2D-768F-430D-A085-524BD50C7F63}" srcOrd="0" destOrd="0" parTransId="{1DBC2819-3553-437C-97F5-962F20BB2099}" sibTransId="{769000AE-51D7-4D2B-8EC4-721A51EA9BA1}"/>
    <dgm:cxn modelId="{B522860A-E0B6-4D79-BA75-9A2A7ED68AD7}" type="presOf" srcId="{F7B5A6CE-F3CF-4401-9312-23BBEE5C5340}" destId="{4C6702DA-34E7-4800-86FD-6ADA3A9FC3FA}" srcOrd="0" destOrd="0" presId="urn:microsoft.com/office/officeart/2005/8/layout/process2"/>
    <dgm:cxn modelId="{F0DF1FA6-965B-45F5-844D-52F32394F92B}" type="presOf" srcId="{BD5986B1-934B-4315-AF15-46FA97DF854A}" destId="{25A98C2A-D403-48C9-89F7-66F16ECEFFF5}" srcOrd="0" destOrd="0" presId="urn:microsoft.com/office/officeart/2005/8/layout/process2"/>
    <dgm:cxn modelId="{B446E6E0-80BC-481F-9B64-2F6529CE4213}" type="presOf" srcId="{D6B4433A-20D2-4E96-9DB5-84CF9A6F2C39}" destId="{40F2310E-1056-43EF-BB39-9403DD08258D}" srcOrd="1" destOrd="0" presId="urn:microsoft.com/office/officeart/2005/8/layout/process2"/>
    <dgm:cxn modelId="{0B6AEE4E-1737-4964-89A8-E61C4D0CA27B}" srcId="{BD5986B1-934B-4315-AF15-46FA97DF854A}" destId="{12DCAC1F-6A46-491B-B4A8-0097084A01DC}" srcOrd="3" destOrd="0" parTransId="{6EBFAB2A-E94E-4B36-9720-CBCDAFCCC585}" sibTransId="{C0417D8D-7421-48D6-9263-ABAF9CD08E4D}"/>
    <dgm:cxn modelId="{863257D6-0599-475F-ADE9-AA7C24E11C1F}" type="presOf" srcId="{769000AE-51D7-4D2B-8EC4-721A51EA9BA1}" destId="{323C1CEE-F2C8-43DD-9C34-737D2EF8768A}" srcOrd="0" destOrd="0" presId="urn:microsoft.com/office/officeart/2005/8/layout/process2"/>
    <dgm:cxn modelId="{2F58B573-2F99-4359-B530-6B6BEA3A9CEA}" type="presOf" srcId="{D6B4433A-20D2-4E96-9DB5-84CF9A6F2C39}" destId="{12786C01-4A5C-4041-B655-DD2790C793DE}" srcOrd="0" destOrd="0" presId="urn:microsoft.com/office/officeart/2005/8/layout/process2"/>
    <dgm:cxn modelId="{9F37938C-9DA5-41C6-9E7C-6AA6894B117C}" srcId="{BD5986B1-934B-4315-AF15-46FA97DF854A}" destId="{F7B5A6CE-F3CF-4401-9312-23BBEE5C5340}" srcOrd="2" destOrd="0" parTransId="{688C23C9-80D9-4FDB-BE74-EB55002B96E1}" sibTransId="{D6B4433A-20D2-4E96-9DB5-84CF9A6F2C39}"/>
    <dgm:cxn modelId="{F17DB030-39AB-488A-98CE-9D9175D2E718}" type="presParOf" srcId="{25A98C2A-D403-48C9-89F7-66F16ECEFFF5}" destId="{1D27FFEB-3320-48FC-97D3-CDBBDCA01CCB}" srcOrd="0" destOrd="0" presId="urn:microsoft.com/office/officeart/2005/8/layout/process2"/>
    <dgm:cxn modelId="{B6064504-AB07-4921-858A-8CFCECD1CAAC}" type="presParOf" srcId="{25A98C2A-D403-48C9-89F7-66F16ECEFFF5}" destId="{323C1CEE-F2C8-43DD-9C34-737D2EF8768A}" srcOrd="1" destOrd="0" presId="urn:microsoft.com/office/officeart/2005/8/layout/process2"/>
    <dgm:cxn modelId="{1851EA5B-5CE8-42C7-AA25-5986C1B7D792}" type="presParOf" srcId="{323C1CEE-F2C8-43DD-9C34-737D2EF8768A}" destId="{1D14BE44-2E6C-430D-B59A-D2F38A998141}" srcOrd="0" destOrd="0" presId="urn:microsoft.com/office/officeart/2005/8/layout/process2"/>
    <dgm:cxn modelId="{58F84838-6ECD-4BCF-A21F-5688CE377E83}" type="presParOf" srcId="{25A98C2A-D403-48C9-89F7-66F16ECEFFF5}" destId="{F1E1EE49-C939-4D09-BF25-B0D312AFD02D}" srcOrd="2" destOrd="0" presId="urn:microsoft.com/office/officeart/2005/8/layout/process2"/>
    <dgm:cxn modelId="{2B3FC4B6-52A5-47D1-B020-D93A9DB4A4B7}" type="presParOf" srcId="{25A98C2A-D403-48C9-89F7-66F16ECEFFF5}" destId="{38A3FA70-4979-4B25-AFD8-450D844C75C0}" srcOrd="3" destOrd="0" presId="urn:microsoft.com/office/officeart/2005/8/layout/process2"/>
    <dgm:cxn modelId="{DD02C11F-1342-4DBE-93F1-CB3A2667B13A}" type="presParOf" srcId="{38A3FA70-4979-4B25-AFD8-450D844C75C0}" destId="{A3E0944A-72D9-4AD7-BF01-8B08397833B8}" srcOrd="0" destOrd="0" presId="urn:microsoft.com/office/officeart/2005/8/layout/process2"/>
    <dgm:cxn modelId="{EA370735-7127-4F94-8169-91859226C056}" type="presParOf" srcId="{25A98C2A-D403-48C9-89F7-66F16ECEFFF5}" destId="{4C6702DA-34E7-4800-86FD-6ADA3A9FC3FA}" srcOrd="4" destOrd="0" presId="urn:microsoft.com/office/officeart/2005/8/layout/process2"/>
    <dgm:cxn modelId="{F94483A6-6DD5-4337-BFEE-0D3E5FE3D5C6}" type="presParOf" srcId="{25A98C2A-D403-48C9-89F7-66F16ECEFFF5}" destId="{12786C01-4A5C-4041-B655-DD2790C793DE}" srcOrd="5" destOrd="0" presId="urn:microsoft.com/office/officeart/2005/8/layout/process2"/>
    <dgm:cxn modelId="{64902027-00FF-4A27-BA03-6187371302FB}" type="presParOf" srcId="{12786C01-4A5C-4041-B655-DD2790C793DE}" destId="{40F2310E-1056-43EF-BB39-9403DD08258D}" srcOrd="0" destOrd="0" presId="urn:microsoft.com/office/officeart/2005/8/layout/process2"/>
    <dgm:cxn modelId="{DB0AD0E5-B37D-41E1-8575-70B21034208D}" type="presParOf" srcId="{25A98C2A-D403-48C9-89F7-66F16ECEFFF5}" destId="{F7DD26CE-32E1-4D59-AB05-35855E460791}" srcOrd="6" destOrd="0" presId="urn:microsoft.com/office/officeart/2005/8/layout/process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241B410-3918-4E5A-AF28-00FCBC3E6F55}">
      <dsp:nvSpPr>
        <dsp:cNvPr id="0" name=""/>
        <dsp:cNvSpPr/>
      </dsp:nvSpPr>
      <dsp:spPr>
        <a:xfrm>
          <a:off x="978440" y="0"/>
          <a:ext cx="4810125" cy="4810125"/>
        </a:xfrm>
        <a:prstGeom prst="triangle">
          <a:avLst/>
        </a:prstGeom>
        <a:solidFill>
          <a:schemeClr val="tx2">
            <a:lumMod val="40000"/>
            <a:lumOff val="60000"/>
          </a:schemeClr>
        </a:solidFill>
        <a:ln w="34925" cap="flat" cmpd="sng" algn="in">
          <a:solidFill>
            <a:schemeClr val="accent1">
              <a:lumMod val="50000"/>
            </a:schemeClr>
          </a:solidFill>
          <a:prstDash val="solid"/>
        </a:ln>
        <a:effectLst/>
      </dsp:spPr>
      <dsp:style>
        <a:lnRef idx="2">
          <a:scrgbClr r="0" g="0" b="0"/>
        </a:lnRef>
        <a:fillRef idx="1">
          <a:scrgbClr r="0" g="0" b="0"/>
        </a:fillRef>
        <a:effectRef idx="0">
          <a:scrgbClr r="0" g="0" b="0"/>
        </a:effectRef>
        <a:fontRef idx="minor">
          <a:schemeClr val="lt1"/>
        </a:fontRef>
      </dsp:style>
    </dsp:sp>
    <dsp:sp modelId="{6F104152-0D7A-4AB1-AF28-B41EABEC45E3}">
      <dsp:nvSpPr>
        <dsp:cNvPr id="0" name=""/>
        <dsp:cNvSpPr/>
      </dsp:nvSpPr>
      <dsp:spPr>
        <a:xfrm>
          <a:off x="2195823" y="492478"/>
          <a:ext cx="5479927" cy="683939"/>
        </a:xfrm>
        <a:prstGeom prst="roundRect">
          <a:avLst/>
        </a:prstGeom>
        <a:solidFill>
          <a:schemeClr val="accent4">
            <a:lumMod val="20000"/>
            <a:lumOff val="80000"/>
            <a:alpha val="90000"/>
          </a:schemeClr>
        </a:solidFill>
        <a:ln w="34925" cap="flat" cmpd="sng" algn="in">
          <a:solidFill>
            <a:schemeClr val="accent1">
              <a:lumMod val="7500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ka-GE" sz="1800" kern="1200" dirty="0" smtClean="0"/>
            <a:t>პაატა კეშელავა - კომიტეტის აპარატის უფროსი</a:t>
          </a:r>
          <a:endParaRPr lang="ru-RU" sz="1800" kern="1200" dirty="0"/>
        </a:p>
      </dsp:txBody>
      <dsp:txXfrm>
        <a:off x="2229210" y="525865"/>
        <a:ext cx="5413153" cy="617165"/>
      </dsp:txXfrm>
    </dsp:sp>
    <dsp:sp modelId="{B99E0603-65BC-4CDF-8C27-AE66E48B94F4}">
      <dsp:nvSpPr>
        <dsp:cNvPr id="0" name=""/>
        <dsp:cNvSpPr/>
      </dsp:nvSpPr>
      <dsp:spPr>
        <a:xfrm>
          <a:off x="2202514" y="1250914"/>
          <a:ext cx="5488557" cy="683939"/>
        </a:xfrm>
        <a:prstGeom prst="roundRect">
          <a:avLst/>
        </a:prstGeom>
        <a:solidFill>
          <a:schemeClr val="tx2">
            <a:lumMod val="20000"/>
            <a:lumOff val="80000"/>
            <a:alpha val="90000"/>
          </a:schemeClr>
        </a:solidFill>
        <a:ln w="34925" cap="flat" cmpd="sng" algn="in">
          <a:solidFill>
            <a:schemeClr val="accent1">
              <a:lumMod val="7500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ka-GE" sz="1800" kern="1200" dirty="0" smtClean="0"/>
            <a:t>მერაბ ბოლქვაძე - კომიტეტის თავმჯდომარის თანაშემწე</a:t>
          </a:r>
          <a:endParaRPr lang="ru-RU" sz="1800" kern="1200" dirty="0"/>
        </a:p>
      </dsp:txBody>
      <dsp:txXfrm>
        <a:off x="2235901" y="1284301"/>
        <a:ext cx="5421783" cy="617165"/>
      </dsp:txXfrm>
    </dsp:sp>
    <dsp:sp modelId="{ED75711B-1AAC-4D85-9A88-60F80F753E21}">
      <dsp:nvSpPr>
        <dsp:cNvPr id="0" name=""/>
        <dsp:cNvSpPr/>
      </dsp:nvSpPr>
      <dsp:spPr>
        <a:xfrm>
          <a:off x="2200357" y="2020346"/>
          <a:ext cx="5492871" cy="683939"/>
        </a:xfrm>
        <a:prstGeom prst="roundRect">
          <a:avLst/>
        </a:prstGeom>
        <a:solidFill>
          <a:schemeClr val="accent5">
            <a:lumMod val="40000"/>
            <a:lumOff val="60000"/>
            <a:alpha val="90000"/>
          </a:schemeClr>
        </a:solidFill>
        <a:ln w="34925" cap="flat" cmpd="sng" algn="in">
          <a:solidFill>
            <a:schemeClr val="accent1">
              <a:lumMod val="7500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ka-GE" sz="1800" kern="1200" dirty="0" smtClean="0"/>
            <a:t>ბადრი შარაძე - კომიტეტის აპარატის მეორე კატეგორიის უფროსი სპეციალისტი</a:t>
          </a:r>
          <a:endParaRPr lang="ru-RU" sz="1800" kern="1200" dirty="0"/>
        </a:p>
      </dsp:txBody>
      <dsp:txXfrm>
        <a:off x="2233744" y="2053733"/>
        <a:ext cx="5426097" cy="617165"/>
      </dsp:txXfrm>
    </dsp:sp>
    <dsp:sp modelId="{43335A32-76C9-4595-874A-33A6A33A03A1}">
      <dsp:nvSpPr>
        <dsp:cNvPr id="0" name=""/>
        <dsp:cNvSpPr/>
      </dsp:nvSpPr>
      <dsp:spPr>
        <a:xfrm>
          <a:off x="2178877" y="2789778"/>
          <a:ext cx="5535830" cy="683939"/>
        </a:xfrm>
        <a:prstGeom prst="roundRect">
          <a:avLst/>
        </a:prstGeom>
        <a:solidFill>
          <a:schemeClr val="accent2">
            <a:lumMod val="40000"/>
            <a:lumOff val="60000"/>
            <a:alpha val="90000"/>
          </a:schemeClr>
        </a:solidFill>
        <a:ln w="34925" cap="flat" cmpd="sng" algn="in">
          <a:solidFill>
            <a:schemeClr val="accent1">
              <a:lumMod val="7500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ka-GE" sz="1800" kern="1200" dirty="0" smtClean="0"/>
            <a:t>ლალი აბსავა - კომიტეტის აპარატის მეორე კატეგორიის უფროსი სპეციალისტი</a:t>
          </a:r>
          <a:endParaRPr lang="ru-RU" sz="1800" kern="1200" dirty="0"/>
        </a:p>
      </dsp:txBody>
      <dsp:txXfrm>
        <a:off x="2212264" y="2823165"/>
        <a:ext cx="5469056" cy="617165"/>
      </dsp:txXfrm>
    </dsp:sp>
    <dsp:sp modelId="{B1EA588A-3156-495A-BCFA-9F46CC8F7FDA}">
      <dsp:nvSpPr>
        <dsp:cNvPr id="0" name=""/>
        <dsp:cNvSpPr/>
      </dsp:nvSpPr>
      <dsp:spPr>
        <a:xfrm>
          <a:off x="2198747" y="3559210"/>
          <a:ext cx="5496092" cy="683939"/>
        </a:xfrm>
        <a:prstGeom prst="roundRect">
          <a:avLst/>
        </a:prstGeom>
        <a:solidFill>
          <a:schemeClr val="accent4">
            <a:lumMod val="60000"/>
            <a:lumOff val="40000"/>
            <a:alpha val="90000"/>
          </a:schemeClr>
        </a:solidFill>
        <a:ln w="34925" cap="flat" cmpd="sng" algn="in">
          <a:solidFill>
            <a:schemeClr val="accent1">
              <a:lumMod val="7500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ka-GE" sz="1800" kern="1200" dirty="0" smtClean="0"/>
            <a:t>ზურაბ თავბერიძე - კომიტეტის აპარატის მესამე კატეგორიის უფროსი სპეციალისტი</a:t>
          </a:r>
          <a:endParaRPr lang="ru-RU" sz="1800" kern="1200" dirty="0"/>
        </a:p>
      </dsp:txBody>
      <dsp:txXfrm>
        <a:off x="2232134" y="3592597"/>
        <a:ext cx="5429318" cy="617165"/>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D27FFEB-3320-48FC-97D3-CDBBDCA01CCB}">
      <dsp:nvSpPr>
        <dsp:cNvPr id="0" name=""/>
        <dsp:cNvSpPr/>
      </dsp:nvSpPr>
      <dsp:spPr>
        <a:xfrm>
          <a:off x="355285" y="0"/>
          <a:ext cx="3905858" cy="884770"/>
        </a:xfrm>
        <a:prstGeom prst="roundRect">
          <a:avLst>
            <a:gd name="adj" fmla="val 10000"/>
          </a:avLst>
        </a:prstGeom>
        <a:solidFill>
          <a:schemeClr val="accent4">
            <a:lumMod val="60000"/>
            <a:lumOff val="40000"/>
          </a:schemeClr>
        </a:solidFill>
        <a:ln w="34925" cap="flat" cmpd="sng" algn="in">
          <a:noFill/>
          <a:prstDash val="solid"/>
        </a:ln>
        <a:effectLst/>
        <a:scene3d>
          <a:camera prst="orthographicFront">
            <a:rot lat="0" lon="0" rev="0"/>
          </a:camera>
          <a:lightRig rig="glow" dir="t">
            <a:rot lat="0" lon="0" rev="14100000"/>
          </a:lightRig>
        </a:scene3d>
        <a:sp3d prstMaterial="softEdge">
          <a:bevelT w="127000" prst="artDeco"/>
        </a:sp3d>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ka-GE" sz="1800" b="1" kern="1200" dirty="0" smtClean="0">
              <a:solidFill>
                <a:schemeClr val="tx1"/>
              </a:solidFill>
            </a:rPr>
            <a:t>სამართლებრივი აქტის პროექტი - 12</a:t>
          </a:r>
          <a:endParaRPr lang="en-US" sz="1800" b="1" kern="1200" dirty="0" smtClean="0">
            <a:solidFill>
              <a:schemeClr val="tx1"/>
            </a:solidFill>
          </a:endParaRPr>
        </a:p>
        <a:p>
          <a:pPr lvl="0" algn="ctr" defTabSz="800100">
            <a:lnSpc>
              <a:spcPct val="90000"/>
            </a:lnSpc>
            <a:spcBef>
              <a:spcPct val="0"/>
            </a:spcBef>
            <a:spcAft>
              <a:spcPct val="35000"/>
            </a:spcAft>
          </a:pPr>
          <a:r>
            <a:rPr lang="ka-GE" sz="1800" b="1" kern="1200" dirty="0" smtClean="0">
              <a:solidFill>
                <a:schemeClr val="tx1"/>
              </a:solidFill>
            </a:rPr>
            <a:t>მათ შორის</a:t>
          </a:r>
          <a:endParaRPr lang="ru-RU" sz="1800" b="1" kern="1200" dirty="0">
            <a:solidFill>
              <a:schemeClr val="tx1"/>
            </a:solidFill>
          </a:endParaRPr>
        </a:p>
      </dsp:txBody>
      <dsp:txXfrm>
        <a:off x="381199" y="25914"/>
        <a:ext cx="3854030" cy="832942"/>
      </dsp:txXfrm>
    </dsp:sp>
    <dsp:sp modelId="{323C1CEE-F2C8-43DD-9C34-737D2EF8768A}">
      <dsp:nvSpPr>
        <dsp:cNvPr id="0" name=""/>
        <dsp:cNvSpPr/>
      </dsp:nvSpPr>
      <dsp:spPr>
        <a:xfrm rot="5457403">
          <a:off x="2130013" y="908457"/>
          <a:ext cx="334187" cy="398146"/>
        </a:xfrm>
        <a:prstGeom prst="rightArrow">
          <a:avLst>
            <a:gd name="adj1" fmla="val 60000"/>
            <a:gd name="adj2" fmla="val 50000"/>
          </a:avLst>
        </a:prstGeom>
        <a:solidFill>
          <a:schemeClr val="accent4">
            <a:lumMod val="75000"/>
          </a:schemeClr>
        </a:solidFill>
        <a:ln>
          <a:noFill/>
        </a:ln>
        <a:effectLst/>
        <a:scene3d>
          <a:camera prst="orthographicFront">
            <a:rot lat="0" lon="0" rev="0"/>
          </a:camera>
          <a:lightRig rig="glow" dir="t">
            <a:rot lat="0" lon="0" rev="14100000"/>
          </a:lightRig>
        </a:scene3d>
        <a:sp3d prstMaterial="softEdge">
          <a:bevelT w="127000" prst="artDeco"/>
        </a:sp3d>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800100">
            <a:lnSpc>
              <a:spcPct val="90000"/>
            </a:lnSpc>
            <a:spcBef>
              <a:spcPct val="0"/>
            </a:spcBef>
            <a:spcAft>
              <a:spcPct val="35000"/>
            </a:spcAft>
          </a:pPr>
          <a:endParaRPr lang="ru-RU" sz="1800" kern="1200" dirty="0"/>
        </a:p>
      </dsp:txBody>
      <dsp:txXfrm rot="-5400000">
        <a:off x="2178500" y="940443"/>
        <a:ext cx="238888" cy="233931"/>
      </dsp:txXfrm>
    </dsp:sp>
    <dsp:sp modelId="{F1E1EE49-C939-4D09-BF25-B0D312AFD02D}">
      <dsp:nvSpPr>
        <dsp:cNvPr id="0" name=""/>
        <dsp:cNvSpPr/>
      </dsp:nvSpPr>
      <dsp:spPr>
        <a:xfrm>
          <a:off x="0" y="1330291"/>
          <a:ext cx="4572000" cy="884770"/>
        </a:xfrm>
        <a:prstGeom prst="roundRect">
          <a:avLst>
            <a:gd name="adj" fmla="val 10000"/>
          </a:avLst>
        </a:prstGeom>
        <a:solidFill>
          <a:schemeClr val="accent1">
            <a:lumMod val="60000"/>
            <a:lumOff val="40000"/>
          </a:schemeClr>
        </a:solidFill>
        <a:ln w="34925" cap="flat" cmpd="sng" algn="in">
          <a:noFill/>
          <a:prstDash val="solid"/>
        </a:ln>
        <a:effectLst/>
        <a:scene3d>
          <a:camera prst="orthographicFront">
            <a:rot lat="0" lon="0" rev="0"/>
          </a:camera>
          <a:lightRig rig="glow" dir="t">
            <a:rot lat="0" lon="0" rev="14100000"/>
          </a:lightRig>
        </a:scene3d>
        <a:sp3d prstMaterial="softEdge">
          <a:bevelT w="127000" prst="artDeco"/>
        </a:sp3d>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ka-GE" sz="1800" b="1" kern="1200" dirty="0" smtClean="0">
              <a:solidFill>
                <a:schemeClr val="tx1"/>
              </a:solidFill>
            </a:rPr>
            <a:t>აჭარის ავტონომიური რესპუბლიკის საკანონმდებლო აქტის პროექტი - </a:t>
          </a:r>
          <a:r>
            <a:rPr lang="en-US" sz="1800" b="1" kern="1200" dirty="0" smtClean="0">
              <a:solidFill>
                <a:schemeClr val="tx1"/>
              </a:solidFill>
            </a:rPr>
            <a:t>10</a:t>
          </a:r>
          <a:endParaRPr lang="ru-RU" sz="1800" b="1" kern="1200" dirty="0">
            <a:solidFill>
              <a:schemeClr val="tx1"/>
            </a:solidFill>
          </a:endParaRPr>
        </a:p>
      </dsp:txBody>
      <dsp:txXfrm>
        <a:off x="25914" y="1356205"/>
        <a:ext cx="4520172" cy="832942"/>
      </dsp:txXfrm>
    </dsp:sp>
    <dsp:sp modelId="{38A3FA70-4979-4B25-AFD8-450D844C75C0}">
      <dsp:nvSpPr>
        <dsp:cNvPr id="0" name=""/>
        <dsp:cNvSpPr/>
      </dsp:nvSpPr>
      <dsp:spPr>
        <a:xfrm rot="5400000">
          <a:off x="2120105" y="2237180"/>
          <a:ext cx="331788" cy="398146"/>
        </a:xfrm>
        <a:prstGeom prst="rightArrow">
          <a:avLst>
            <a:gd name="adj1" fmla="val 60000"/>
            <a:gd name="adj2" fmla="val 50000"/>
          </a:avLst>
        </a:prstGeom>
        <a:solidFill>
          <a:schemeClr val="accent2">
            <a:lumMod val="75000"/>
          </a:schemeClr>
        </a:solidFill>
        <a:ln>
          <a:noFill/>
        </a:ln>
        <a:effectLst/>
        <a:scene3d>
          <a:camera prst="orthographicFront">
            <a:rot lat="0" lon="0" rev="0"/>
          </a:camera>
          <a:lightRig rig="glow" dir="t">
            <a:rot lat="0" lon="0" rev="14100000"/>
          </a:lightRig>
        </a:scene3d>
        <a:sp3d prstMaterial="softEdge">
          <a:bevelT w="127000" prst="artDeco"/>
        </a:sp3d>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755650">
            <a:lnSpc>
              <a:spcPct val="90000"/>
            </a:lnSpc>
            <a:spcBef>
              <a:spcPct val="0"/>
            </a:spcBef>
            <a:spcAft>
              <a:spcPct val="35000"/>
            </a:spcAft>
          </a:pPr>
          <a:endParaRPr lang="ru-RU" sz="1700" kern="1200" dirty="0"/>
        </a:p>
      </dsp:txBody>
      <dsp:txXfrm rot="-5400000">
        <a:off x="2166555" y="2270359"/>
        <a:ext cx="238888" cy="232252"/>
      </dsp:txXfrm>
    </dsp:sp>
    <dsp:sp modelId="{4C6702DA-34E7-4800-86FD-6ADA3A9FC3FA}">
      <dsp:nvSpPr>
        <dsp:cNvPr id="0" name=""/>
        <dsp:cNvSpPr/>
      </dsp:nvSpPr>
      <dsp:spPr>
        <a:xfrm>
          <a:off x="0" y="2657446"/>
          <a:ext cx="4572000" cy="1125843"/>
        </a:xfrm>
        <a:prstGeom prst="roundRect">
          <a:avLst>
            <a:gd name="adj" fmla="val 10000"/>
          </a:avLst>
        </a:prstGeom>
        <a:solidFill>
          <a:srgbClr val="8F95D1"/>
        </a:solidFill>
        <a:ln w="34925" cap="flat" cmpd="sng" algn="in">
          <a:noFill/>
          <a:prstDash val="solid"/>
        </a:ln>
        <a:effectLst/>
        <a:scene3d>
          <a:camera prst="orthographicFront">
            <a:rot lat="0" lon="0" rev="0"/>
          </a:camera>
          <a:lightRig rig="glow" dir="t">
            <a:rot lat="0" lon="0" rev="14100000"/>
          </a:lightRig>
        </a:scene3d>
        <a:sp3d prstMaterial="softEdge">
          <a:bevelT w="127000" prst="artDeco"/>
        </a:sp3d>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ka-GE" sz="1800" b="1" kern="1200" dirty="0" smtClean="0">
              <a:solidFill>
                <a:schemeClr val="tx1"/>
              </a:solidFill>
            </a:rPr>
            <a:t>აჭარის ავტონომიური რესპუბლიკის უმაღლესი საბჭოს დადგენილების პროექტი - </a:t>
          </a:r>
          <a:r>
            <a:rPr lang="en-US" sz="1800" b="1" kern="1200" dirty="0" smtClean="0">
              <a:solidFill>
                <a:schemeClr val="tx1"/>
              </a:solidFill>
            </a:rPr>
            <a:t>1</a:t>
          </a:r>
          <a:endParaRPr lang="ru-RU" sz="1800" b="1" kern="1200" dirty="0">
            <a:solidFill>
              <a:schemeClr val="tx1"/>
            </a:solidFill>
          </a:endParaRPr>
        </a:p>
      </dsp:txBody>
      <dsp:txXfrm>
        <a:off x="32975" y="2690421"/>
        <a:ext cx="4506050" cy="1059893"/>
      </dsp:txXfrm>
    </dsp:sp>
    <dsp:sp modelId="{12786C01-4A5C-4041-B655-DD2790C793DE}">
      <dsp:nvSpPr>
        <dsp:cNvPr id="0" name=""/>
        <dsp:cNvSpPr/>
      </dsp:nvSpPr>
      <dsp:spPr>
        <a:xfrm rot="5400000">
          <a:off x="2120105" y="3805409"/>
          <a:ext cx="331788" cy="398146"/>
        </a:xfrm>
        <a:prstGeom prst="rightArrow">
          <a:avLst>
            <a:gd name="adj1" fmla="val 60000"/>
            <a:gd name="adj2" fmla="val 50000"/>
          </a:avLst>
        </a:prstGeom>
        <a:solidFill>
          <a:schemeClr val="tx2">
            <a:lumMod val="60000"/>
            <a:lumOff val="40000"/>
          </a:schemeClr>
        </a:solidFill>
        <a:ln>
          <a:noFill/>
        </a:ln>
        <a:effectLst/>
        <a:scene3d>
          <a:camera prst="orthographicFront">
            <a:rot lat="0" lon="0" rev="0"/>
          </a:camera>
          <a:lightRig rig="glow" dir="t">
            <a:rot lat="0" lon="0" rev="14100000"/>
          </a:lightRig>
        </a:scene3d>
        <a:sp3d prstMaterial="softEdge">
          <a:bevelT w="127000" prst="artDeco"/>
        </a:sp3d>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755650">
            <a:lnSpc>
              <a:spcPct val="90000"/>
            </a:lnSpc>
            <a:spcBef>
              <a:spcPct val="0"/>
            </a:spcBef>
            <a:spcAft>
              <a:spcPct val="35000"/>
            </a:spcAft>
          </a:pPr>
          <a:endParaRPr lang="ru-RU" sz="1700" kern="1200" dirty="0"/>
        </a:p>
      </dsp:txBody>
      <dsp:txXfrm rot="-5400000">
        <a:off x="2166555" y="3838588"/>
        <a:ext cx="238888" cy="232252"/>
      </dsp:txXfrm>
    </dsp:sp>
    <dsp:sp modelId="{F7DD26CE-32E1-4D59-AB05-35855E460791}">
      <dsp:nvSpPr>
        <dsp:cNvPr id="0" name=""/>
        <dsp:cNvSpPr/>
      </dsp:nvSpPr>
      <dsp:spPr>
        <a:xfrm>
          <a:off x="306027" y="4225675"/>
          <a:ext cx="3959945" cy="693252"/>
        </a:xfrm>
        <a:prstGeom prst="roundRect">
          <a:avLst>
            <a:gd name="adj" fmla="val 10000"/>
          </a:avLst>
        </a:prstGeom>
        <a:solidFill>
          <a:schemeClr val="accent5">
            <a:lumMod val="60000"/>
            <a:lumOff val="40000"/>
          </a:schemeClr>
        </a:solidFill>
        <a:ln w="34925" cap="flat" cmpd="sng" algn="in">
          <a:noFill/>
          <a:prstDash val="solid"/>
        </a:ln>
        <a:effectLst/>
        <a:scene3d>
          <a:camera prst="orthographicFront">
            <a:rot lat="0" lon="0" rev="0"/>
          </a:camera>
          <a:lightRig rig="glow" dir="t">
            <a:rot lat="0" lon="0" rev="14100000"/>
          </a:lightRig>
        </a:scene3d>
        <a:sp3d prstMaterial="softEdge">
          <a:bevelT w="127000" prst="artDeco"/>
        </a:sp3d>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ka-GE" sz="1800" b="1" kern="1200" dirty="0" smtClean="0">
              <a:solidFill>
                <a:schemeClr val="tx1"/>
              </a:solidFill>
            </a:rPr>
            <a:t>რეზოლუციის პროექტი - </a:t>
          </a:r>
          <a:r>
            <a:rPr lang="en-US" sz="1800" b="1" kern="1200" dirty="0" smtClean="0">
              <a:solidFill>
                <a:schemeClr val="tx1"/>
              </a:solidFill>
            </a:rPr>
            <a:t>1</a:t>
          </a:r>
          <a:endParaRPr lang="ru-RU" sz="1800" b="1" kern="1200" dirty="0">
            <a:solidFill>
              <a:schemeClr val="tx1"/>
            </a:solidFill>
          </a:endParaRPr>
        </a:p>
      </dsp:txBody>
      <dsp:txXfrm>
        <a:off x="326332" y="4245980"/>
        <a:ext cx="3919335" cy="652642"/>
      </dsp:txXfrm>
    </dsp:sp>
  </dsp:spTree>
</dsp:drawing>
</file>

<file path=ppt/diagrams/layout1.xml><?xml version="1.0" encoding="utf-8"?>
<dgm:layoutDef xmlns:dgm="http://schemas.openxmlformats.org/drawingml/2006/diagram" xmlns:a="http://schemas.openxmlformats.org/drawingml/2006/main" uniqueId="urn:microsoft.com/office/officeart/2005/8/layout/pyramid2">
  <dgm:title val=""/>
  <dgm:desc val=""/>
  <dgm:catLst>
    <dgm:cat type="pyramid" pri="3000"/>
    <dgm:cat type="list" pri="21000"/>
    <dgm:cat type="convert" pri="17000"/>
  </dgm:catLst>
  <dgm:sampData useDef="1">
    <dgm:dataModel>
      <dgm:ptLst/>
      <dgm:bg/>
      <dgm:whole/>
    </dgm:dataModel>
  </dgm:sampData>
  <dgm:styleData useDef="1">
    <dgm:dataModel>
      <dgm:ptLst/>
      <dgm:bg/>
      <dgm:whole/>
    </dgm:dataModel>
  </dgm:styleData>
  <dgm:clrData useDef="1">
    <dgm:dataModel>
      <dgm:ptLst/>
      <dgm:bg/>
      <dgm:whole/>
    </dgm:dataModel>
  </dgm:clrData>
  <dgm:layoutNode name="compositeShape">
    <dgm:alg type="composite"/>
    <dgm:shape xmlns:r="http://schemas.openxmlformats.org/officeDocument/2006/relationships" r:blip="">
      <dgm:adjLst/>
    </dgm:shape>
    <dgm:presOf/>
    <dgm:varLst>
      <dgm:dir/>
      <dgm:resizeHandles/>
    </dgm:varLst>
    <dgm:choose name="Name0">
      <dgm:if name="Name1" func="var" arg="dir" op="equ" val="norm">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l" for="ch" forName="theList" refType="w" refFor="ch" refForName="pyramid" fact="0.5"/>
          <dgm:constr type="h" for="des" forName="aSpace" refType="h" fact="0.1"/>
        </dgm:constrLst>
      </dgm:if>
      <dgm:else name="Name2">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r" for="ch" forName="theList" refType="w" refFor="ch" refForName="pyramid" fact="0.5"/>
          <dgm:constr type="h" for="des" forName="aSpace" refType="h" fact="0.1"/>
        </dgm:constrLst>
      </dgm:else>
    </dgm:choose>
    <dgm:ruleLst/>
    <dgm:choose name="Name3">
      <dgm:if name="Name4" axis="ch" ptType="node" func="cnt" op="gte" val="1">
        <dgm:layoutNode name="pyramid" styleLbl="node1">
          <dgm:alg type="sp"/>
          <dgm:shape xmlns:r="http://schemas.openxmlformats.org/officeDocument/2006/relationships" type="triangle" r:blip="">
            <dgm:adjLst/>
          </dgm:shape>
          <dgm:presOf/>
          <dgm:constrLst/>
          <dgm:ruleLst/>
        </dgm:layoutNode>
        <dgm:layoutNode name="theList">
          <dgm:alg type="lin">
            <dgm:param type="linDir" val="fromT"/>
          </dgm:alg>
          <dgm:shape xmlns:r="http://schemas.openxmlformats.org/officeDocument/2006/relationships" r:blip="">
            <dgm:adjLst/>
          </dgm:shape>
          <dgm:presOf/>
          <dgm:constrLst>
            <dgm:constr type="w" for="ch" forName="aNode" refType="w"/>
            <dgm:constr type="h" for="ch" forName="aNode" refType="h"/>
            <dgm:constr type="primFontSz" for="ch" ptType="node" op="equ"/>
          </dgm:constrLst>
          <dgm:ruleLst/>
          <dgm:forEach name="aNodeForEach" axis="ch" ptType="node">
            <dgm:layoutNode name="aNode" styleLbl="fgAcc1">
              <dgm:varLst>
                <dgm:bulletEnabled val="1"/>
              </dgm:varLst>
              <dgm:alg type="tx"/>
              <dgm:shape xmlns:r="http://schemas.openxmlformats.org/officeDocument/2006/relationships" type="roundRect" r:blip="">
                <dgm:adjLst/>
              </dgm:shape>
              <dgm:presOf axis="desOrSelf" ptType="node"/>
              <dgm:constrLst>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aSpace">
              <dgm:alg type="sp"/>
              <dgm:shape xmlns:r="http://schemas.openxmlformats.org/officeDocument/2006/relationships" r:blip="">
                <dgm:adjLst/>
              </dgm:shape>
              <dgm:presOf/>
              <dgm:constrLst/>
              <dgm:ruleLst/>
            </dgm:layoutNode>
          </dgm:forEach>
        </dgm:layoutNode>
      </dgm:if>
      <dgm:else name="Name5"/>
    </dgm:choose>
  </dgm:layoutNode>
</dgm:layoutDef>
</file>

<file path=ppt/diagrams/layout2.xml><?xml version="1.0" encoding="utf-8"?>
<dgm:layoutDef xmlns:dgm="http://schemas.openxmlformats.org/drawingml/2006/diagram" xmlns:a="http://schemas.openxmlformats.org/drawingml/2006/main" uniqueId="urn:microsoft.com/office/officeart/2005/8/layout/process2">
  <dgm:title val=""/>
  <dgm:desc val=""/>
  <dgm:catLst>
    <dgm:cat type="process"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resizeHandles val="exact"/>
    </dgm:varLst>
    <dgm:alg type="lin">
      <dgm:param type="linDir" val="fromT"/>
    </dgm:alg>
    <dgm:shape xmlns:r="http://schemas.openxmlformats.org/officeDocument/2006/relationships" r:blip="">
      <dgm:adjLst/>
    </dgm:shape>
    <dgm:presOf/>
    <dgm:constrLst>
      <dgm:constr type="h" for="ch" ptType="node" refType="h"/>
      <dgm:constr type="h" for="ch" ptType="sibTrans" refType="h" refFor="ch" refPtType="node" fact="0.5"/>
      <dgm:constr type="w" for="ch" ptType="node" op="equ"/>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choose name="Name0">
          <dgm:if name="Name1" axis="root des" ptType="all node" func="maxDepth" op="gt" val="1">
            <dgm:alg type="tx">
              <dgm:param type="parTxLTRAlign" val="l"/>
              <dgm:param type="parTxRTLAlign" val="r"/>
              <dgm:param type="txAnchorVertCh" val="mid"/>
            </dgm:alg>
          </dgm:if>
          <dgm:else name="Name2">
            <dgm:alg type="tx"/>
          </dgm:else>
        </dgm:choose>
        <dgm:shape xmlns:r="http://schemas.openxmlformats.org/officeDocument/2006/relationships" type="roundRect" r:blip="">
          <dgm:adjLst>
            <dgm:adj idx="1" val="0.1"/>
          </dgm:adjLst>
        </dgm:shape>
        <dgm:presOf axis="desOrSelf" ptType="node"/>
        <dgm:constrLst>
          <dgm:constr type="w" refType="h" fact="1.8"/>
          <dgm:constr type="tMarg" refType="primFontSz" fact="0.3"/>
          <dgm:constr type="bMarg" refType="primFontSz" fact="0.3"/>
          <dgm:constr type="lMarg" refType="primFontSz" fact="0.3"/>
          <dgm:constr type="rMarg" refType="primFontSz" fact="0.3"/>
        </dgm:constrLst>
        <dgm:ruleLst>
          <dgm:rule type="primFontSz" val="18" fact="NaN" max="NaN"/>
          <dgm:rule type="w" val="NaN" fact="4" max="NaN"/>
          <dgm:rule type="primFontSz" val="5"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w" refType="h" fact="0.9"/>
            <dgm:constr type="connDist"/>
            <dgm:constr type="wArH" refType="w" fact="0.5"/>
            <dgm:constr type="hArH" refType="w"/>
            <dgm:constr type="stemThick" refType="w" fact="0.6"/>
            <dgm:constr type="begPad" refType="connDist" fact="0.125"/>
            <dgm:constr type="endPad" refType="connDist" fact="0.125"/>
          </dgm:constrLst>
          <dgm:ruleLst/>
          <dgm:layoutNode name="connectorText">
            <dgm:alg type="tx">
              <dgm:param type="autoTxRot" val="upr"/>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Дата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9BF5C3E3-912A-4E16-AC48-C839CD574528}" type="datetimeFigureOut">
              <a:rPr lang="en-US" smtClean="0"/>
              <a:t>3/21/2023</a:t>
            </a:fld>
            <a:endParaRPr lang="en-US" dirty="0"/>
          </a:p>
        </p:txBody>
      </p:sp>
      <p:sp>
        <p:nvSpPr>
          <p:cNvPr id="4" name="Нижний колонтитул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5" name="Номер слайда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761B5F48-0530-4704-BD5D-148EFEF7B3BB}" type="slidenum">
              <a:rPr lang="en-US" smtClean="0"/>
              <a:t>‹#›</a:t>
            </a:fld>
            <a:endParaRPr lang="en-US" dirty="0"/>
          </a:p>
        </p:txBody>
      </p:sp>
    </p:spTree>
    <p:extLst>
      <p:ext uri="{BB962C8B-B14F-4D97-AF65-F5344CB8AC3E}">
        <p14:creationId xmlns:p14="http://schemas.microsoft.com/office/powerpoint/2010/main" val="26350895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Дата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961269D-C8CE-4D97-B33E-76FAF5AA842E}" type="datetimeFigureOut">
              <a:rPr lang="en-US" smtClean="0"/>
              <a:t>3/21/2023</a:t>
            </a:fld>
            <a:endParaRPr lang="en-US" dirty="0"/>
          </a:p>
        </p:txBody>
      </p:sp>
      <p:sp>
        <p:nvSpPr>
          <p:cNvPr id="4" name="Образ слайда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Заметки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6" name="Нижний колонтитул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Номер слайда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61C0755-BB5E-4C45-86FB-65AEC1C1209E}" type="slidenum">
              <a:rPr lang="en-US" smtClean="0"/>
              <a:t>‹#›</a:t>
            </a:fld>
            <a:endParaRPr lang="en-US" dirty="0"/>
          </a:p>
        </p:txBody>
      </p:sp>
    </p:spTree>
    <p:extLst>
      <p:ext uri="{BB962C8B-B14F-4D97-AF65-F5344CB8AC3E}">
        <p14:creationId xmlns:p14="http://schemas.microsoft.com/office/powerpoint/2010/main" val="53521523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915128" y="1788454"/>
            <a:ext cx="8361229" cy="2098226"/>
          </a:xfrm>
        </p:spPr>
        <p:txBody>
          <a:bodyPr anchor="b">
            <a:noAutofit/>
          </a:bodyPr>
          <a:lstStyle>
            <a:lvl1pPr algn="ctr">
              <a:defRPr sz="7200" cap="all" baseline="0">
                <a:solidFill>
                  <a:schemeClr val="tx2"/>
                </a:solidFill>
              </a:defRPr>
            </a:lvl1pPr>
          </a:lstStyle>
          <a:p>
            <a:r>
              <a:rPr lang="ru-RU" smtClean="0"/>
              <a:t>Образец заголовка</a:t>
            </a:r>
            <a:endParaRPr lang="en-US" dirty="0"/>
          </a:p>
        </p:txBody>
      </p:sp>
      <p:sp>
        <p:nvSpPr>
          <p:cNvPr id="3" name="Subtitle 2"/>
          <p:cNvSpPr>
            <a:spLocks noGrp="1"/>
          </p:cNvSpPr>
          <p:nvPr>
            <p:ph type="subTitle" idx="1"/>
          </p:nvPr>
        </p:nvSpPr>
        <p:spPr>
          <a:xfrm>
            <a:off x="2679906" y="3956279"/>
            <a:ext cx="6831673" cy="1086237"/>
          </a:xfrm>
        </p:spPr>
        <p:txBody>
          <a:bodyPr>
            <a:normAutofit/>
          </a:bodyPr>
          <a:lstStyle>
            <a:lvl1pPr marL="0" indent="0" algn="ctr">
              <a:lnSpc>
                <a:spcPct val="112000"/>
              </a:lnSpc>
              <a:spcBef>
                <a:spcPts val="0"/>
              </a:spcBef>
              <a:spcAft>
                <a:spcPts val="0"/>
              </a:spcAft>
              <a:buNone/>
              <a:defRPr sz="23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smtClean="0"/>
              <a:t>Образец подзаголовка</a:t>
            </a:r>
            <a:endParaRPr lang="en-US" dirty="0"/>
          </a:p>
        </p:txBody>
      </p:sp>
      <p:sp>
        <p:nvSpPr>
          <p:cNvPr id="4" name="Date Placeholder 3"/>
          <p:cNvSpPr>
            <a:spLocks noGrp="1"/>
          </p:cNvSpPr>
          <p:nvPr>
            <p:ph type="dt" sz="half" idx="10"/>
          </p:nvPr>
        </p:nvSpPr>
        <p:spPr>
          <a:xfrm>
            <a:off x="752858" y="6453386"/>
            <a:ext cx="1607944" cy="404614"/>
          </a:xfrm>
        </p:spPr>
        <p:txBody>
          <a:bodyPr/>
          <a:lstStyle>
            <a:lvl1pPr>
              <a:defRPr baseline="0">
                <a:solidFill>
                  <a:schemeClr val="tx2"/>
                </a:solidFill>
              </a:defRPr>
            </a:lvl1pPr>
          </a:lstStyle>
          <a:p>
            <a:fld id="{6CB97CC9-5D94-45B7-8E18-8AE74E475790}" type="datetimeFigureOut">
              <a:rPr lang="en-US" smtClean="0"/>
              <a:t>3/21/2023</a:t>
            </a:fld>
            <a:endParaRPr lang="en-US" dirty="0"/>
          </a:p>
        </p:txBody>
      </p:sp>
      <p:sp>
        <p:nvSpPr>
          <p:cNvPr id="5" name="Footer Placeholder 4"/>
          <p:cNvSpPr>
            <a:spLocks noGrp="1"/>
          </p:cNvSpPr>
          <p:nvPr>
            <p:ph type="ftr" sz="quarter" idx="11"/>
          </p:nvPr>
        </p:nvSpPr>
        <p:spPr>
          <a:xfrm>
            <a:off x="2584054" y="6453386"/>
            <a:ext cx="7023377" cy="404614"/>
          </a:xfrm>
        </p:spPr>
        <p:txBody>
          <a:bodyPr/>
          <a:lstStyle>
            <a:lvl1pPr algn="ctr">
              <a:defRPr baseline="0">
                <a:solidFill>
                  <a:schemeClr val="tx2"/>
                </a:solidFill>
              </a:defRPr>
            </a:lvl1pPr>
          </a:lstStyle>
          <a:p>
            <a:endParaRPr lang="en-US" dirty="0"/>
          </a:p>
        </p:txBody>
      </p:sp>
      <p:sp>
        <p:nvSpPr>
          <p:cNvPr id="6" name="Slide Number Placeholder 5"/>
          <p:cNvSpPr>
            <a:spLocks noGrp="1"/>
          </p:cNvSpPr>
          <p:nvPr>
            <p:ph type="sldNum" sz="quarter" idx="12"/>
          </p:nvPr>
        </p:nvSpPr>
        <p:spPr>
          <a:xfrm>
            <a:off x="9830683" y="6453386"/>
            <a:ext cx="1596292" cy="404614"/>
          </a:xfrm>
        </p:spPr>
        <p:txBody>
          <a:bodyPr/>
          <a:lstStyle>
            <a:lvl1pPr>
              <a:defRPr baseline="0">
                <a:solidFill>
                  <a:schemeClr val="tx2"/>
                </a:solidFill>
              </a:defRPr>
            </a:lvl1pPr>
          </a:lstStyle>
          <a:p>
            <a:fld id="{AC10A4F6-3760-4A32-8981-466A95B00701}" type="slidenum">
              <a:rPr lang="en-US" smtClean="0"/>
              <a:t>‹#›</a:t>
            </a:fld>
            <a:endParaRPr lang="en-US" dirty="0"/>
          </a:p>
        </p:txBody>
      </p:sp>
      <p:grpSp>
        <p:nvGrpSpPr>
          <p:cNvPr id="7" name="Group 6"/>
          <p:cNvGrpSpPr/>
          <p:nvPr/>
        </p:nvGrpSpPr>
        <p:grpSpPr>
          <a:xfrm>
            <a:off x="752858" y="744469"/>
            <a:ext cx="10674117" cy="5349671"/>
            <a:chOff x="752858" y="744469"/>
            <a:chExt cx="10674117" cy="5349671"/>
          </a:xfrm>
        </p:grpSpPr>
        <p:sp>
          <p:nvSpPr>
            <p:cNvPr id="11" name="Freeform 6"/>
            <p:cNvSpPr/>
            <p:nvPr/>
          </p:nvSpPr>
          <p:spPr bwMode="auto">
            <a:xfrm>
              <a:off x="8151962" y="1685652"/>
              <a:ext cx="3275013" cy="4408488"/>
            </a:xfrm>
            <a:custGeom>
              <a:avLst/>
              <a:gdLst/>
              <a:ahLst/>
              <a:cxnLst/>
              <a:rect l="l" t="t" r="r" b="b"/>
              <a:pathLst>
                <a:path w="10000" h="10000">
                  <a:moveTo>
                    <a:pt x="8761" y="0"/>
                  </a:moveTo>
                  <a:lnTo>
                    <a:pt x="10000" y="0"/>
                  </a:lnTo>
                  <a:lnTo>
                    <a:pt x="10000" y="10000"/>
                  </a:lnTo>
                  <a:lnTo>
                    <a:pt x="0" y="10000"/>
                  </a:lnTo>
                  <a:lnTo>
                    <a:pt x="0" y="9126"/>
                  </a:lnTo>
                  <a:lnTo>
                    <a:pt x="8761" y="9127"/>
                  </a:lnTo>
                  <a:lnTo>
                    <a:pt x="8761" y="0"/>
                  </a:lnTo>
                  <a:close/>
                </a:path>
              </a:pathLst>
            </a:custGeom>
            <a:solidFill>
              <a:schemeClr val="tx2"/>
            </a:solidFill>
            <a:ln w="0">
              <a:noFill/>
              <a:prstDash val="solid"/>
              <a:round/>
              <a:headEnd/>
              <a:tailEnd/>
            </a:ln>
          </p:spPr>
        </p:sp>
        <p:sp>
          <p:nvSpPr>
            <p:cNvPr id="14" name="Freeform 6"/>
            <p:cNvSpPr/>
            <p:nvPr/>
          </p:nvSpPr>
          <p:spPr bwMode="auto">
            <a:xfrm flipH="1" flipV="1">
              <a:off x="752858" y="744469"/>
              <a:ext cx="3275668" cy="4408488"/>
            </a:xfrm>
            <a:custGeom>
              <a:avLst/>
              <a:gdLst/>
              <a:ahLst/>
              <a:cxnLst/>
              <a:rect l="l" t="t" r="r" b="b"/>
              <a:pathLst>
                <a:path w="10002" h="10000">
                  <a:moveTo>
                    <a:pt x="8763" y="0"/>
                  </a:moveTo>
                  <a:lnTo>
                    <a:pt x="10002" y="0"/>
                  </a:lnTo>
                  <a:lnTo>
                    <a:pt x="10002" y="10000"/>
                  </a:lnTo>
                  <a:lnTo>
                    <a:pt x="2" y="10000"/>
                  </a:lnTo>
                  <a:cubicBezTo>
                    <a:pt x="-2" y="9698"/>
                    <a:pt x="4" y="9427"/>
                    <a:pt x="0" y="9125"/>
                  </a:cubicBezTo>
                  <a:lnTo>
                    <a:pt x="8763" y="9128"/>
                  </a:lnTo>
                  <a:lnTo>
                    <a:pt x="8763" y="0"/>
                  </a:lnTo>
                  <a:close/>
                </a:path>
              </a:pathLst>
            </a:custGeom>
            <a:solidFill>
              <a:schemeClr val="tx2"/>
            </a:solidFill>
            <a:ln w="0">
              <a:noFill/>
              <a:prstDash val="solid"/>
              <a:round/>
              <a:headEnd/>
              <a:tailEnd/>
            </a:ln>
          </p:spPr>
        </p:sp>
      </p:grpSp>
    </p:spTree>
    <p:extLst>
      <p:ext uri="{BB962C8B-B14F-4D97-AF65-F5344CB8AC3E}">
        <p14:creationId xmlns:p14="http://schemas.microsoft.com/office/powerpoint/2010/main" val="950156144"/>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advClick="0" advTm="20000">
        <p:circle/>
      </p:transition>
    </mc:Choice>
    <mc:Fallback xmlns="">
      <p:transition spd="slow" advClick="0" advTm="20000">
        <p:circle/>
      </p:transition>
    </mc:Fallback>
  </mc:AlternateContent>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1371600" y="2295525"/>
            <a:ext cx="9601200" cy="357187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6CB97CC9-5D94-45B7-8E18-8AE74E475790}" type="datetimeFigureOut">
              <a:rPr lang="en-US" smtClean="0"/>
              <a:t>3/21/2023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C10A4F6-3760-4A32-8981-466A95B00701}" type="slidenum">
              <a:rPr lang="en-US" smtClean="0"/>
              <a:t>‹#›</a:t>
            </a:fld>
            <a:endParaRPr lang="en-US" dirty="0"/>
          </a:p>
        </p:txBody>
      </p:sp>
    </p:spTree>
    <p:extLst>
      <p:ext uri="{BB962C8B-B14F-4D97-AF65-F5344CB8AC3E}">
        <p14:creationId xmlns:p14="http://schemas.microsoft.com/office/powerpoint/2010/main" val="1987856964"/>
      </p:ext>
    </p:extLst>
  </p:cSld>
  <p:clrMapOvr>
    <a:masterClrMapping/>
  </p:clrMapOvr>
  <mc:AlternateContent xmlns:mc="http://schemas.openxmlformats.org/markup-compatibility/2006" xmlns:p14="http://schemas.microsoft.com/office/powerpoint/2010/main">
    <mc:Choice Requires="p14">
      <p:transition spd="slow" p14:dur="800" advClick="0" advTm="20000">
        <p:circle/>
      </p:transition>
    </mc:Choice>
    <mc:Fallback xmlns="">
      <p:transition spd="slow" advClick="0" advTm="20000">
        <p:circle/>
      </p:transition>
    </mc:Fallback>
  </mc:AlternateContent>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596561" y="624156"/>
            <a:ext cx="1565766" cy="5243244"/>
          </a:xfrm>
        </p:spPr>
        <p:txBody>
          <a:bodyPr vert="eaVert"/>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1371600" y="624156"/>
            <a:ext cx="8179641" cy="5243244"/>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6CB97CC9-5D94-45B7-8E18-8AE74E475790}" type="datetimeFigureOut">
              <a:rPr lang="en-US" smtClean="0"/>
              <a:t>3/21/2023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C10A4F6-3760-4A32-8981-466A95B00701}" type="slidenum">
              <a:rPr lang="en-US" smtClean="0"/>
              <a:t>‹#›</a:t>
            </a:fld>
            <a:endParaRPr lang="en-US" dirty="0"/>
          </a:p>
        </p:txBody>
      </p:sp>
    </p:spTree>
    <p:extLst>
      <p:ext uri="{BB962C8B-B14F-4D97-AF65-F5344CB8AC3E}">
        <p14:creationId xmlns:p14="http://schemas.microsoft.com/office/powerpoint/2010/main" val="2589979990"/>
      </p:ext>
    </p:extLst>
  </p:cSld>
  <p:clrMapOvr>
    <a:masterClrMapping/>
  </p:clrMapOvr>
  <mc:AlternateContent xmlns:mc="http://schemas.openxmlformats.org/markup-compatibility/2006" xmlns:p14="http://schemas.microsoft.com/office/powerpoint/2010/main">
    <mc:Choice Requires="p14">
      <p:transition spd="slow" p14:dur="800" advClick="0" advTm="20000">
        <p:circle/>
      </p:transition>
    </mc:Choice>
    <mc:Fallback xmlns="">
      <p:transition spd="slow" advClick="0" advTm="20000">
        <p:circle/>
      </p:transition>
    </mc:Fallback>
  </mc:AlternateContent>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6CB97CC9-5D94-45B7-8E18-8AE74E475790}" type="datetimeFigureOut">
              <a:rPr lang="en-US" smtClean="0"/>
              <a:t>3/21/2023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C10A4F6-3760-4A32-8981-466A95B00701}" type="slidenum">
              <a:rPr lang="en-US" smtClean="0"/>
              <a:t>‹#›</a:t>
            </a:fld>
            <a:endParaRPr lang="en-US" dirty="0"/>
          </a:p>
        </p:txBody>
      </p:sp>
    </p:spTree>
    <p:extLst>
      <p:ext uri="{BB962C8B-B14F-4D97-AF65-F5344CB8AC3E}">
        <p14:creationId xmlns:p14="http://schemas.microsoft.com/office/powerpoint/2010/main" val="3892478108"/>
      </p:ext>
    </p:extLst>
  </p:cSld>
  <p:clrMapOvr>
    <a:masterClrMapping/>
  </p:clrMapOvr>
  <mc:AlternateContent xmlns:mc="http://schemas.openxmlformats.org/markup-compatibility/2006" xmlns:p14="http://schemas.microsoft.com/office/powerpoint/2010/main">
    <mc:Choice Requires="p14">
      <p:transition spd="slow" p14:dur="800" advClick="0" advTm="20000">
        <p:circle/>
      </p:transition>
    </mc:Choice>
    <mc:Fallback xmlns="">
      <p:transition spd="slow" advClick="0" advTm="20000">
        <p:circle/>
      </p:transition>
    </mc:Fallback>
  </mc:AlternateContent>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65025" y="1301360"/>
            <a:ext cx="9612971" cy="2852737"/>
          </a:xfrm>
        </p:spPr>
        <p:txBody>
          <a:bodyPr anchor="b">
            <a:normAutofit/>
          </a:bodyPr>
          <a:lstStyle>
            <a:lvl1pPr algn="r">
              <a:defRPr sz="7200" cap="all" baseline="0">
                <a:solidFill>
                  <a:schemeClr val="tx2"/>
                </a:solidFill>
              </a:defRPr>
            </a:lvl1pPr>
          </a:lstStyle>
          <a:p>
            <a:r>
              <a:rPr lang="ru-RU" smtClean="0"/>
              <a:t>Образец заголовка</a:t>
            </a:r>
            <a:endParaRPr lang="en-US" dirty="0"/>
          </a:p>
        </p:txBody>
      </p:sp>
      <p:sp>
        <p:nvSpPr>
          <p:cNvPr id="3" name="Text Placeholder 2"/>
          <p:cNvSpPr>
            <a:spLocks noGrp="1"/>
          </p:cNvSpPr>
          <p:nvPr>
            <p:ph type="body" idx="1"/>
          </p:nvPr>
        </p:nvSpPr>
        <p:spPr>
          <a:xfrm>
            <a:off x="765025" y="4216328"/>
            <a:ext cx="9612971" cy="1143324"/>
          </a:xfrm>
        </p:spPr>
        <p:txBody>
          <a:bodyPr/>
          <a:lstStyle>
            <a:lvl1pPr marL="0" indent="0" algn="r">
              <a:lnSpc>
                <a:spcPct val="112000"/>
              </a:lnSpc>
              <a:spcBef>
                <a:spcPts val="0"/>
              </a:spcBef>
              <a:spcAft>
                <a:spcPts val="0"/>
              </a:spcAft>
              <a:buNone/>
              <a:defRPr sz="2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a:xfrm>
            <a:off x="738908" y="6453386"/>
            <a:ext cx="1622409" cy="404614"/>
          </a:xfrm>
        </p:spPr>
        <p:txBody>
          <a:bodyPr/>
          <a:lstStyle>
            <a:lvl1pPr>
              <a:defRPr>
                <a:solidFill>
                  <a:schemeClr val="tx2"/>
                </a:solidFill>
              </a:defRPr>
            </a:lvl1pPr>
          </a:lstStyle>
          <a:p>
            <a:fld id="{6CB97CC9-5D94-45B7-8E18-8AE74E475790}" type="datetimeFigureOut">
              <a:rPr lang="en-US" smtClean="0"/>
              <a:t>3/21/2023</a:t>
            </a:fld>
            <a:endParaRPr lang="en-US" dirty="0"/>
          </a:p>
        </p:txBody>
      </p:sp>
      <p:sp>
        <p:nvSpPr>
          <p:cNvPr id="5" name="Footer Placeholder 4"/>
          <p:cNvSpPr>
            <a:spLocks noGrp="1"/>
          </p:cNvSpPr>
          <p:nvPr>
            <p:ph type="ftr" sz="quarter" idx="11"/>
          </p:nvPr>
        </p:nvSpPr>
        <p:spPr>
          <a:xfrm>
            <a:off x="2584312" y="6453386"/>
            <a:ext cx="7023377" cy="404614"/>
          </a:xfrm>
        </p:spPr>
        <p:txBody>
          <a:bodyPr/>
          <a:lstStyle>
            <a:lvl1pPr algn="ctr">
              <a:defRPr>
                <a:solidFill>
                  <a:schemeClr val="tx2"/>
                </a:solidFill>
              </a:defRPr>
            </a:lvl1pPr>
          </a:lstStyle>
          <a:p>
            <a:endParaRPr lang="en-US" dirty="0"/>
          </a:p>
        </p:txBody>
      </p:sp>
      <p:sp>
        <p:nvSpPr>
          <p:cNvPr id="6" name="Slide Number Placeholder 5"/>
          <p:cNvSpPr>
            <a:spLocks noGrp="1"/>
          </p:cNvSpPr>
          <p:nvPr>
            <p:ph type="sldNum" sz="quarter" idx="12"/>
          </p:nvPr>
        </p:nvSpPr>
        <p:spPr>
          <a:xfrm>
            <a:off x="9830683" y="6453386"/>
            <a:ext cx="1596292" cy="404614"/>
          </a:xfrm>
        </p:spPr>
        <p:txBody>
          <a:bodyPr/>
          <a:lstStyle>
            <a:lvl1pPr>
              <a:defRPr>
                <a:solidFill>
                  <a:schemeClr val="tx2"/>
                </a:solidFill>
              </a:defRPr>
            </a:lvl1pPr>
          </a:lstStyle>
          <a:p>
            <a:fld id="{AC10A4F6-3760-4A32-8981-466A95B00701}" type="slidenum">
              <a:rPr lang="en-US" smtClean="0"/>
              <a:t>‹#›</a:t>
            </a:fld>
            <a:endParaRPr lang="en-US" dirty="0"/>
          </a:p>
        </p:txBody>
      </p:sp>
      <p:sp>
        <p:nvSpPr>
          <p:cNvPr id="7" name="Freeform 6" title="Crop Mark"/>
          <p:cNvSpPr/>
          <p:nvPr/>
        </p:nvSpPr>
        <p:spPr bwMode="auto">
          <a:xfrm>
            <a:off x="8151962" y="1685652"/>
            <a:ext cx="3275013" cy="4408488"/>
          </a:xfrm>
          <a:custGeom>
            <a:avLst/>
            <a:gdLst/>
            <a:ahLst/>
            <a:cxnLst/>
            <a:rect l="0" t="0" r="r" b="b"/>
            <a:pathLst>
              <a:path w="4125" h="5554">
                <a:moveTo>
                  <a:pt x="3614" y="0"/>
                </a:moveTo>
                <a:lnTo>
                  <a:pt x="4125" y="0"/>
                </a:lnTo>
                <a:lnTo>
                  <a:pt x="4125" y="5554"/>
                </a:lnTo>
                <a:lnTo>
                  <a:pt x="0" y="5554"/>
                </a:lnTo>
                <a:lnTo>
                  <a:pt x="0" y="5074"/>
                </a:lnTo>
                <a:lnTo>
                  <a:pt x="3614" y="5074"/>
                </a:lnTo>
                <a:lnTo>
                  <a:pt x="3614" y="0"/>
                </a:lnTo>
                <a:close/>
              </a:path>
            </a:pathLst>
          </a:custGeom>
          <a:solidFill>
            <a:schemeClr val="tx2"/>
          </a:solidFill>
          <a:ln w="0">
            <a:noFill/>
            <a:prstDash val="solid"/>
            <a:round/>
            <a:headEnd/>
            <a:tailEnd/>
          </a:ln>
        </p:spPr>
      </p:sp>
    </p:spTree>
    <p:extLst>
      <p:ext uri="{BB962C8B-B14F-4D97-AF65-F5344CB8AC3E}">
        <p14:creationId xmlns:p14="http://schemas.microsoft.com/office/powerpoint/2010/main" val="3022293439"/>
      </p:ext>
    </p:extLst>
  </p:cSld>
  <p:clrMapOvr>
    <a:overrideClrMapping bg1="dk1" tx1="lt1" bg2="dk2" tx2="lt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advClick="0" advTm="20000">
        <p:circle/>
      </p:transition>
    </mc:Choice>
    <mc:Fallback xmlns="">
      <p:transition spd="slow" advClick="0" advTm="20000">
        <p:circle/>
      </p:transition>
    </mc:Fallback>
  </mc:AlternateContent>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2"/>
                </a:solidFill>
              </a:defRPr>
            </a:lvl1pPr>
          </a:lstStyle>
          <a:p>
            <a:r>
              <a:rPr lang="ru-RU" smtClean="0"/>
              <a:t>Образец заголовка</a:t>
            </a:r>
            <a:endParaRPr lang="en-US" dirty="0"/>
          </a:p>
        </p:txBody>
      </p:sp>
      <p:sp>
        <p:nvSpPr>
          <p:cNvPr id="3" name="Content Placeholder 2"/>
          <p:cNvSpPr>
            <a:spLocks noGrp="1"/>
          </p:cNvSpPr>
          <p:nvPr>
            <p:ph sz="half" idx="1"/>
          </p:nvPr>
        </p:nvSpPr>
        <p:spPr>
          <a:xfrm>
            <a:off x="1371600" y="2285999"/>
            <a:ext cx="4447786" cy="3581401"/>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6525403" y="2285999"/>
            <a:ext cx="4447786" cy="3581401"/>
          </a:xfr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6CB97CC9-5D94-45B7-8E18-8AE74E475790}" type="datetimeFigureOut">
              <a:rPr lang="en-US" smtClean="0"/>
              <a:t>3/21/2023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AC10A4F6-3760-4A32-8981-466A95B00701}" type="slidenum">
              <a:rPr lang="en-US" smtClean="0"/>
              <a:t>‹#›</a:t>
            </a:fld>
            <a:endParaRPr lang="en-US" dirty="0"/>
          </a:p>
        </p:txBody>
      </p:sp>
    </p:spTree>
    <p:extLst>
      <p:ext uri="{BB962C8B-B14F-4D97-AF65-F5344CB8AC3E}">
        <p14:creationId xmlns:p14="http://schemas.microsoft.com/office/powerpoint/2010/main" val="3763346504"/>
      </p:ext>
    </p:extLst>
  </p:cSld>
  <p:clrMapOvr>
    <a:masterClrMapping/>
  </p:clrMapOvr>
  <mc:AlternateContent xmlns:mc="http://schemas.openxmlformats.org/markup-compatibility/2006" xmlns:p14="http://schemas.microsoft.com/office/powerpoint/2010/main">
    <mc:Choice Requires="p14">
      <p:transition spd="slow" p14:dur="800" advClick="0" advTm="20000">
        <p:circle/>
      </p:transition>
    </mc:Choice>
    <mc:Fallback xmlns="">
      <p:transition spd="slow" advClick="0" advTm="20000">
        <p:circle/>
      </p:transition>
    </mc:Fallback>
  </mc:AlternateContent>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1485900"/>
          </a:xfrm>
        </p:spPr>
        <p:txBody>
          <a:bodyPr/>
          <a:lstStyle>
            <a:lvl1pPr>
              <a:defRPr>
                <a:solidFill>
                  <a:schemeClr val="tx2"/>
                </a:solidFill>
              </a:defRPr>
            </a:lvl1pPr>
          </a:lstStyle>
          <a:p>
            <a:r>
              <a:rPr lang="ru-RU" smtClean="0"/>
              <a:t>Образец заголовка</a:t>
            </a:r>
            <a:endParaRPr lang="en-US" dirty="0"/>
          </a:p>
        </p:txBody>
      </p:sp>
      <p:sp>
        <p:nvSpPr>
          <p:cNvPr id="3" name="Text Placeholder 2"/>
          <p:cNvSpPr>
            <a:spLocks noGrp="1"/>
          </p:cNvSpPr>
          <p:nvPr>
            <p:ph type="body" idx="1"/>
          </p:nvPr>
        </p:nvSpPr>
        <p:spPr>
          <a:xfrm>
            <a:off x="1371600"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1371600"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6525014"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6525014"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6CB97CC9-5D94-45B7-8E18-8AE74E475790}" type="datetimeFigureOut">
              <a:rPr lang="en-US" smtClean="0"/>
              <a:t>3/21/2023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AC10A4F6-3760-4A32-8981-466A95B00701}" type="slidenum">
              <a:rPr lang="en-US" smtClean="0"/>
              <a:t>‹#›</a:t>
            </a:fld>
            <a:endParaRPr lang="en-US" dirty="0"/>
          </a:p>
        </p:txBody>
      </p:sp>
    </p:spTree>
    <p:extLst>
      <p:ext uri="{BB962C8B-B14F-4D97-AF65-F5344CB8AC3E}">
        <p14:creationId xmlns:p14="http://schemas.microsoft.com/office/powerpoint/2010/main" val="2083159089"/>
      </p:ext>
    </p:extLst>
  </p:cSld>
  <p:clrMapOvr>
    <a:masterClrMapping/>
  </p:clrMapOvr>
  <mc:AlternateContent xmlns:mc="http://schemas.openxmlformats.org/markup-compatibility/2006" xmlns:p14="http://schemas.microsoft.com/office/powerpoint/2010/main">
    <mc:Choice Requires="p14">
      <p:transition spd="slow" p14:dur="800" advClick="0" advTm="20000">
        <p:circle/>
      </p:transition>
    </mc:Choice>
    <mc:Fallback xmlns="">
      <p:transition spd="slow" advClick="0" advTm="20000">
        <p:circle/>
      </p:transition>
    </mc:Fallback>
  </mc:AlternateContent>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6CB97CC9-5D94-45B7-8E18-8AE74E475790}" type="datetimeFigureOut">
              <a:rPr lang="en-US" smtClean="0"/>
              <a:t>3/21/2023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AC10A4F6-3760-4A32-8981-466A95B00701}" type="slidenum">
              <a:rPr lang="en-US" smtClean="0"/>
              <a:t>‹#›</a:t>
            </a:fld>
            <a:endParaRPr lang="en-US" dirty="0"/>
          </a:p>
        </p:txBody>
      </p:sp>
    </p:spTree>
    <p:extLst>
      <p:ext uri="{BB962C8B-B14F-4D97-AF65-F5344CB8AC3E}">
        <p14:creationId xmlns:p14="http://schemas.microsoft.com/office/powerpoint/2010/main" val="2706166250"/>
      </p:ext>
    </p:extLst>
  </p:cSld>
  <p:clrMapOvr>
    <a:masterClrMapping/>
  </p:clrMapOvr>
  <mc:AlternateContent xmlns:mc="http://schemas.openxmlformats.org/markup-compatibility/2006" xmlns:p14="http://schemas.microsoft.com/office/powerpoint/2010/main">
    <mc:Choice Requires="p14">
      <p:transition spd="slow" p14:dur="800" advClick="0" advTm="20000">
        <p:circle/>
      </p:transition>
    </mc:Choice>
    <mc:Fallback xmlns="">
      <p:transition spd="slow" advClick="0" advTm="20000">
        <p:circle/>
      </p:transition>
    </mc:Fallback>
  </mc:AlternateContent>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CB97CC9-5D94-45B7-8E18-8AE74E475790}" type="datetimeFigureOut">
              <a:rPr lang="en-US" smtClean="0"/>
              <a:t>3/21/2023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AC10A4F6-3760-4A32-8981-466A95B00701}" type="slidenum">
              <a:rPr lang="en-US" smtClean="0"/>
              <a:t>‹#›</a:t>
            </a:fld>
            <a:endParaRPr lang="en-US" dirty="0"/>
          </a:p>
        </p:txBody>
      </p:sp>
    </p:spTree>
    <p:extLst>
      <p:ext uri="{BB962C8B-B14F-4D97-AF65-F5344CB8AC3E}">
        <p14:creationId xmlns:p14="http://schemas.microsoft.com/office/powerpoint/2010/main" val="3142251071"/>
      </p:ext>
    </p:extLst>
  </p:cSld>
  <p:clrMapOvr>
    <a:masterClrMapping/>
  </p:clrMapOvr>
  <mc:AlternateContent xmlns:mc="http://schemas.openxmlformats.org/markup-compatibility/2006" xmlns:p14="http://schemas.microsoft.com/office/powerpoint/2010/main">
    <mc:Choice Requires="p14">
      <p:transition spd="slow" p14:dur="800" advClick="0" advTm="20000">
        <p:circle/>
      </p:transition>
    </mc:Choice>
    <mc:Fallback xmlns="">
      <p:transition spd="slow" advClick="0" advTm="20000">
        <p:circle/>
      </p:transition>
    </mc:Fallback>
  </mc:AlternateContent>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Autofit/>
          </a:bodyPr>
          <a:lstStyle>
            <a:lvl1pPr>
              <a:lnSpc>
                <a:spcPct val="84000"/>
              </a:lnSpc>
              <a:defRPr sz="4800" baseline="0">
                <a:solidFill>
                  <a:schemeClr val="tx2"/>
                </a:solidFill>
              </a:defRPr>
            </a:lvl1pPr>
          </a:lstStyle>
          <a:p>
            <a:r>
              <a:rPr lang="ru-RU" smtClean="0"/>
              <a:t>Образец заголовка</a:t>
            </a:r>
            <a:endParaRPr lang="en-US" dirty="0"/>
          </a:p>
        </p:txBody>
      </p:sp>
      <p:sp>
        <p:nvSpPr>
          <p:cNvPr id="3" name="Content Placeholder 2"/>
          <p:cNvSpPr>
            <a:spLocks noGrp="1"/>
          </p:cNvSpPr>
          <p:nvPr>
            <p:ph idx="1"/>
          </p:nvPr>
        </p:nvSpPr>
        <p:spPr>
          <a:xfrm>
            <a:off x="6256020" y="685801"/>
            <a:ext cx="5212080" cy="5175250"/>
          </a:xfrm>
        </p:spPr>
        <p:txBody>
          <a:bodyPr/>
          <a:lstStyle>
            <a:lvl1pPr>
              <a:defRPr sz="2000"/>
            </a:lvl1pPr>
            <a:lvl2pPr>
              <a:defRPr sz="2000"/>
            </a:lvl2pPr>
            <a:lvl3pPr>
              <a:defRPr sz="1800"/>
            </a:lvl3pPr>
            <a:lvl4pPr>
              <a:defRPr sz="18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723900" y="2856344"/>
            <a:ext cx="3855720" cy="3011056"/>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6CB97CC9-5D94-45B7-8E18-8AE74E475790}" type="datetimeFigureOut">
              <a:rPr lang="en-US" smtClean="0"/>
              <a:t>3/21/2023</a:t>
            </a:fld>
            <a:endParaRPr lang="en-US" dirty="0"/>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en-US" dirty="0"/>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AC10A4F6-3760-4A32-8981-466A95B00701}" type="slidenum">
              <a:rPr lang="en-US" smtClean="0"/>
              <a:t>‹#›</a:t>
            </a:fld>
            <a:endParaRPr lang="en-US" dirty="0"/>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812452983"/>
      </p:ext>
    </p:extLst>
  </p:cSld>
  <p:clrMapOvr>
    <a:masterClrMapping/>
  </p:clrMapOvr>
  <mc:AlternateContent xmlns:mc="http://schemas.openxmlformats.org/markup-compatibility/2006" xmlns:p14="http://schemas.microsoft.com/office/powerpoint/2010/main">
    <mc:Choice Requires="p14">
      <p:transition spd="slow" p14:dur="800" advClick="0" advTm="20000">
        <p:circle/>
      </p:transition>
    </mc:Choice>
    <mc:Fallback xmlns="">
      <p:transition spd="slow" advClick="0" advTm="20000">
        <p:circle/>
      </p:transition>
    </mc:Fallback>
  </mc:AlternateContent>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rmAutofit/>
          </a:bodyPr>
          <a:lstStyle>
            <a:lvl1pPr>
              <a:lnSpc>
                <a:spcPct val="84000"/>
              </a:lnSpc>
              <a:defRPr sz="4800" baseline="0"/>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5532120" y="0"/>
            <a:ext cx="6659880" cy="6857999"/>
          </a:xfrm>
        </p:spPr>
        <p:txBody>
          <a:bodyPr anchor="t">
            <a:normAutofit/>
          </a:bodyPr>
          <a:lstStyle>
            <a:lvl1pPr marL="0" indent="0">
              <a:buNone/>
              <a:defRPr sz="2000"/>
            </a:lvl1pPr>
            <a:lvl2pPr marL="457200" indent="0">
              <a:buNone/>
              <a:defRPr sz="2000"/>
            </a:lvl2pPr>
            <a:lvl3pPr marL="914400" indent="0">
              <a:buNone/>
              <a:defRPr sz="20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dirty="0" smtClean="0"/>
              <a:t>Вставка рисунка</a:t>
            </a:r>
            <a:endParaRPr lang="en-US" dirty="0"/>
          </a:p>
        </p:txBody>
      </p:sp>
      <p:sp>
        <p:nvSpPr>
          <p:cNvPr id="4" name="Text Placeholder 3"/>
          <p:cNvSpPr>
            <a:spLocks noGrp="1"/>
          </p:cNvSpPr>
          <p:nvPr>
            <p:ph type="body" sz="half" idx="2"/>
          </p:nvPr>
        </p:nvSpPr>
        <p:spPr>
          <a:xfrm>
            <a:off x="723900" y="2855968"/>
            <a:ext cx="3855720" cy="3011432"/>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6CB97CC9-5D94-45B7-8E18-8AE74E475790}" type="datetimeFigureOut">
              <a:rPr lang="en-US" smtClean="0"/>
              <a:t>3/21/2023</a:t>
            </a:fld>
            <a:endParaRPr lang="en-US" dirty="0"/>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en-US" dirty="0"/>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AC10A4F6-3760-4A32-8981-466A95B00701}" type="slidenum">
              <a:rPr lang="en-US" smtClean="0"/>
              <a:t>‹#›</a:t>
            </a:fld>
            <a:endParaRPr lang="en-US" dirty="0"/>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325297008"/>
      </p:ext>
    </p:extLst>
  </p:cSld>
  <p:clrMapOvr>
    <a:masterClrMapping/>
  </p:clrMapOvr>
  <mc:AlternateContent xmlns:mc="http://schemas.openxmlformats.org/markup-compatibility/2006" xmlns:p14="http://schemas.microsoft.com/office/powerpoint/2010/main">
    <mc:Choice Requires="p14">
      <p:transition spd="slow" p14:dur="800" advClick="0" advTm="20000">
        <p:circle/>
      </p:transition>
    </mc:Choice>
    <mc:Fallback xmlns="">
      <p:transition spd="slow" advClick="0" advTm="20000">
        <p:circle/>
      </p:transition>
    </mc:Fallback>
  </mc:AlternateContent>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371600" y="685800"/>
            <a:ext cx="9601200" cy="1485900"/>
          </a:xfrm>
          <a:prstGeom prst="rect">
            <a:avLst/>
          </a:prstGeom>
        </p:spPr>
        <p:txBody>
          <a:bodyPr vert="horz" lIns="91440" tIns="45720" rIns="91440" bIns="45720" rtlCol="0" anchor="t">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1371600" y="2286000"/>
            <a:ext cx="9601200" cy="3581400"/>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1390650" y="6453386"/>
            <a:ext cx="1204572" cy="404614"/>
          </a:xfrm>
          <a:prstGeom prst="rect">
            <a:avLst/>
          </a:prstGeom>
        </p:spPr>
        <p:txBody>
          <a:bodyPr vert="horz" lIns="91440" tIns="45720" rIns="91440" bIns="45720" rtlCol="0" anchor="ctr"/>
          <a:lstStyle>
            <a:lvl1pPr algn="l">
              <a:defRPr sz="1200" baseline="0">
                <a:solidFill>
                  <a:schemeClr val="tx2"/>
                </a:solidFill>
              </a:defRPr>
            </a:lvl1pPr>
          </a:lstStyle>
          <a:p>
            <a:fld id="{6CB97CC9-5D94-45B7-8E18-8AE74E475790}" type="datetimeFigureOut">
              <a:rPr lang="en-US" smtClean="0"/>
              <a:t>3/21/2023</a:t>
            </a:fld>
            <a:endParaRPr lang="en-US" dirty="0"/>
          </a:p>
        </p:txBody>
      </p:sp>
      <p:sp>
        <p:nvSpPr>
          <p:cNvPr id="5" name="Footer Placeholder 4"/>
          <p:cNvSpPr>
            <a:spLocks noGrp="1"/>
          </p:cNvSpPr>
          <p:nvPr>
            <p:ph type="ftr" sz="quarter" idx="3"/>
          </p:nvPr>
        </p:nvSpPr>
        <p:spPr>
          <a:xfrm>
            <a:off x="2893564" y="6453386"/>
            <a:ext cx="6280830" cy="404614"/>
          </a:xfrm>
          <a:prstGeom prst="rect">
            <a:avLst/>
          </a:prstGeom>
        </p:spPr>
        <p:txBody>
          <a:bodyPr vert="horz" lIns="91440" tIns="45720" rIns="91440" bIns="45720" rtlCol="0" anchor="ctr"/>
          <a:lstStyle>
            <a:lvl1pPr algn="l">
              <a:defRPr sz="1200" baseline="0">
                <a:solidFill>
                  <a:schemeClr val="tx2"/>
                </a:solidFill>
              </a:defRPr>
            </a:lvl1pPr>
          </a:lstStyle>
          <a:p>
            <a:endParaRPr lang="en-US" dirty="0"/>
          </a:p>
        </p:txBody>
      </p:sp>
      <p:sp>
        <p:nvSpPr>
          <p:cNvPr id="6" name="Slide Number Placeholder 5"/>
          <p:cNvSpPr>
            <a:spLocks noGrp="1"/>
          </p:cNvSpPr>
          <p:nvPr>
            <p:ph type="sldNum" sz="quarter" idx="4"/>
          </p:nvPr>
        </p:nvSpPr>
        <p:spPr>
          <a:xfrm>
            <a:off x="9472736" y="6453386"/>
            <a:ext cx="1596292" cy="404614"/>
          </a:xfrm>
          <a:prstGeom prst="rect">
            <a:avLst/>
          </a:prstGeom>
        </p:spPr>
        <p:txBody>
          <a:bodyPr vert="horz" lIns="91440" tIns="45720" rIns="91440" bIns="45720" rtlCol="0" anchor="ctr"/>
          <a:lstStyle>
            <a:lvl1pPr algn="r">
              <a:defRPr sz="1200" baseline="0">
                <a:solidFill>
                  <a:schemeClr val="tx2"/>
                </a:solidFill>
              </a:defRPr>
            </a:lvl1pPr>
          </a:lstStyle>
          <a:p>
            <a:fld id="{AC10A4F6-3760-4A32-8981-466A95B00701}" type="slidenum">
              <a:rPr lang="en-US" smtClean="0"/>
              <a:t>‹#›</a:t>
            </a:fld>
            <a:endParaRPr lang="en-US" dirty="0"/>
          </a:p>
        </p:txBody>
      </p:sp>
      <p:sp>
        <p:nvSpPr>
          <p:cNvPr id="9" name="Rectangle 8" title="Side bar"/>
          <p:cNvSpPr/>
          <p:nvPr/>
        </p:nvSpPr>
        <p:spPr>
          <a:xfrm>
            <a:off x="478095"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898936777"/>
      </p:ext>
    </p:extLst>
  </p:cSld>
  <p:clrMap bg1="lt1" tx1="dk1" bg2="lt2" tx2="dk2" accent1="accent1" accent2="accent2" accent3="accent3" accent4="accent4" accent5="accent5" accent6="accent6" hlink="hlink" folHlink="folHlink"/>
  <p:sldLayoutIdLst>
    <p:sldLayoutId id="2147484298" r:id="rId1"/>
    <p:sldLayoutId id="2147484299" r:id="rId2"/>
    <p:sldLayoutId id="2147484300" r:id="rId3"/>
    <p:sldLayoutId id="2147484301" r:id="rId4"/>
    <p:sldLayoutId id="2147484302" r:id="rId5"/>
    <p:sldLayoutId id="2147484303" r:id="rId6"/>
    <p:sldLayoutId id="2147484304" r:id="rId7"/>
    <p:sldLayoutId id="2147484305" r:id="rId8"/>
    <p:sldLayoutId id="2147484306" r:id="rId9"/>
    <p:sldLayoutId id="2147484307" r:id="rId10"/>
    <p:sldLayoutId id="2147484308" r:id="rId11"/>
  </p:sldLayoutIdLst>
  <mc:AlternateContent xmlns:mc="http://schemas.openxmlformats.org/markup-compatibility/2006" xmlns:p14="http://schemas.microsoft.com/office/powerpoint/2010/main">
    <mc:Choice Requires="p14">
      <p:transition spd="slow" p14:dur="800" advClick="0" advTm="20000">
        <p:circle/>
      </p:transition>
    </mc:Choice>
    <mc:Fallback xmlns="">
      <p:transition spd="slow" advClick="0" advTm="20000">
        <p:circle/>
      </p:transition>
    </mc:Fallback>
  </mc:AlternateContent>
  <p:timing>
    <p:tnLst>
      <p:par>
        <p:cTn id="1" dur="indefinite" restart="never" nodeType="tmRoot"/>
      </p:par>
    </p:tnLst>
  </p:timing>
  <p:txStyles>
    <p:titleStyle>
      <a:lvl1pPr algn="l" defTabSz="914400" rtl="0" eaLnBrk="1" latinLnBrk="0" hangingPunct="1">
        <a:lnSpc>
          <a:spcPct val="89000"/>
        </a:lnSpc>
        <a:spcBef>
          <a:spcPct val="0"/>
        </a:spcBef>
        <a:buNone/>
        <a:defRPr sz="4400" kern="1200" baseline="0">
          <a:solidFill>
            <a:schemeClr val="tx2"/>
          </a:solidFill>
          <a:latin typeface="+mj-lt"/>
          <a:ea typeface="+mj-ea"/>
          <a:cs typeface="+mj-cs"/>
        </a:defRPr>
      </a:lvl1pPr>
    </p:titleStyle>
    <p:bodyStyle>
      <a:lvl1pPr marL="384048" indent="-384048" algn="l" defTabSz="914400" rtl="0" eaLnBrk="1" latinLnBrk="0" hangingPunct="1">
        <a:lnSpc>
          <a:spcPct val="94000"/>
        </a:lnSpc>
        <a:spcBef>
          <a:spcPts val="1000"/>
        </a:spcBef>
        <a:spcAft>
          <a:spcPts val="200"/>
        </a:spcAft>
        <a:buFont typeface="Franklin Gothic Book" panose="020B0503020102020204" pitchFamily="34" charset="0"/>
        <a:buChar char="■"/>
        <a:defRPr sz="2000" kern="1200" baseline="0">
          <a:solidFill>
            <a:schemeClr val="tx2"/>
          </a:solidFill>
          <a:latin typeface="+mn-lt"/>
          <a:ea typeface="+mn-ea"/>
          <a:cs typeface="+mn-cs"/>
        </a:defRPr>
      </a:lvl1pPr>
      <a:lvl2pPr marL="914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2000" i="1" kern="1200" baseline="0">
          <a:solidFill>
            <a:schemeClr val="tx2"/>
          </a:solidFill>
          <a:latin typeface="+mn-lt"/>
          <a:ea typeface="+mn-ea"/>
          <a:cs typeface="+mn-cs"/>
        </a:defRPr>
      </a:lvl2pPr>
      <a:lvl3pPr marL="1371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kern="1200" baseline="0">
          <a:solidFill>
            <a:schemeClr val="tx2"/>
          </a:solidFill>
          <a:latin typeface="+mn-lt"/>
          <a:ea typeface="+mn-ea"/>
          <a:cs typeface="+mn-cs"/>
        </a:defRPr>
      </a:lvl3pPr>
      <a:lvl4pPr marL="1828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i="1" kern="1200" baseline="0">
          <a:solidFill>
            <a:schemeClr val="tx2"/>
          </a:solidFill>
          <a:latin typeface="+mn-lt"/>
          <a:ea typeface="+mn-ea"/>
          <a:cs typeface="+mn-cs"/>
        </a:defRPr>
      </a:lvl4pPr>
      <a:lvl5pPr marL="22860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kern="1200" baseline="0">
          <a:solidFill>
            <a:schemeClr val="tx2"/>
          </a:solidFill>
          <a:latin typeface="+mn-lt"/>
          <a:ea typeface="+mn-ea"/>
          <a:cs typeface="+mn-cs"/>
        </a:defRPr>
      </a:lvl5pPr>
      <a:lvl6pPr marL="27432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i="1" kern="1200" baseline="0">
          <a:solidFill>
            <a:schemeClr val="tx2"/>
          </a:solidFill>
          <a:latin typeface="+mn-lt"/>
          <a:ea typeface="+mn-ea"/>
          <a:cs typeface="+mn-cs"/>
        </a:defRPr>
      </a:lvl6pPr>
      <a:lvl7pPr marL="3200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7pPr>
      <a:lvl8pPr marL="3657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i="1" kern="1200" baseline="0">
          <a:solidFill>
            <a:schemeClr val="tx2"/>
          </a:solidFill>
          <a:latin typeface="+mn-lt"/>
          <a:ea typeface="+mn-ea"/>
          <a:cs typeface="+mn-cs"/>
        </a:defRPr>
      </a:lvl8pPr>
      <a:lvl9pPr marL="4114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3" orient="horz" pos="1368">
          <p15:clr>
            <a:srgbClr val="F26B43"/>
          </p15:clr>
        </p15:guide>
        <p15:guide id="4" orient="horz" pos="1440">
          <p15:clr>
            <a:srgbClr val="F26B43"/>
          </p15:clr>
        </p15:guide>
        <p15:guide id="6" orient="horz" pos="3696">
          <p15:clr>
            <a:srgbClr val="F26B43"/>
          </p15:clr>
        </p15:guide>
        <p15:guide id="7" orient="horz" pos="432">
          <p15:clr>
            <a:srgbClr val="F26B43"/>
          </p15:clr>
        </p15:guide>
        <p15:guide id="8" orient="horz" pos="1512">
          <p15:clr>
            <a:srgbClr val="F26B43"/>
          </p15:clr>
        </p15:guide>
        <p15:guide id="9" pos="6912">
          <p15:clr>
            <a:srgbClr val="F26B43"/>
          </p15:clr>
        </p15:guide>
        <p15:guide id="10" pos="936">
          <p15:clr>
            <a:srgbClr val="F26B43"/>
          </p15:clr>
        </p15:guide>
        <p15:guide id="11" pos="864">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hyperlink" Target="https://matsne.gov.ge/ka/document/view/5432991?publication=0" TargetMode="Externa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7.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7.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7.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7.xml.rels><?xml version="1.0" encoding="UTF-8" standalone="yes"?>
<Relationships xmlns="http://schemas.openxmlformats.org/package/2006/relationships"><Relationship Id="rId3" Type="http://schemas.openxmlformats.org/officeDocument/2006/relationships/hyperlink" Target="https://matsne.gov.ge/ka/document/view/5312535?publication=0" TargetMode="External"/><Relationship Id="rId2" Type="http://schemas.openxmlformats.org/officeDocument/2006/relationships/hyperlink" Target="https://matsne.gov.ge/ka/document/view/5310384?publication=0" TargetMode="Externa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hyperlink" Target="https://matsne.gov.ge/ka/document/view/5496115?publication=0" TargetMode="External"/><Relationship Id="rId2" Type="http://schemas.openxmlformats.org/officeDocument/2006/relationships/hyperlink" Target="https://matsne.gov.ge/ka/document/view/5444305?publication=0" TargetMode="Externa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hyperlink" Target="https://matsne.gov.ge/ka/document/view/5507245?publication=0" TargetMode="External"/><Relationship Id="rId2" Type="http://schemas.openxmlformats.org/officeDocument/2006/relationships/hyperlink" Target="https://matsne.gov.ge/ka/document/view/5507226?publication=0" TargetMode="External"/><Relationship Id="rId1" Type="http://schemas.openxmlformats.org/officeDocument/2006/relationships/slideLayout" Target="../slideLayouts/slideLayout7.xml"/><Relationship Id="rId4" Type="http://schemas.openxmlformats.org/officeDocument/2006/relationships/hyperlink" Target="https://matsne.gov.ge/ka/document/view/5645215?publication=0" TargetMode="Externa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0">
              <a:schemeClr val="accent6">
                <a:lumMod val="5000"/>
                <a:lumOff val="95000"/>
              </a:schemeClr>
            </a:gs>
            <a:gs pos="74000">
              <a:schemeClr val="accent6">
                <a:lumMod val="45000"/>
                <a:lumOff val="55000"/>
              </a:schemeClr>
            </a:gs>
            <a:gs pos="83000">
              <a:schemeClr val="accent6">
                <a:lumMod val="45000"/>
                <a:lumOff val="55000"/>
              </a:schemeClr>
            </a:gs>
            <a:gs pos="100000">
              <a:schemeClr val="accent6">
                <a:lumMod val="30000"/>
                <a:lumOff val="70000"/>
              </a:schemeClr>
            </a:gs>
          </a:gsLst>
          <a:lin ang="2700000" scaled="1"/>
        </a:gradFill>
        <a:effectLst/>
      </p:bgPr>
    </p:bg>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1784838" y="3613637"/>
            <a:ext cx="8883162" cy="2593731"/>
          </a:xfrm>
        </p:spPr>
        <p:txBody>
          <a:bodyPr>
            <a:normAutofit/>
          </a:bodyPr>
          <a:lstStyle/>
          <a:p>
            <a:r>
              <a:rPr lang="en-US" sz="2000" b="1" dirty="0">
                <a:latin typeface="Sylfaen" panose="010A0502050306030303" pitchFamily="18" charset="0"/>
                <a:ea typeface="SimSun" panose="02010600030101010101" pitchFamily="2" charset="-122"/>
              </a:rPr>
              <a:t>აჭარის ავტონომიური რესპუბლიკის უმაღლესი საბჭოს საკონსტიტუციო, იურიდიულ და საპროცედურო საკითხთა </a:t>
            </a:r>
            <a:r>
              <a:rPr lang="ka-GE" sz="2000" b="1" dirty="0" smtClean="0">
                <a:latin typeface="Sylfaen" panose="010A0502050306030303" pitchFamily="18" charset="0"/>
                <a:ea typeface="SimSun" panose="02010600030101010101" pitchFamily="2" charset="-122"/>
              </a:rPr>
              <a:t>კომიტეტის </a:t>
            </a:r>
            <a:r>
              <a:rPr lang="en-US" sz="2000" b="1" dirty="0" smtClean="0">
                <a:latin typeface="Sylfaen" panose="010A0502050306030303" pitchFamily="18" charset="0"/>
                <a:ea typeface="SimSun" panose="02010600030101010101" pitchFamily="2" charset="-122"/>
              </a:rPr>
              <a:t>საქმიანობის</a:t>
            </a:r>
            <a:endParaRPr lang="ka-GE" sz="2000" b="1" dirty="0" smtClean="0">
              <a:latin typeface="Sylfaen" panose="010A0502050306030303" pitchFamily="18" charset="0"/>
              <a:ea typeface="SimSun" panose="02010600030101010101" pitchFamily="2" charset="-122"/>
            </a:endParaRPr>
          </a:p>
          <a:p>
            <a:endParaRPr lang="en-US" sz="2000" b="1" dirty="0" smtClean="0">
              <a:latin typeface="Sylfaen" panose="010A0502050306030303" pitchFamily="18" charset="0"/>
              <a:ea typeface="SimSun" panose="02010600030101010101" pitchFamily="2" charset="-122"/>
            </a:endParaRPr>
          </a:p>
          <a:p>
            <a:r>
              <a:rPr lang="ka-GE" sz="2000" b="1" dirty="0" smtClean="0">
                <a:latin typeface="Sylfaen" panose="010A0502050306030303" pitchFamily="18" charset="0"/>
                <a:ea typeface="SimSun" panose="02010600030101010101" pitchFamily="2" charset="-122"/>
              </a:rPr>
              <a:t>ა ნ გ ა რ ი შ ი</a:t>
            </a:r>
          </a:p>
          <a:p>
            <a:r>
              <a:rPr lang="ka-GE" sz="2000" b="1" dirty="0" smtClean="0">
                <a:latin typeface="Sylfaen" panose="010A0502050306030303" pitchFamily="18" charset="0"/>
                <a:ea typeface="SimSun" panose="02010600030101010101" pitchFamily="2" charset="-122"/>
              </a:rPr>
              <a:t>(01.09.2021-</a:t>
            </a:r>
            <a:r>
              <a:rPr lang="en-US" sz="2000" b="1" dirty="0" smtClean="0">
                <a:latin typeface="Sylfaen" panose="010A0502050306030303" pitchFamily="18" charset="0"/>
                <a:ea typeface="SimSun" panose="02010600030101010101" pitchFamily="2" charset="-122"/>
              </a:rPr>
              <a:t>31</a:t>
            </a:r>
            <a:r>
              <a:rPr lang="ka-GE" sz="2000" b="1" dirty="0" smtClean="0">
                <a:latin typeface="Sylfaen" panose="010A0502050306030303" pitchFamily="18" charset="0"/>
                <a:ea typeface="SimSun" panose="02010600030101010101" pitchFamily="2" charset="-122"/>
              </a:rPr>
              <a:t>.</a:t>
            </a:r>
            <a:r>
              <a:rPr lang="en-US" sz="2000" b="1" dirty="0" smtClean="0">
                <a:latin typeface="Sylfaen" panose="010A0502050306030303" pitchFamily="18" charset="0"/>
                <a:ea typeface="SimSun" panose="02010600030101010101" pitchFamily="2" charset="-122"/>
              </a:rPr>
              <a:t>12</a:t>
            </a:r>
            <a:r>
              <a:rPr lang="ka-GE" sz="2000" b="1" dirty="0" smtClean="0">
                <a:latin typeface="Sylfaen" panose="010A0502050306030303" pitchFamily="18" charset="0"/>
                <a:ea typeface="SimSun" panose="02010600030101010101" pitchFamily="2" charset="-122"/>
              </a:rPr>
              <a:t>.202</a:t>
            </a:r>
            <a:r>
              <a:rPr lang="en-US" sz="2000" b="1" dirty="0" smtClean="0">
                <a:latin typeface="Sylfaen" panose="010A0502050306030303" pitchFamily="18" charset="0"/>
                <a:ea typeface="SimSun" panose="02010600030101010101" pitchFamily="2" charset="-122"/>
              </a:rPr>
              <a:t>2</a:t>
            </a:r>
            <a:r>
              <a:rPr lang="ka-GE" sz="2000" b="1" dirty="0" smtClean="0">
                <a:latin typeface="Sylfaen" panose="010A0502050306030303" pitchFamily="18" charset="0"/>
                <a:ea typeface="SimSun" panose="02010600030101010101" pitchFamily="2" charset="-122"/>
              </a:rPr>
              <a:t>)</a:t>
            </a:r>
            <a:endParaRPr lang="ka-GE" sz="2000" b="1" dirty="0">
              <a:latin typeface="Sylfaen" panose="010A0502050306030303" pitchFamily="18" charset="0"/>
              <a:ea typeface="SimSun" panose="02010600030101010101" pitchFamily="2" charset="-122"/>
            </a:endParaRPr>
          </a:p>
          <a:p>
            <a:r>
              <a:rPr lang="en-US" b="1" dirty="0" smtClean="0">
                <a:latin typeface="Sylfaen" panose="010A0502050306030303" pitchFamily="18" charset="0"/>
                <a:ea typeface="SimSun" panose="02010600030101010101" pitchFamily="2" charset="-122"/>
              </a:rPr>
              <a:t> </a:t>
            </a:r>
          </a:p>
          <a:p>
            <a:r>
              <a:rPr lang="ka-GE" sz="2000" dirty="0" smtClean="0"/>
              <a:t>2023 წელი</a:t>
            </a:r>
            <a:endParaRPr lang="en-US" sz="2000" dirty="0"/>
          </a:p>
        </p:txBody>
      </p:sp>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53153" y="1565031"/>
            <a:ext cx="5662247" cy="1941878"/>
          </a:xfrm>
          <a:prstGeom prst="roundRect">
            <a:avLst>
              <a:gd name="adj" fmla="val 16667"/>
            </a:avLst>
          </a:prstGeom>
          <a:ln>
            <a:no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p:spPr>
      </p:pic>
    </p:spTree>
    <p:extLst>
      <p:ext uri="{BB962C8B-B14F-4D97-AF65-F5344CB8AC3E}">
        <p14:creationId xmlns:p14="http://schemas.microsoft.com/office/powerpoint/2010/main" val="1386609280"/>
      </p:ext>
    </p:extLst>
  </p:cSld>
  <p:clrMapOvr>
    <a:masterClrMapping/>
  </p:clrMapOvr>
  <mc:AlternateContent xmlns:mc="http://schemas.openxmlformats.org/markup-compatibility/2006" xmlns:p14="http://schemas.microsoft.com/office/powerpoint/2010/main">
    <mc:Choice Requires="p14">
      <p:transition spd="slow" p14:dur="800" advClick="0" advTm="20000">
        <p:circle/>
      </p:transition>
    </mc:Choice>
    <mc:Fallback xmlns="">
      <p:transition spd="slow" advClick="0" advTm="20000">
        <p:circl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gradFill>
          <a:gsLst>
            <a:gs pos="0">
              <a:schemeClr val="accent6">
                <a:lumMod val="5000"/>
                <a:lumOff val="95000"/>
              </a:schemeClr>
            </a:gs>
            <a:gs pos="74000">
              <a:schemeClr val="accent6">
                <a:lumMod val="45000"/>
                <a:lumOff val="55000"/>
              </a:schemeClr>
            </a:gs>
            <a:gs pos="83000">
              <a:schemeClr val="accent6">
                <a:lumMod val="45000"/>
                <a:lumOff val="55000"/>
              </a:schemeClr>
            </a:gs>
            <a:gs pos="100000">
              <a:schemeClr val="accent6">
                <a:lumMod val="30000"/>
                <a:lumOff val="70000"/>
              </a:schemeClr>
            </a:gs>
          </a:gsLst>
          <a:lin ang="2700000" scaled="1"/>
        </a:gradFill>
        <a:effectLst/>
      </p:bgPr>
    </p:bg>
    <p:spTree>
      <p:nvGrpSpPr>
        <p:cNvPr id="1" name=""/>
        <p:cNvGrpSpPr/>
        <p:nvPr/>
      </p:nvGrpSpPr>
      <p:grpSpPr>
        <a:xfrm>
          <a:off x="0" y="0"/>
          <a:ext cx="0" cy="0"/>
          <a:chOff x="0" y="0"/>
          <a:chExt cx="0" cy="0"/>
        </a:xfrm>
      </p:grpSpPr>
      <p:sp>
        <p:nvSpPr>
          <p:cNvPr id="11" name="Прямоугольник с двумя скругленными противолежащими углами 10"/>
          <p:cNvSpPr/>
          <p:nvPr/>
        </p:nvSpPr>
        <p:spPr>
          <a:xfrm>
            <a:off x="1301513" y="2725885"/>
            <a:ext cx="4466240" cy="3322488"/>
          </a:xfrm>
          <a:prstGeom prst="round2DiagRect">
            <a:avLst/>
          </a:prstGeom>
          <a:solidFill>
            <a:schemeClr val="accent5">
              <a:lumMod val="60000"/>
              <a:lumOff val="40000"/>
            </a:schemeClr>
          </a:solidFill>
          <a:ln>
            <a:noFill/>
          </a:ln>
          <a:effectLst/>
          <a:scene3d>
            <a:camera prst="orthographicFront">
              <a:rot lat="0" lon="0" rev="0"/>
            </a:camera>
            <a:lightRig rig="glow" dir="t">
              <a:rot lat="0" lon="0" rev="14100000"/>
            </a:lightRig>
          </a:scene3d>
          <a:sp3d prstMaterial="softEdge">
            <a:bevelT w="127000" prst="artDeco"/>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a-GE" sz="1400" dirty="0" smtClean="0"/>
              <a:t> </a:t>
            </a:r>
            <a:r>
              <a:rPr lang="ru-RU" dirty="0">
                <a:solidFill>
                  <a:schemeClr val="tx1"/>
                </a:solidFill>
              </a:rPr>
              <a:t>აჭარის ავტონომიურ</a:t>
            </a:r>
            <a:r>
              <a:rPr lang="ka-GE" dirty="0">
                <a:solidFill>
                  <a:schemeClr val="tx1"/>
                </a:solidFill>
              </a:rPr>
              <a:t>ი </a:t>
            </a:r>
            <a:r>
              <a:rPr lang="ru-RU" dirty="0">
                <a:solidFill>
                  <a:schemeClr val="tx1"/>
                </a:solidFill>
              </a:rPr>
              <a:t>რესპუბლიკ</a:t>
            </a:r>
            <a:r>
              <a:rPr lang="ka-GE" dirty="0">
                <a:solidFill>
                  <a:schemeClr val="tx1"/>
                </a:solidFill>
              </a:rPr>
              <a:t>ის კანონის პროექტი - „აჭარის ავტონომიური რესპუბლიკის 2022 წლის რესპუბლიკური ბიუჯეტის შესახებ“ და აჭარის ავტონომიური რესპუბლიკის 2022-2025 წლების პრიორიტეტები (№09-01-08/20, 29.</a:t>
            </a:r>
            <a:r>
              <a:rPr lang="en-US" dirty="0">
                <a:solidFill>
                  <a:schemeClr val="tx1"/>
                </a:solidFill>
              </a:rPr>
              <a:t>10.</a:t>
            </a:r>
            <a:r>
              <a:rPr lang="ka-GE" dirty="0">
                <a:solidFill>
                  <a:schemeClr val="tx1"/>
                </a:solidFill>
              </a:rPr>
              <a:t>2021)</a:t>
            </a:r>
            <a:endParaRPr lang="en-US" dirty="0">
              <a:solidFill>
                <a:schemeClr val="tx1"/>
              </a:solidFill>
            </a:endParaRPr>
          </a:p>
        </p:txBody>
      </p:sp>
      <p:sp>
        <p:nvSpPr>
          <p:cNvPr id="17" name="Прямоугольник с двумя скругленными противолежащими углами 16"/>
          <p:cNvSpPr/>
          <p:nvPr/>
        </p:nvSpPr>
        <p:spPr>
          <a:xfrm>
            <a:off x="6924112" y="2725885"/>
            <a:ext cx="4466240" cy="3322488"/>
          </a:xfrm>
          <a:prstGeom prst="round2DiagRect">
            <a:avLst/>
          </a:prstGeom>
          <a:solidFill>
            <a:srgbClr val="72B69A"/>
          </a:solidFill>
          <a:ln>
            <a:noFill/>
          </a:ln>
          <a:effectLst/>
          <a:scene3d>
            <a:camera prst="orthographicFront">
              <a:rot lat="0" lon="0" rev="0"/>
            </a:camera>
            <a:lightRig rig="glow" dir="t">
              <a:rot lat="0" lon="0" rev="14100000"/>
            </a:lightRig>
          </a:scene3d>
          <a:sp3d prstMaterial="softEdge">
            <a:bevelT w="127000" prst="artDeco"/>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a-GE" dirty="0" smtClean="0">
                <a:solidFill>
                  <a:schemeClr val="tx1"/>
                </a:solidFill>
              </a:rPr>
              <a:t>აჭარის ავტონომიური რესპუბლიკის კანონის პროექტი - „აჭარის ავტონომიური რესპუბლიკის 2022 წლის რესპუბლიკური ბიუჯეტის შესახებ“  აჭარის ავტონომიური რესპუბლიკის კანონში ცვლილების შეტანის თაობაზე (09-01-08/31, 20.06.2022). </a:t>
            </a:r>
            <a:endParaRPr lang="en-US" dirty="0">
              <a:solidFill>
                <a:schemeClr val="tx1"/>
              </a:solidFill>
            </a:endParaRPr>
          </a:p>
        </p:txBody>
      </p:sp>
      <p:sp>
        <p:nvSpPr>
          <p:cNvPr id="21" name="Овал 20"/>
          <p:cNvSpPr/>
          <p:nvPr/>
        </p:nvSpPr>
        <p:spPr>
          <a:xfrm>
            <a:off x="3291746" y="2094158"/>
            <a:ext cx="485773" cy="476251"/>
          </a:xfrm>
          <a:prstGeom prst="ellipse">
            <a:avLst/>
          </a:prstGeom>
          <a:solidFill>
            <a:schemeClr val="accent5">
              <a:lumMod val="60000"/>
              <a:lumOff val="40000"/>
            </a:schemeClr>
          </a:solidFill>
          <a:ln>
            <a:noFill/>
          </a:ln>
          <a:effectLst/>
          <a:scene3d>
            <a:camera prst="orthographicFront">
              <a:rot lat="0" lon="0" rev="0"/>
            </a:camera>
            <a:lightRig rig="glow" dir="t">
              <a:rot lat="0" lon="0" rev="14100000"/>
            </a:lightRig>
          </a:scene3d>
          <a:sp3d prstMaterial="softEdge">
            <a:bevelT w="127000" prst="artDeco"/>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a-GE" dirty="0" smtClean="0">
                <a:solidFill>
                  <a:schemeClr val="tx1"/>
                </a:solidFill>
              </a:rPr>
              <a:t>1</a:t>
            </a:r>
            <a:endParaRPr lang="en-US" dirty="0">
              <a:solidFill>
                <a:schemeClr val="tx1"/>
              </a:solidFill>
            </a:endParaRPr>
          </a:p>
        </p:txBody>
      </p:sp>
      <p:sp>
        <p:nvSpPr>
          <p:cNvPr id="22" name="Овал 21"/>
          <p:cNvSpPr/>
          <p:nvPr/>
        </p:nvSpPr>
        <p:spPr>
          <a:xfrm>
            <a:off x="8914345" y="2094157"/>
            <a:ext cx="485773" cy="476251"/>
          </a:xfrm>
          <a:prstGeom prst="ellipse">
            <a:avLst/>
          </a:prstGeom>
          <a:solidFill>
            <a:srgbClr val="72B69A"/>
          </a:solidFill>
          <a:ln>
            <a:noFill/>
          </a:ln>
          <a:effectLst/>
          <a:scene3d>
            <a:camera prst="orthographicFront">
              <a:rot lat="0" lon="0" rev="0"/>
            </a:camera>
            <a:lightRig rig="glow" dir="t">
              <a:rot lat="0" lon="0" rev="14100000"/>
            </a:lightRig>
          </a:scene3d>
          <a:sp3d prstMaterial="softEdge">
            <a:bevelT w="127000" prst="artDeco"/>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a-GE" dirty="0" smtClean="0">
                <a:solidFill>
                  <a:schemeClr val="tx1"/>
                </a:solidFill>
              </a:rPr>
              <a:t>2</a:t>
            </a:r>
            <a:endParaRPr lang="en-US" dirty="0">
              <a:solidFill>
                <a:schemeClr val="tx1"/>
              </a:solidFill>
            </a:endParaRPr>
          </a:p>
        </p:txBody>
      </p:sp>
      <p:sp>
        <p:nvSpPr>
          <p:cNvPr id="25" name="Выноска со стрелкой вниз 24"/>
          <p:cNvSpPr/>
          <p:nvPr/>
        </p:nvSpPr>
        <p:spPr>
          <a:xfrm>
            <a:off x="2803364" y="382443"/>
            <a:ext cx="7355573" cy="1556237"/>
          </a:xfrm>
          <a:prstGeom prst="downArrowCallout">
            <a:avLst/>
          </a:prstGeom>
          <a:solidFill>
            <a:schemeClr val="tx2">
              <a:lumMod val="40000"/>
              <a:lumOff val="60000"/>
            </a:schemeClr>
          </a:solidFill>
          <a:ln>
            <a:noFill/>
          </a:ln>
          <a:effectLst/>
          <a:scene3d>
            <a:camera prst="orthographicFront">
              <a:rot lat="0" lon="0" rev="0"/>
            </a:camera>
            <a:lightRig rig="glow" dir="t">
              <a:rot lat="0" lon="0" rev="14100000"/>
            </a:lightRig>
          </a:scene3d>
          <a:sp3d prstMaterial="softEdge">
            <a:bevelT w="127000" prst="artDeco"/>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a-GE" sz="2000" b="1" dirty="0" smtClean="0">
                <a:ln w="0"/>
                <a:solidFill>
                  <a:schemeClr val="tx1"/>
                </a:solidFill>
              </a:rPr>
              <a:t>საბიუჯეტო პროცესთან დაკავშირებული საქმიანობა </a:t>
            </a:r>
            <a:endParaRPr lang="en-US" sz="2000" b="1" dirty="0">
              <a:ln w="0"/>
              <a:solidFill>
                <a:schemeClr val="tx1"/>
              </a:solidFill>
            </a:endParaRPr>
          </a:p>
        </p:txBody>
      </p:sp>
    </p:spTree>
    <p:extLst>
      <p:ext uri="{BB962C8B-B14F-4D97-AF65-F5344CB8AC3E}">
        <p14:creationId xmlns:p14="http://schemas.microsoft.com/office/powerpoint/2010/main" val="2874014941"/>
      </p:ext>
    </p:extLst>
  </p:cSld>
  <p:clrMapOvr>
    <a:masterClrMapping/>
  </p:clrMapOvr>
  <mc:AlternateContent xmlns:mc="http://schemas.openxmlformats.org/markup-compatibility/2006" xmlns:p14="http://schemas.microsoft.com/office/powerpoint/2010/main">
    <mc:Choice Requires="p14">
      <p:transition spd="slow" p14:dur="800" advClick="0" advTm="20000">
        <p:circle/>
      </p:transition>
    </mc:Choice>
    <mc:Fallback xmlns="">
      <p:transition spd="slow" advClick="0" advTm="20000">
        <p:circl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gradFill>
          <a:gsLst>
            <a:gs pos="0">
              <a:schemeClr val="accent6">
                <a:lumMod val="5000"/>
                <a:lumOff val="95000"/>
              </a:schemeClr>
            </a:gs>
            <a:gs pos="74000">
              <a:schemeClr val="accent6">
                <a:lumMod val="45000"/>
                <a:lumOff val="55000"/>
              </a:schemeClr>
            </a:gs>
            <a:gs pos="83000">
              <a:schemeClr val="accent6">
                <a:lumMod val="45000"/>
                <a:lumOff val="55000"/>
              </a:schemeClr>
            </a:gs>
            <a:gs pos="100000">
              <a:schemeClr val="accent6">
                <a:lumMod val="30000"/>
                <a:lumOff val="70000"/>
              </a:schemeClr>
            </a:gs>
          </a:gsLst>
          <a:lin ang="2700000" scaled="1"/>
        </a:gradFill>
        <a:effectLst/>
      </p:bgPr>
    </p:bg>
    <p:spTree>
      <p:nvGrpSpPr>
        <p:cNvPr id="1" name=""/>
        <p:cNvGrpSpPr/>
        <p:nvPr/>
      </p:nvGrpSpPr>
      <p:grpSpPr>
        <a:xfrm>
          <a:off x="0" y="0"/>
          <a:ext cx="0" cy="0"/>
          <a:chOff x="0" y="0"/>
          <a:chExt cx="0" cy="0"/>
        </a:xfrm>
      </p:grpSpPr>
      <p:sp>
        <p:nvSpPr>
          <p:cNvPr id="2" name="Прямоугольник с двумя скругленными противолежащими углами 1"/>
          <p:cNvSpPr/>
          <p:nvPr/>
        </p:nvSpPr>
        <p:spPr>
          <a:xfrm>
            <a:off x="1451637" y="2225458"/>
            <a:ext cx="4563121" cy="3208188"/>
          </a:xfrm>
          <a:prstGeom prst="round2DiagRect">
            <a:avLst/>
          </a:prstGeom>
          <a:solidFill>
            <a:srgbClr val="B497BF"/>
          </a:solidFill>
          <a:ln>
            <a:noFill/>
          </a:ln>
          <a:effectLst/>
          <a:scene3d>
            <a:camera prst="orthographicFront">
              <a:rot lat="0" lon="0" rev="0"/>
            </a:camera>
            <a:lightRig rig="glow" dir="t">
              <a:rot lat="0" lon="0" rev="14100000"/>
            </a:lightRig>
          </a:scene3d>
          <a:sp3d prstMaterial="softEdge">
            <a:bevelT w="127000" prst="artDeco"/>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a-GE" dirty="0" smtClean="0">
                <a:solidFill>
                  <a:schemeClr val="tx1"/>
                </a:solidFill>
                <a:latin typeface="Sylfaen" panose="010A0502050306030303" pitchFamily="18" charset="0"/>
              </a:rPr>
              <a:t>აჭარის ავტონომიური რესპუბლიკის კანონის პროექტი - „აჭარის ავტონომიური რესპუბლიკის 2023 წლის რესპუბლიკური ბიუჯეტის შესახებ“ და აჭარის ავტონომიური რესპუბლიკის 2023-2026 წლების პრიორიტეტები (09-01-08/37, 31.10.2022).</a:t>
            </a:r>
            <a:endParaRPr lang="en-US" dirty="0">
              <a:solidFill>
                <a:schemeClr val="tx1"/>
              </a:solidFill>
              <a:latin typeface="Sylfaen" panose="010A0502050306030303" pitchFamily="18" charset="0"/>
            </a:endParaRPr>
          </a:p>
        </p:txBody>
      </p:sp>
      <p:sp>
        <p:nvSpPr>
          <p:cNvPr id="20" name="Прямоугольник с двумя скругленными противолежащими углами 19"/>
          <p:cNvSpPr/>
          <p:nvPr/>
        </p:nvSpPr>
        <p:spPr>
          <a:xfrm>
            <a:off x="6752579" y="2225458"/>
            <a:ext cx="4563121" cy="3208188"/>
          </a:xfrm>
          <a:prstGeom prst="round2DiagRect">
            <a:avLst/>
          </a:prstGeom>
          <a:solidFill>
            <a:srgbClr val="8F95D1"/>
          </a:solidFill>
          <a:ln>
            <a:noFill/>
          </a:ln>
          <a:effectLst/>
          <a:scene3d>
            <a:camera prst="orthographicFront">
              <a:rot lat="0" lon="0" rev="0"/>
            </a:camera>
            <a:lightRig rig="glow" dir="t">
              <a:rot lat="0" lon="0" rev="14100000"/>
            </a:lightRig>
          </a:scene3d>
          <a:sp3d prstMaterial="softEdge">
            <a:bevelT w="127000" prst="artDeco"/>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a-GE" dirty="0" smtClean="0">
                <a:solidFill>
                  <a:schemeClr val="tx1"/>
                </a:solidFill>
                <a:latin typeface="Sylfaen" panose="010A0502050306030303" pitchFamily="18" charset="0"/>
              </a:rPr>
              <a:t>აჭარის ავტონომიური რესპუბლიკის კანონის პროექტი - „აჭარის ავტონომიური რესპუბლიკის საბიუჯეტო პროცესისა და უფლებამოსილების შესახებ“ (09-01-08/34, 26.09.2022).</a:t>
            </a:r>
            <a:endParaRPr lang="en-US" dirty="0">
              <a:solidFill>
                <a:schemeClr val="tx1"/>
              </a:solidFill>
              <a:latin typeface="Sylfaen" panose="010A0502050306030303" pitchFamily="18" charset="0"/>
            </a:endParaRPr>
          </a:p>
        </p:txBody>
      </p:sp>
      <p:sp>
        <p:nvSpPr>
          <p:cNvPr id="23" name="Овал 22"/>
          <p:cNvSpPr/>
          <p:nvPr/>
        </p:nvSpPr>
        <p:spPr>
          <a:xfrm>
            <a:off x="3490310" y="1568463"/>
            <a:ext cx="485773" cy="476251"/>
          </a:xfrm>
          <a:prstGeom prst="ellipse">
            <a:avLst/>
          </a:prstGeom>
          <a:solidFill>
            <a:srgbClr val="B497BF"/>
          </a:solidFill>
          <a:ln>
            <a:noFill/>
          </a:ln>
          <a:effectLst/>
          <a:scene3d>
            <a:camera prst="orthographicFront">
              <a:rot lat="0" lon="0" rev="0"/>
            </a:camera>
            <a:lightRig rig="glow" dir="t">
              <a:rot lat="0" lon="0" rev="14100000"/>
            </a:lightRig>
          </a:scene3d>
          <a:sp3d prstMaterial="softEdge">
            <a:bevelT w="127000" prst="artDeco"/>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a-GE" dirty="0" smtClean="0">
                <a:solidFill>
                  <a:schemeClr val="tx1"/>
                </a:solidFill>
              </a:rPr>
              <a:t>3</a:t>
            </a:r>
            <a:endParaRPr lang="en-US" dirty="0">
              <a:solidFill>
                <a:schemeClr val="tx1"/>
              </a:solidFill>
            </a:endParaRPr>
          </a:p>
        </p:txBody>
      </p:sp>
      <p:sp>
        <p:nvSpPr>
          <p:cNvPr id="24" name="Овал 23"/>
          <p:cNvSpPr/>
          <p:nvPr/>
        </p:nvSpPr>
        <p:spPr>
          <a:xfrm>
            <a:off x="8791252" y="1568463"/>
            <a:ext cx="485773" cy="476251"/>
          </a:xfrm>
          <a:prstGeom prst="ellipse">
            <a:avLst/>
          </a:prstGeom>
          <a:solidFill>
            <a:srgbClr val="8F95D1"/>
          </a:solidFill>
          <a:ln>
            <a:noFill/>
          </a:ln>
          <a:effectLst/>
          <a:scene3d>
            <a:camera prst="orthographicFront">
              <a:rot lat="0" lon="0" rev="0"/>
            </a:camera>
            <a:lightRig rig="glow" dir="t">
              <a:rot lat="0" lon="0" rev="14100000"/>
            </a:lightRig>
          </a:scene3d>
          <a:sp3d prstMaterial="softEdge">
            <a:bevelT w="127000" prst="artDeco"/>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a-GE" dirty="0" smtClean="0">
                <a:solidFill>
                  <a:schemeClr val="tx1"/>
                </a:solidFill>
              </a:rPr>
              <a:t>4</a:t>
            </a:r>
            <a:endParaRPr lang="en-US" dirty="0">
              <a:solidFill>
                <a:schemeClr val="tx1"/>
              </a:solidFill>
            </a:endParaRPr>
          </a:p>
        </p:txBody>
      </p:sp>
      <p:sp>
        <p:nvSpPr>
          <p:cNvPr id="12" name="Стрелка вниз 11"/>
          <p:cNvSpPr/>
          <p:nvPr/>
        </p:nvSpPr>
        <p:spPr>
          <a:xfrm>
            <a:off x="6014758" y="494558"/>
            <a:ext cx="887290" cy="833081"/>
          </a:xfrm>
          <a:prstGeom prst="downArrow">
            <a:avLst/>
          </a:prstGeom>
          <a:solidFill>
            <a:schemeClr val="tx2">
              <a:lumMod val="40000"/>
              <a:lumOff val="60000"/>
            </a:schemeClr>
          </a:solidFill>
          <a:ln>
            <a:noFill/>
          </a:ln>
          <a:effectLst/>
          <a:scene3d>
            <a:camera prst="orthographicFront">
              <a:rot lat="0" lon="0" rev="0"/>
            </a:camera>
            <a:lightRig rig="glow" dir="t">
              <a:rot lat="0" lon="0" rev="14100000"/>
            </a:lightRig>
          </a:scene3d>
          <a:sp3d prstMaterial="softEdge">
            <a:bevelT w="127000" prst="artDeco"/>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1515266063"/>
      </p:ext>
    </p:extLst>
  </p:cSld>
  <p:clrMapOvr>
    <a:masterClrMapping/>
  </p:clrMapOvr>
  <mc:AlternateContent xmlns:mc="http://schemas.openxmlformats.org/markup-compatibility/2006" xmlns:p14="http://schemas.microsoft.com/office/powerpoint/2010/main">
    <mc:Choice Requires="p14">
      <p:transition spd="slow" p14:dur="800" advClick="0" advTm="20000">
        <p:circle/>
      </p:transition>
    </mc:Choice>
    <mc:Fallback xmlns="">
      <p:transition spd="slow" advClick="0" advTm="20000">
        <p:circle/>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gradFill>
          <a:gsLst>
            <a:gs pos="0">
              <a:schemeClr val="accent6">
                <a:lumMod val="5000"/>
                <a:lumOff val="95000"/>
              </a:schemeClr>
            </a:gs>
            <a:gs pos="74000">
              <a:schemeClr val="accent6">
                <a:lumMod val="45000"/>
                <a:lumOff val="55000"/>
              </a:schemeClr>
            </a:gs>
            <a:gs pos="83000">
              <a:schemeClr val="accent6">
                <a:lumMod val="45000"/>
                <a:lumOff val="55000"/>
              </a:schemeClr>
            </a:gs>
            <a:gs pos="100000">
              <a:schemeClr val="accent6">
                <a:lumMod val="30000"/>
                <a:lumOff val="70000"/>
              </a:schemeClr>
            </a:gs>
          </a:gsLst>
          <a:lin ang="2700000" scaled="1"/>
        </a:gradFill>
        <a:effectLst/>
      </p:bgPr>
    </p:bg>
    <p:spTree>
      <p:nvGrpSpPr>
        <p:cNvPr id="1" name=""/>
        <p:cNvGrpSpPr/>
        <p:nvPr/>
      </p:nvGrpSpPr>
      <p:grpSpPr>
        <a:xfrm>
          <a:off x="0" y="0"/>
          <a:ext cx="0" cy="0"/>
          <a:chOff x="0" y="0"/>
          <a:chExt cx="0" cy="0"/>
        </a:xfrm>
      </p:grpSpPr>
      <p:sp>
        <p:nvSpPr>
          <p:cNvPr id="17" name="Прямоугольник с двумя скругленными противолежащими углами 16"/>
          <p:cNvSpPr/>
          <p:nvPr/>
        </p:nvSpPr>
        <p:spPr>
          <a:xfrm>
            <a:off x="3886201" y="1879556"/>
            <a:ext cx="6928337" cy="2227018"/>
          </a:xfrm>
          <a:prstGeom prst="round2DiagRect">
            <a:avLst/>
          </a:prstGeom>
          <a:solidFill>
            <a:srgbClr val="B295BD"/>
          </a:solidFill>
          <a:ln>
            <a:noFill/>
          </a:ln>
          <a:effectLst/>
          <a:scene3d>
            <a:camera prst="orthographicFront">
              <a:rot lat="0" lon="0" rev="0"/>
            </a:camera>
            <a:lightRig rig="glow" dir="t">
              <a:rot lat="0" lon="0" rev="14100000"/>
            </a:lightRig>
          </a:scene3d>
          <a:sp3d prstMaterial="softEdge">
            <a:bevelT w="127000" prst="artDeco"/>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a-GE" dirty="0" smtClean="0">
                <a:solidFill>
                  <a:schemeClr val="tx1"/>
                </a:solidFill>
              </a:rPr>
              <a:t>უმაღლესი საბჭოს საკონსტიტუციო, იურიდიულ და საპროცედურო საკითხთა კომიტეტის მიერ ჩატარებულ კვლევაზე დაყრდნობით, დავით გაბაიძისა და ვლადიმერ მგალობლიშვილის ავტორობით, მომზადდა საქართველოს კანონის პროექტი - „გრანტების შესახებ“ საქართველოს კანონში ცვლილების შეტანის თაობაზე, რომელიც უმაღლესმა საბჭომ წარუდგინა საქართველოს პარლამენტს. </a:t>
            </a:r>
            <a:endParaRPr lang="en-US" dirty="0">
              <a:solidFill>
                <a:schemeClr val="tx1"/>
              </a:solidFill>
            </a:endParaRPr>
          </a:p>
        </p:txBody>
      </p:sp>
      <p:sp>
        <p:nvSpPr>
          <p:cNvPr id="2" name="Прямоугольник с двумя скругленными противолежащими углами 1"/>
          <p:cNvSpPr/>
          <p:nvPr/>
        </p:nvSpPr>
        <p:spPr>
          <a:xfrm>
            <a:off x="2277207" y="4445966"/>
            <a:ext cx="6989885" cy="2016380"/>
          </a:xfrm>
          <a:prstGeom prst="round2DiagRect">
            <a:avLst/>
          </a:prstGeom>
          <a:solidFill>
            <a:srgbClr val="7DB7BD"/>
          </a:solidFill>
          <a:ln>
            <a:noFill/>
          </a:ln>
          <a:effectLst/>
          <a:scene3d>
            <a:camera prst="orthographicFront">
              <a:rot lat="0" lon="0" rev="0"/>
            </a:camera>
            <a:lightRig rig="glow" dir="t">
              <a:rot lat="0" lon="0" rev="14100000"/>
            </a:lightRig>
          </a:scene3d>
          <a:sp3d prstMaterial="softEdge">
            <a:bevelT w="127000" prst="artDeco"/>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a-GE" b="1" dirty="0" smtClean="0">
                <a:solidFill>
                  <a:schemeClr val="tx1"/>
                </a:solidFill>
              </a:rPr>
              <a:t>საქართველოს პარლამენტის მიერ 2022 წლის 12 აპრილს მიღებული კანონის „</a:t>
            </a:r>
            <a:r>
              <a:rPr lang="ka-GE" b="1" dirty="0" smtClean="0">
                <a:solidFill>
                  <a:schemeClr val="tx1"/>
                </a:solidFill>
                <a:hlinkClick r:id="rId2"/>
              </a:rPr>
              <a:t>გრანტების</a:t>
            </a:r>
            <a:r>
              <a:rPr lang="ka-GE" b="1" dirty="0" smtClean="0">
                <a:solidFill>
                  <a:schemeClr val="tx1"/>
                </a:solidFill>
              </a:rPr>
              <a:t> </a:t>
            </a:r>
            <a:r>
              <a:rPr lang="ka-GE" b="1" dirty="0" smtClean="0">
                <a:solidFill>
                  <a:schemeClr val="tx1"/>
                </a:solidFill>
                <a:hlinkClick r:id="rId2"/>
              </a:rPr>
              <a:t>შესახებ</a:t>
            </a:r>
            <a:r>
              <a:rPr lang="ka-GE" b="1" dirty="0" smtClean="0">
                <a:solidFill>
                  <a:schemeClr val="tx1"/>
                </a:solidFill>
              </a:rPr>
              <a:t>“  საქართველოს კანონში ცვლილების შეტანის თაობაზე -  აჭარის აღმასრულებელი ხელისუფლების შესაბამისი დაწესებულებების წარმომადგენლებისათვის საკანონმდებლო </a:t>
            </a:r>
            <a:r>
              <a:rPr lang="ka-GE" b="1" dirty="0">
                <a:solidFill>
                  <a:schemeClr val="tx1"/>
                </a:solidFill>
              </a:rPr>
              <a:t>სიახლის </a:t>
            </a:r>
            <a:r>
              <a:rPr lang="ka-GE" b="1" dirty="0" smtClean="0">
                <a:solidFill>
                  <a:schemeClr val="tx1"/>
                </a:solidFill>
              </a:rPr>
              <a:t>გაცნობის მიზნით გაიმართა სამუშაო შეხვედრა.</a:t>
            </a:r>
            <a:endParaRPr lang="en-US" sz="1400" b="1" dirty="0">
              <a:solidFill>
                <a:schemeClr val="tx1"/>
              </a:solidFill>
              <a:latin typeface="Sylfaen" panose="010A0502050306030303" pitchFamily="18" charset="0"/>
            </a:endParaRPr>
          </a:p>
        </p:txBody>
      </p:sp>
      <p:sp>
        <p:nvSpPr>
          <p:cNvPr id="22" name="Овал 21"/>
          <p:cNvSpPr/>
          <p:nvPr/>
        </p:nvSpPr>
        <p:spPr>
          <a:xfrm>
            <a:off x="3222496" y="2754939"/>
            <a:ext cx="485773" cy="476251"/>
          </a:xfrm>
          <a:prstGeom prst="ellipse">
            <a:avLst/>
          </a:prstGeom>
          <a:solidFill>
            <a:srgbClr val="7DB7BD"/>
          </a:solidFill>
          <a:ln>
            <a:noFill/>
          </a:ln>
          <a:effectLst/>
          <a:scene3d>
            <a:camera prst="orthographicFront">
              <a:rot lat="0" lon="0" rev="0"/>
            </a:camera>
            <a:lightRig rig="glow" dir="t">
              <a:rot lat="0" lon="0" rev="14100000"/>
            </a:lightRig>
          </a:scene3d>
          <a:sp3d prstMaterial="softEdge">
            <a:bevelT w="127000" prst="artDeco"/>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3" name="Овал 22"/>
          <p:cNvSpPr/>
          <p:nvPr/>
        </p:nvSpPr>
        <p:spPr>
          <a:xfrm>
            <a:off x="9443552" y="5216030"/>
            <a:ext cx="485773" cy="476251"/>
          </a:xfrm>
          <a:prstGeom prst="ellipse">
            <a:avLst/>
          </a:prstGeom>
          <a:solidFill>
            <a:srgbClr val="B295BD"/>
          </a:solidFill>
          <a:ln>
            <a:noFill/>
          </a:ln>
          <a:effectLst/>
          <a:scene3d>
            <a:camera prst="orthographicFront">
              <a:rot lat="0" lon="0" rev="0"/>
            </a:camera>
            <a:lightRig rig="glow" dir="t">
              <a:rot lat="0" lon="0" rev="14100000"/>
            </a:lightRig>
          </a:scene3d>
          <a:sp3d prstMaterial="softEdge">
            <a:bevelT w="127000" prst="artDeco"/>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5" name="Выноска со стрелкой вниз 24"/>
          <p:cNvSpPr/>
          <p:nvPr/>
        </p:nvSpPr>
        <p:spPr>
          <a:xfrm>
            <a:off x="2103722" y="183530"/>
            <a:ext cx="8646586" cy="1514896"/>
          </a:xfrm>
          <a:prstGeom prst="downArrowCallout">
            <a:avLst/>
          </a:prstGeom>
          <a:solidFill>
            <a:schemeClr val="tx2">
              <a:lumMod val="40000"/>
              <a:lumOff val="60000"/>
            </a:schemeClr>
          </a:solidFill>
          <a:ln>
            <a:noFill/>
          </a:ln>
          <a:effectLst/>
          <a:scene3d>
            <a:camera prst="orthographicFront">
              <a:rot lat="0" lon="0" rev="0"/>
            </a:camera>
            <a:lightRig rig="glow" dir="t">
              <a:rot lat="0" lon="0" rev="14100000"/>
            </a:lightRig>
          </a:scene3d>
          <a:sp3d prstMaterial="softEdge">
            <a:bevelT w="127000" prst="artDeco"/>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a-GE" sz="2000" b="1" dirty="0" smtClean="0">
                <a:ln w="0"/>
                <a:solidFill>
                  <a:schemeClr val="tx1"/>
                </a:solidFill>
              </a:rPr>
              <a:t>შეხვედრების ჩატარება დაინტერესებულ პირებთან (ხელისუფლების ორგანოებისა და სამოქალაქო საზოგადოების წარმომადგენლებთან)</a:t>
            </a:r>
            <a:endParaRPr lang="en-US" sz="2000" b="1" dirty="0">
              <a:ln w="0"/>
              <a:solidFill>
                <a:schemeClr val="tx1"/>
              </a:solidFill>
            </a:endParaRPr>
          </a:p>
        </p:txBody>
      </p:sp>
    </p:spTree>
    <p:extLst>
      <p:ext uri="{BB962C8B-B14F-4D97-AF65-F5344CB8AC3E}">
        <p14:creationId xmlns:p14="http://schemas.microsoft.com/office/powerpoint/2010/main" val="4219843524"/>
      </p:ext>
    </p:extLst>
  </p:cSld>
  <p:clrMapOvr>
    <a:masterClrMapping/>
  </p:clrMapOvr>
  <mc:AlternateContent xmlns:mc="http://schemas.openxmlformats.org/markup-compatibility/2006" xmlns:p14="http://schemas.microsoft.com/office/powerpoint/2010/main">
    <mc:Choice Requires="p14">
      <p:transition spd="slow" p14:dur="800" advClick="0" advTm="20000">
        <p:circle/>
      </p:transition>
    </mc:Choice>
    <mc:Fallback xmlns="">
      <p:transition spd="slow" advClick="0" advTm="20000">
        <p:circle/>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gradFill>
          <a:gsLst>
            <a:gs pos="0">
              <a:schemeClr val="accent6">
                <a:lumMod val="5000"/>
                <a:lumOff val="95000"/>
              </a:schemeClr>
            </a:gs>
            <a:gs pos="74000">
              <a:schemeClr val="accent6">
                <a:lumMod val="45000"/>
                <a:lumOff val="55000"/>
              </a:schemeClr>
            </a:gs>
            <a:gs pos="83000">
              <a:schemeClr val="accent6">
                <a:lumMod val="45000"/>
                <a:lumOff val="55000"/>
              </a:schemeClr>
            </a:gs>
            <a:gs pos="100000">
              <a:schemeClr val="accent6">
                <a:lumMod val="30000"/>
                <a:lumOff val="70000"/>
              </a:schemeClr>
            </a:gs>
          </a:gsLst>
          <a:lin ang="2700000" scaled="1"/>
        </a:gradFill>
        <a:effectLst/>
      </p:bgPr>
    </p:bg>
    <p:spTree>
      <p:nvGrpSpPr>
        <p:cNvPr id="1" name=""/>
        <p:cNvGrpSpPr/>
        <p:nvPr/>
      </p:nvGrpSpPr>
      <p:grpSpPr>
        <a:xfrm>
          <a:off x="0" y="0"/>
          <a:ext cx="0" cy="0"/>
          <a:chOff x="0" y="0"/>
          <a:chExt cx="0" cy="0"/>
        </a:xfrm>
      </p:grpSpPr>
      <p:sp>
        <p:nvSpPr>
          <p:cNvPr id="15" name="Овал 14"/>
          <p:cNvSpPr/>
          <p:nvPr/>
        </p:nvSpPr>
        <p:spPr>
          <a:xfrm>
            <a:off x="6760962" y="4524645"/>
            <a:ext cx="485773" cy="476251"/>
          </a:xfrm>
          <a:prstGeom prst="ellipse">
            <a:avLst/>
          </a:prstGeom>
          <a:solidFill>
            <a:srgbClr val="DE8ED8"/>
          </a:solidFill>
          <a:ln>
            <a:noFill/>
          </a:ln>
          <a:effectLst/>
          <a:scene3d>
            <a:camera prst="orthographicFront">
              <a:rot lat="0" lon="0" rev="0"/>
            </a:camera>
            <a:lightRig rig="glow" dir="t">
              <a:rot lat="0" lon="0" rev="14100000"/>
            </a:lightRig>
          </a:scene3d>
          <a:sp3d prstMaterial="softEdge">
            <a:bevelT w="127000" prst="artDeco"/>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a-GE" dirty="0" smtClean="0">
                <a:solidFill>
                  <a:schemeClr val="tx1"/>
                </a:solidFill>
              </a:rPr>
              <a:t>2</a:t>
            </a:r>
            <a:endParaRPr lang="en-US" dirty="0">
              <a:solidFill>
                <a:schemeClr val="tx1"/>
              </a:solidFill>
            </a:endParaRPr>
          </a:p>
        </p:txBody>
      </p:sp>
      <p:sp>
        <p:nvSpPr>
          <p:cNvPr id="16" name="Овал 15"/>
          <p:cNvSpPr/>
          <p:nvPr/>
        </p:nvSpPr>
        <p:spPr>
          <a:xfrm>
            <a:off x="1223516" y="4524645"/>
            <a:ext cx="485773" cy="476251"/>
          </a:xfrm>
          <a:prstGeom prst="ellipse">
            <a:avLst/>
          </a:prstGeom>
          <a:solidFill>
            <a:schemeClr val="tx2">
              <a:lumMod val="40000"/>
              <a:lumOff val="60000"/>
            </a:schemeClr>
          </a:solidFill>
          <a:ln>
            <a:noFill/>
          </a:ln>
          <a:effectLst/>
          <a:scene3d>
            <a:camera prst="orthographicFront">
              <a:rot lat="0" lon="0" rev="0"/>
            </a:camera>
            <a:lightRig rig="glow" dir="t">
              <a:rot lat="0" lon="0" rev="14100000"/>
            </a:lightRig>
          </a:scene3d>
          <a:sp3d prstMaterial="softEdge">
            <a:bevelT w="127000" prst="artDeco"/>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a-GE" dirty="0" smtClean="0">
                <a:solidFill>
                  <a:schemeClr val="tx1"/>
                </a:solidFill>
              </a:rPr>
              <a:t>1</a:t>
            </a:r>
            <a:endParaRPr lang="en-US" dirty="0">
              <a:solidFill>
                <a:schemeClr val="tx1"/>
              </a:solidFill>
            </a:endParaRPr>
          </a:p>
        </p:txBody>
      </p:sp>
      <p:sp>
        <p:nvSpPr>
          <p:cNvPr id="21" name="Прямоугольник с двумя скругленными противолежащими углами 20"/>
          <p:cNvSpPr/>
          <p:nvPr/>
        </p:nvSpPr>
        <p:spPr>
          <a:xfrm>
            <a:off x="1803324" y="4161327"/>
            <a:ext cx="4291222" cy="2292227"/>
          </a:xfrm>
          <a:prstGeom prst="round2DiagRect">
            <a:avLst/>
          </a:prstGeom>
          <a:solidFill>
            <a:schemeClr val="tx2">
              <a:lumMod val="40000"/>
              <a:lumOff val="60000"/>
            </a:schemeClr>
          </a:solidFill>
          <a:ln>
            <a:noFill/>
          </a:ln>
          <a:effectLst/>
          <a:scene3d>
            <a:camera prst="orthographicFront">
              <a:rot lat="0" lon="0" rev="0"/>
            </a:camera>
            <a:lightRig rig="glow" dir="t">
              <a:rot lat="0" lon="0" rev="14100000"/>
            </a:lightRig>
          </a:scene3d>
          <a:sp3d prstMaterial="softEdge">
            <a:bevelT w="127000" prst="artDeco"/>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a-GE" dirty="0">
                <a:solidFill>
                  <a:schemeClr val="tx1"/>
                </a:solidFill>
              </a:rPr>
              <a:t>აჭარის ავტონომიური რესპუბლიკის 2021 წლის რესპუბლიკური ბიუჯეტის სამი კვარტლის შესრულების მიმოხილვა </a:t>
            </a:r>
            <a:r>
              <a:rPr lang="ka-GE" dirty="0" smtClean="0">
                <a:solidFill>
                  <a:schemeClr val="tx1"/>
                </a:solidFill>
              </a:rPr>
              <a:t>(</a:t>
            </a:r>
            <a:r>
              <a:rPr lang="ru-RU" dirty="0" smtClean="0">
                <a:solidFill>
                  <a:schemeClr val="tx1"/>
                </a:solidFill>
              </a:rPr>
              <a:t>№</a:t>
            </a:r>
            <a:r>
              <a:rPr lang="ka-GE" dirty="0" smtClean="0">
                <a:solidFill>
                  <a:schemeClr val="tx1"/>
                </a:solidFill>
              </a:rPr>
              <a:t>09-02-15/805</a:t>
            </a:r>
            <a:r>
              <a:rPr lang="ka-GE" dirty="0">
                <a:solidFill>
                  <a:schemeClr val="tx1"/>
                </a:solidFill>
              </a:rPr>
              <a:t>, 29.</a:t>
            </a:r>
            <a:r>
              <a:rPr lang="en-US" dirty="0">
                <a:solidFill>
                  <a:schemeClr val="tx1"/>
                </a:solidFill>
              </a:rPr>
              <a:t>10.</a:t>
            </a:r>
            <a:r>
              <a:rPr lang="ka-GE" dirty="0" smtClean="0">
                <a:solidFill>
                  <a:schemeClr val="tx1"/>
                </a:solidFill>
              </a:rPr>
              <a:t>2021.</a:t>
            </a:r>
          </a:p>
          <a:p>
            <a:pPr algn="ctr"/>
            <a:r>
              <a:rPr lang="ru-RU" dirty="0" smtClean="0">
                <a:solidFill>
                  <a:schemeClr val="tx1"/>
                </a:solidFill>
              </a:rPr>
              <a:t> </a:t>
            </a:r>
            <a:r>
              <a:rPr lang="ka-GE" dirty="0" smtClean="0">
                <a:solidFill>
                  <a:schemeClr val="tx1"/>
                </a:solidFill>
              </a:rPr>
              <a:t>(კომიტეტის სხდომა </a:t>
            </a:r>
            <a:r>
              <a:rPr lang="ru-RU" dirty="0" smtClean="0">
                <a:solidFill>
                  <a:schemeClr val="tx1"/>
                </a:solidFill>
              </a:rPr>
              <a:t>№</a:t>
            </a:r>
            <a:r>
              <a:rPr lang="ka-GE" dirty="0" smtClean="0">
                <a:solidFill>
                  <a:schemeClr val="tx1"/>
                </a:solidFill>
              </a:rPr>
              <a:t>17, 10.11.2021).</a:t>
            </a:r>
            <a:endParaRPr lang="en-US" dirty="0">
              <a:solidFill>
                <a:schemeClr val="tx1"/>
              </a:solidFill>
            </a:endParaRPr>
          </a:p>
        </p:txBody>
      </p:sp>
      <p:sp>
        <p:nvSpPr>
          <p:cNvPr id="22" name="Прямоугольник с двумя скругленными противолежащими углами 21"/>
          <p:cNvSpPr/>
          <p:nvPr/>
        </p:nvSpPr>
        <p:spPr>
          <a:xfrm>
            <a:off x="7334659" y="4161327"/>
            <a:ext cx="4291222" cy="2292227"/>
          </a:xfrm>
          <a:prstGeom prst="round2DiagRect">
            <a:avLst/>
          </a:prstGeom>
          <a:solidFill>
            <a:srgbClr val="DE8ED8"/>
          </a:solidFill>
          <a:ln>
            <a:noFill/>
          </a:ln>
          <a:effectLst/>
          <a:scene3d>
            <a:camera prst="orthographicFront">
              <a:rot lat="0" lon="0" rev="0"/>
            </a:camera>
            <a:lightRig rig="glow" dir="t">
              <a:rot lat="0" lon="0" rev="14100000"/>
            </a:lightRig>
          </a:scene3d>
          <a:sp3d prstMaterial="softEdge">
            <a:bevelT w="127000" prst="artDeco"/>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a-GE" dirty="0" smtClean="0">
                <a:solidFill>
                  <a:schemeClr val="tx1"/>
                </a:solidFill>
              </a:rPr>
              <a:t>აჭარის ავტონომიური რესპუბლიკის 2021 წლის რესპუბლიკური ბიუჯეტის შესრულების წლიური ანგარიში </a:t>
            </a:r>
          </a:p>
          <a:p>
            <a:pPr algn="ctr"/>
            <a:r>
              <a:rPr lang="ka-GE" dirty="0" smtClean="0">
                <a:solidFill>
                  <a:schemeClr val="tx1"/>
                </a:solidFill>
              </a:rPr>
              <a:t>(კომიტეტის სხდომა </a:t>
            </a:r>
            <a:r>
              <a:rPr lang="ru-RU" dirty="0" smtClean="0">
                <a:solidFill>
                  <a:schemeClr val="tx1"/>
                </a:solidFill>
              </a:rPr>
              <a:t>№</a:t>
            </a:r>
            <a:r>
              <a:rPr lang="ka-GE" dirty="0" smtClean="0">
                <a:solidFill>
                  <a:schemeClr val="tx1"/>
                </a:solidFill>
              </a:rPr>
              <a:t>21, 29.04.2022).</a:t>
            </a:r>
            <a:r>
              <a:rPr lang="en-US" dirty="0" smtClean="0">
                <a:solidFill>
                  <a:schemeClr val="tx1"/>
                </a:solidFill>
              </a:rPr>
              <a:t> </a:t>
            </a:r>
            <a:endParaRPr lang="en-US" dirty="0">
              <a:solidFill>
                <a:schemeClr val="tx1"/>
              </a:solidFill>
            </a:endParaRPr>
          </a:p>
        </p:txBody>
      </p:sp>
      <p:sp>
        <p:nvSpPr>
          <p:cNvPr id="2" name="Выноска со стрелкой вниз 1"/>
          <p:cNvSpPr/>
          <p:nvPr/>
        </p:nvSpPr>
        <p:spPr>
          <a:xfrm>
            <a:off x="2936630" y="2868858"/>
            <a:ext cx="7165731" cy="1078888"/>
          </a:xfrm>
          <a:prstGeom prst="downArrowCallout">
            <a:avLst/>
          </a:prstGeom>
          <a:solidFill>
            <a:srgbClr val="858CCD"/>
          </a:solidFill>
          <a:ln>
            <a:noFill/>
          </a:ln>
          <a:effectLst/>
          <a:scene3d>
            <a:camera prst="orthographicFront">
              <a:rot lat="0" lon="0" rev="0"/>
            </a:camera>
            <a:lightRig rig="glow" dir="t">
              <a:rot lat="0" lon="0" rev="14100000"/>
            </a:lightRig>
          </a:scene3d>
          <a:sp3d prstMaterial="softEdge">
            <a:bevelT w="127000" prst="artDeco"/>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a-GE" b="1" dirty="0" smtClean="0">
                <a:ln w="0"/>
                <a:solidFill>
                  <a:schemeClr val="tx1"/>
                </a:solidFill>
              </a:rPr>
              <a:t>რესპუბლიკური ბიუჯეტის კვარტალური და წლიური ანგარიშები</a:t>
            </a:r>
            <a:endParaRPr lang="en-US" b="1" dirty="0">
              <a:ln w="0"/>
              <a:solidFill>
                <a:schemeClr val="tx1"/>
              </a:solidFill>
            </a:endParaRPr>
          </a:p>
        </p:txBody>
      </p:sp>
      <p:sp>
        <p:nvSpPr>
          <p:cNvPr id="11" name="Выноска со стрелкой вниз 10"/>
          <p:cNvSpPr/>
          <p:nvPr/>
        </p:nvSpPr>
        <p:spPr>
          <a:xfrm>
            <a:off x="1594239" y="164802"/>
            <a:ext cx="9862520" cy="1136460"/>
          </a:xfrm>
          <a:prstGeom prst="downArrowCallout">
            <a:avLst/>
          </a:prstGeom>
          <a:solidFill>
            <a:schemeClr val="tx2">
              <a:lumMod val="40000"/>
              <a:lumOff val="60000"/>
            </a:schemeClr>
          </a:solidFill>
          <a:ln>
            <a:noFill/>
          </a:ln>
          <a:effectLst/>
          <a:scene3d>
            <a:camera prst="orthographicFront">
              <a:rot lat="0" lon="0" rev="0"/>
            </a:camera>
            <a:lightRig rig="glow" dir="t">
              <a:rot lat="0" lon="0" rev="14100000"/>
            </a:lightRig>
          </a:scene3d>
          <a:sp3d prstMaterial="softEdge">
            <a:bevelT w="127000" prst="artDeco"/>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a-GE" sz="2000" b="1" dirty="0" smtClean="0">
                <a:ln w="0"/>
                <a:solidFill>
                  <a:schemeClr val="tx1"/>
                </a:solidFill>
              </a:rPr>
              <a:t>სტრატეგიული მიზანი </a:t>
            </a:r>
            <a:r>
              <a:rPr lang="en-US" sz="2000" b="1" dirty="0" smtClean="0">
                <a:ln w="0"/>
                <a:solidFill>
                  <a:schemeClr val="tx1"/>
                </a:solidFill>
              </a:rPr>
              <a:t>II - </a:t>
            </a:r>
            <a:r>
              <a:rPr lang="ka-GE" sz="2000" b="1" dirty="0" smtClean="0">
                <a:ln w="0"/>
                <a:solidFill>
                  <a:schemeClr val="tx1"/>
                </a:solidFill>
              </a:rPr>
              <a:t>საზედამხედველო/საკონტროლო საქმიანობის გაძლიერება</a:t>
            </a:r>
            <a:endParaRPr lang="en-US" sz="2000" b="1" dirty="0">
              <a:ln w="0"/>
              <a:solidFill>
                <a:schemeClr val="tx1"/>
              </a:solidFill>
            </a:endParaRPr>
          </a:p>
        </p:txBody>
      </p:sp>
      <p:sp>
        <p:nvSpPr>
          <p:cNvPr id="5" name="Прямоугольник 4"/>
          <p:cNvSpPr/>
          <p:nvPr/>
        </p:nvSpPr>
        <p:spPr>
          <a:xfrm>
            <a:off x="1594240" y="1397977"/>
            <a:ext cx="9862520" cy="1257300"/>
          </a:xfrm>
          <a:prstGeom prst="rect">
            <a:avLst/>
          </a:prstGeom>
          <a:solidFill>
            <a:srgbClr val="B295BD"/>
          </a:solidFill>
          <a:ln>
            <a:noFill/>
          </a:ln>
          <a:effectLst/>
          <a:scene3d>
            <a:camera prst="orthographicFront">
              <a:rot lat="0" lon="0" rev="0"/>
            </a:camera>
            <a:lightRig rig="glow" dir="t">
              <a:rot lat="0" lon="0" rev="14100000"/>
            </a:lightRig>
          </a:scene3d>
          <a:sp3d prstMaterial="softEdge">
            <a:bevelT w="127000" prst="artDeco"/>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a-GE" dirty="0" smtClean="0">
                <a:solidFill>
                  <a:schemeClr val="tx1"/>
                </a:solidFill>
              </a:rPr>
              <a:t>კომიტეტი, უმაღლესი საბჭოს წინაშე პასუხისმგებელი ორგანოების ანგარიშვალდებულების ასამაღლებლად და ეფექტიანი ზედამხედველობის სისტემის განსახორციელებლად იყენებდა უმაღლესი საბჭოს რეგლამენტით განსაზღვრულ ინსტრუმენტებს.</a:t>
            </a:r>
            <a:endParaRPr lang="en-US" dirty="0">
              <a:solidFill>
                <a:schemeClr val="tx1"/>
              </a:solidFill>
            </a:endParaRPr>
          </a:p>
        </p:txBody>
      </p:sp>
    </p:spTree>
    <p:extLst>
      <p:ext uri="{BB962C8B-B14F-4D97-AF65-F5344CB8AC3E}">
        <p14:creationId xmlns:p14="http://schemas.microsoft.com/office/powerpoint/2010/main" val="2212731848"/>
      </p:ext>
    </p:extLst>
  </p:cSld>
  <p:clrMapOvr>
    <a:masterClrMapping/>
  </p:clrMapOvr>
  <mc:AlternateContent xmlns:mc="http://schemas.openxmlformats.org/markup-compatibility/2006" xmlns:p14="http://schemas.microsoft.com/office/powerpoint/2010/main">
    <mc:Choice Requires="p14">
      <p:transition spd="slow" p14:dur="800" advClick="0" advTm="20000">
        <p:circle/>
      </p:transition>
    </mc:Choice>
    <mc:Fallback xmlns="">
      <p:transition spd="slow" advClick="0" advTm="20000">
        <p:circle/>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bg>
      <p:bgPr>
        <a:gradFill>
          <a:gsLst>
            <a:gs pos="0">
              <a:schemeClr val="accent6">
                <a:lumMod val="5000"/>
                <a:lumOff val="95000"/>
              </a:schemeClr>
            </a:gs>
            <a:gs pos="74000">
              <a:schemeClr val="accent6">
                <a:lumMod val="45000"/>
                <a:lumOff val="55000"/>
              </a:schemeClr>
            </a:gs>
            <a:gs pos="83000">
              <a:schemeClr val="accent6">
                <a:lumMod val="45000"/>
                <a:lumOff val="55000"/>
              </a:schemeClr>
            </a:gs>
            <a:gs pos="100000">
              <a:schemeClr val="accent6">
                <a:lumMod val="30000"/>
                <a:lumOff val="70000"/>
              </a:schemeClr>
            </a:gs>
          </a:gsLst>
          <a:lin ang="2700000" scaled="1"/>
        </a:gradFill>
        <a:effectLst/>
      </p:bgPr>
    </p:bg>
    <p:spTree>
      <p:nvGrpSpPr>
        <p:cNvPr id="1" name=""/>
        <p:cNvGrpSpPr/>
        <p:nvPr/>
      </p:nvGrpSpPr>
      <p:grpSpPr>
        <a:xfrm>
          <a:off x="0" y="0"/>
          <a:ext cx="0" cy="0"/>
          <a:chOff x="0" y="0"/>
          <a:chExt cx="0" cy="0"/>
        </a:xfrm>
      </p:grpSpPr>
      <p:sp>
        <p:nvSpPr>
          <p:cNvPr id="12" name="Блок-схема: знак завершения 11"/>
          <p:cNvSpPr/>
          <p:nvPr/>
        </p:nvSpPr>
        <p:spPr>
          <a:xfrm>
            <a:off x="1194678" y="4142416"/>
            <a:ext cx="5194232" cy="1428224"/>
          </a:xfrm>
          <a:prstGeom prst="flowChartTerminator">
            <a:avLst/>
          </a:prstGeom>
          <a:solidFill>
            <a:schemeClr val="accent4">
              <a:lumMod val="60000"/>
              <a:lumOff val="40000"/>
            </a:schemeClr>
          </a:solidFill>
          <a:ln>
            <a:noFill/>
          </a:ln>
          <a:effectLst/>
          <a:scene3d>
            <a:camera prst="orthographicFront">
              <a:rot lat="0" lon="0" rev="0"/>
            </a:camera>
            <a:lightRig rig="glow" dir="t">
              <a:rot lat="0" lon="0" rev="14100000"/>
            </a:lightRig>
          </a:scene3d>
          <a:sp3d prstMaterial="softEdge">
            <a:bevelT w="127000" prst="artDeco"/>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a-GE" sz="2000" b="1" dirty="0" smtClean="0">
                <a:solidFill>
                  <a:schemeClr val="tx1"/>
                </a:solidFill>
              </a:rPr>
              <a:t>აჭარის ავტონომიური რესპუბლიკის უმაღლესი საბჭოსათვის წარდგენილი ანგარიშის განხილვა</a:t>
            </a:r>
            <a:endParaRPr lang="en-US" sz="2000" b="1" dirty="0">
              <a:solidFill>
                <a:schemeClr val="tx1"/>
              </a:solidFill>
            </a:endParaRPr>
          </a:p>
        </p:txBody>
      </p:sp>
      <p:sp>
        <p:nvSpPr>
          <p:cNvPr id="13" name="Стрелка вниз 12"/>
          <p:cNvSpPr/>
          <p:nvPr/>
        </p:nvSpPr>
        <p:spPr>
          <a:xfrm rot="16200000">
            <a:off x="6533294" y="5075912"/>
            <a:ext cx="484632" cy="504825"/>
          </a:xfrm>
          <a:prstGeom prst="downArrow">
            <a:avLst/>
          </a:prstGeom>
          <a:solidFill>
            <a:srgbClr val="7179C5"/>
          </a:solidFill>
          <a:ln>
            <a:noFill/>
          </a:ln>
          <a:effectLst/>
          <a:scene3d>
            <a:camera prst="orthographicFront">
              <a:rot lat="0" lon="0" rev="0"/>
            </a:camera>
            <a:lightRig rig="glow" dir="t">
              <a:rot lat="0" lon="0" rev="14100000"/>
            </a:lightRig>
          </a:scene3d>
          <a:sp3d prstMaterial="softEdge">
            <a:bevelT w="127000" prst="artDeco"/>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3" name="Прямоугольник с двумя скругленными противолежащими углами 22"/>
          <p:cNvSpPr/>
          <p:nvPr/>
        </p:nvSpPr>
        <p:spPr>
          <a:xfrm>
            <a:off x="7162310" y="4580792"/>
            <a:ext cx="3831583" cy="2022231"/>
          </a:xfrm>
          <a:prstGeom prst="round2DiagRect">
            <a:avLst/>
          </a:prstGeom>
          <a:solidFill>
            <a:srgbClr val="399AB5"/>
          </a:solidFill>
          <a:ln>
            <a:noFill/>
          </a:ln>
          <a:effectLst/>
          <a:scene3d>
            <a:camera prst="orthographicFront">
              <a:rot lat="0" lon="0" rev="0"/>
            </a:camera>
            <a:lightRig rig="glow" dir="t">
              <a:rot lat="0" lon="0" rev="14100000"/>
            </a:lightRig>
          </a:scene3d>
          <a:sp3d prstMaterial="softEdge">
            <a:bevelT w="127000" prst="artDeco"/>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a-GE" dirty="0" smtClean="0">
                <a:solidFill>
                  <a:schemeClr val="tx1"/>
                </a:solidFill>
              </a:rPr>
              <a:t>სსიპ საზოგადოებრივი მაუწყებლის აჭარის ტელევიზიისა და რადიოს მრჩეველთა საბჭოს 2021 წლის საქმიანობის </a:t>
            </a:r>
            <a:r>
              <a:rPr lang="ka-GE" dirty="0" smtClean="0">
                <a:solidFill>
                  <a:schemeClr val="tx1"/>
                </a:solidFill>
              </a:rPr>
              <a:t>ანგარიში (კომიტეტის სხდომა </a:t>
            </a:r>
            <a:r>
              <a:rPr lang="ru-RU" dirty="0" smtClean="0">
                <a:solidFill>
                  <a:schemeClr val="tx1"/>
                </a:solidFill>
              </a:rPr>
              <a:t>№</a:t>
            </a:r>
            <a:r>
              <a:rPr lang="ka-GE" dirty="0" smtClean="0">
                <a:solidFill>
                  <a:schemeClr val="tx1"/>
                </a:solidFill>
              </a:rPr>
              <a:t>22, 30.05.2022).</a:t>
            </a:r>
            <a:endParaRPr lang="en-US" dirty="0">
              <a:solidFill>
                <a:schemeClr val="tx1"/>
              </a:solidFill>
            </a:endParaRPr>
          </a:p>
        </p:txBody>
      </p:sp>
      <p:sp>
        <p:nvSpPr>
          <p:cNvPr id="6" name="Прямоугольник с двумя скругленными противолежащими углами 5"/>
          <p:cNvSpPr/>
          <p:nvPr/>
        </p:nvSpPr>
        <p:spPr>
          <a:xfrm>
            <a:off x="2097688" y="1137461"/>
            <a:ext cx="4291222" cy="2167465"/>
          </a:xfrm>
          <a:prstGeom prst="round2DiagRect">
            <a:avLst/>
          </a:prstGeom>
          <a:solidFill>
            <a:srgbClr val="56A887"/>
          </a:solidFill>
          <a:ln>
            <a:noFill/>
          </a:ln>
          <a:effectLst/>
          <a:scene3d>
            <a:camera prst="orthographicFront">
              <a:rot lat="0" lon="0" rev="0"/>
            </a:camera>
            <a:lightRig rig="glow" dir="t">
              <a:rot lat="0" lon="0" rev="14100000"/>
            </a:lightRig>
          </a:scene3d>
          <a:sp3d prstMaterial="softEdge">
            <a:bevelT w="127000" prst="artDeco"/>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a-GE" dirty="0" smtClean="0">
                <a:solidFill>
                  <a:schemeClr val="tx1"/>
                </a:solidFill>
              </a:rPr>
              <a:t>ინფორმაცია აჭარის ავტონომიური რესპუბლიკის სამინისტროებისა და უწყებების ძირითადი მონაცემებისა და მიმართულებების შესახებ. (კომიტეტის სხდომა </a:t>
            </a:r>
            <a:r>
              <a:rPr lang="ru-RU" dirty="0" smtClean="0">
                <a:solidFill>
                  <a:schemeClr val="tx1"/>
                </a:solidFill>
              </a:rPr>
              <a:t>№</a:t>
            </a:r>
            <a:r>
              <a:rPr lang="ka-GE" dirty="0" smtClean="0">
                <a:solidFill>
                  <a:schemeClr val="tx1"/>
                </a:solidFill>
              </a:rPr>
              <a:t>24, 23.06.2022).</a:t>
            </a:r>
            <a:endParaRPr lang="en-US" dirty="0">
              <a:solidFill>
                <a:schemeClr val="tx1"/>
              </a:solidFill>
            </a:endParaRPr>
          </a:p>
        </p:txBody>
      </p:sp>
      <p:sp>
        <p:nvSpPr>
          <p:cNvPr id="7" name="Овал 6"/>
          <p:cNvSpPr/>
          <p:nvPr/>
        </p:nvSpPr>
        <p:spPr>
          <a:xfrm>
            <a:off x="1535360" y="1317293"/>
            <a:ext cx="485773" cy="476251"/>
          </a:xfrm>
          <a:prstGeom prst="ellipse">
            <a:avLst/>
          </a:prstGeom>
          <a:solidFill>
            <a:srgbClr val="56A887"/>
          </a:solidFill>
          <a:ln>
            <a:noFill/>
          </a:ln>
          <a:effectLst/>
          <a:scene3d>
            <a:camera prst="orthographicFront">
              <a:rot lat="0" lon="0" rev="0"/>
            </a:camera>
            <a:lightRig rig="glow" dir="t">
              <a:rot lat="0" lon="0" rev="14100000"/>
            </a:lightRig>
          </a:scene3d>
          <a:sp3d prstMaterial="softEdge">
            <a:bevelT w="127000" prst="artDeco"/>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a-GE" dirty="0" smtClean="0"/>
              <a:t>3</a:t>
            </a:r>
            <a:endParaRPr lang="en-US" dirty="0"/>
          </a:p>
        </p:txBody>
      </p:sp>
      <p:sp>
        <p:nvSpPr>
          <p:cNvPr id="8" name="Прямоугольник с двумя скругленными противолежащими углами 7"/>
          <p:cNvSpPr/>
          <p:nvPr/>
        </p:nvSpPr>
        <p:spPr>
          <a:xfrm>
            <a:off x="7347464" y="1405216"/>
            <a:ext cx="4291222" cy="2167465"/>
          </a:xfrm>
          <a:prstGeom prst="round2DiagRect">
            <a:avLst/>
          </a:prstGeom>
          <a:solidFill>
            <a:srgbClr val="CE7674"/>
          </a:solidFill>
          <a:ln>
            <a:noFill/>
          </a:ln>
          <a:effectLst/>
          <a:scene3d>
            <a:camera prst="orthographicFront">
              <a:rot lat="0" lon="0" rev="0"/>
            </a:camera>
            <a:lightRig rig="glow" dir="t">
              <a:rot lat="0" lon="0" rev="14100000"/>
            </a:lightRig>
          </a:scene3d>
          <a:sp3d prstMaterial="softEdge">
            <a:bevelT w="127000" prst="artDeco"/>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a-GE" dirty="0">
                <a:solidFill>
                  <a:schemeClr val="tx1"/>
                </a:solidFill>
              </a:rPr>
              <a:t>აჭარის ავტონომიური რესპუბლიკის </a:t>
            </a:r>
            <a:r>
              <a:rPr lang="ka-GE" dirty="0" smtClean="0">
                <a:solidFill>
                  <a:schemeClr val="tx1"/>
                </a:solidFill>
              </a:rPr>
              <a:t>2022 </a:t>
            </a:r>
            <a:r>
              <a:rPr lang="ka-GE" dirty="0">
                <a:solidFill>
                  <a:schemeClr val="tx1"/>
                </a:solidFill>
              </a:rPr>
              <a:t>წლის რესპუბლიკური ბიუჯეტის სამი კვარტლის შესრულების მიმოხილვა </a:t>
            </a:r>
            <a:r>
              <a:rPr lang="ka-GE" dirty="0" smtClean="0">
                <a:solidFill>
                  <a:schemeClr val="tx1"/>
                </a:solidFill>
              </a:rPr>
              <a:t>(</a:t>
            </a:r>
            <a:r>
              <a:rPr lang="ru-RU" dirty="0" smtClean="0">
                <a:solidFill>
                  <a:schemeClr val="tx1"/>
                </a:solidFill>
              </a:rPr>
              <a:t>№</a:t>
            </a:r>
            <a:r>
              <a:rPr lang="ka-GE" dirty="0" smtClean="0">
                <a:solidFill>
                  <a:schemeClr val="tx1"/>
                </a:solidFill>
              </a:rPr>
              <a:t>09-02-15/871, 31.</a:t>
            </a:r>
            <a:r>
              <a:rPr lang="en-US" dirty="0">
                <a:solidFill>
                  <a:schemeClr val="tx1"/>
                </a:solidFill>
              </a:rPr>
              <a:t>10.</a:t>
            </a:r>
            <a:r>
              <a:rPr lang="ka-GE" dirty="0" smtClean="0">
                <a:solidFill>
                  <a:schemeClr val="tx1"/>
                </a:solidFill>
              </a:rPr>
              <a:t>2022</a:t>
            </a:r>
            <a:r>
              <a:rPr lang="ru-RU" dirty="0" smtClean="0">
                <a:solidFill>
                  <a:schemeClr val="tx1"/>
                </a:solidFill>
              </a:rPr>
              <a:t>. </a:t>
            </a:r>
            <a:endParaRPr lang="ka-GE" dirty="0" smtClean="0">
              <a:solidFill>
                <a:schemeClr val="tx1"/>
              </a:solidFill>
            </a:endParaRPr>
          </a:p>
          <a:p>
            <a:pPr algn="ctr"/>
            <a:r>
              <a:rPr lang="ka-GE" dirty="0" smtClean="0">
                <a:solidFill>
                  <a:schemeClr val="tx1"/>
                </a:solidFill>
              </a:rPr>
              <a:t>(კომიტეტის სხდომა </a:t>
            </a:r>
            <a:r>
              <a:rPr lang="ru-RU" dirty="0" smtClean="0">
                <a:solidFill>
                  <a:schemeClr val="tx1"/>
                </a:solidFill>
              </a:rPr>
              <a:t>№</a:t>
            </a:r>
            <a:r>
              <a:rPr lang="ka-GE" dirty="0" smtClean="0">
                <a:solidFill>
                  <a:schemeClr val="tx1"/>
                </a:solidFill>
              </a:rPr>
              <a:t>27, 14.11.2022).</a:t>
            </a:r>
            <a:endParaRPr lang="en-US" dirty="0">
              <a:solidFill>
                <a:schemeClr val="tx1"/>
              </a:solidFill>
            </a:endParaRPr>
          </a:p>
        </p:txBody>
      </p:sp>
      <p:sp>
        <p:nvSpPr>
          <p:cNvPr id="9" name="Овал 8"/>
          <p:cNvSpPr/>
          <p:nvPr/>
        </p:nvSpPr>
        <p:spPr>
          <a:xfrm>
            <a:off x="6785136" y="1555419"/>
            <a:ext cx="485773" cy="476251"/>
          </a:xfrm>
          <a:prstGeom prst="ellipse">
            <a:avLst/>
          </a:prstGeom>
          <a:solidFill>
            <a:srgbClr val="CE7674"/>
          </a:solidFill>
          <a:ln>
            <a:noFill/>
          </a:ln>
          <a:effectLst/>
          <a:scene3d>
            <a:camera prst="orthographicFront">
              <a:rot lat="0" lon="0" rev="0"/>
            </a:camera>
            <a:lightRig rig="glow" dir="t">
              <a:rot lat="0" lon="0" rev="14100000"/>
            </a:lightRig>
          </a:scene3d>
          <a:sp3d prstMaterial="softEdge">
            <a:bevelT w="127000" prst="artDeco"/>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a-GE" dirty="0" smtClean="0"/>
              <a:t>4</a:t>
            </a:r>
            <a:endParaRPr lang="en-US" dirty="0"/>
          </a:p>
        </p:txBody>
      </p:sp>
      <p:sp>
        <p:nvSpPr>
          <p:cNvPr id="10" name="Стрелка вниз 9"/>
          <p:cNvSpPr/>
          <p:nvPr/>
        </p:nvSpPr>
        <p:spPr>
          <a:xfrm>
            <a:off x="6324746" y="138819"/>
            <a:ext cx="599265" cy="622377"/>
          </a:xfrm>
          <a:prstGeom prst="downArrow">
            <a:avLst/>
          </a:prstGeom>
          <a:solidFill>
            <a:schemeClr val="accent5">
              <a:lumMod val="75000"/>
            </a:schemeClr>
          </a:solidFill>
          <a:ln>
            <a:noFill/>
          </a:ln>
          <a:effectLst/>
          <a:scene3d>
            <a:camera prst="orthographicFront">
              <a:rot lat="0" lon="0" rev="0"/>
            </a:camera>
            <a:lightRig rig="glow" dir="t">
              <a:rot lat="0" lon="0" rev="14100000"/>
            </a:lightRig>
          </a:scene3d>
          <a:sp3d prstMaterial="softEdge">
            <a:bevelT w="127000" prst="artDeco"/>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1303899427"/>
      </p:ext>
    </p:extLst>
  </p:cSld>
  <p:clrMapOvr>
    <a:masterClrMapping/>
  </p:clrMapOvr>
  <mc:AlternateContent xmlns:mc="http://schemas.openxmlformats.org/markup-compatibility/2006" xmlns:p14="http://schemas.microsoft.com/office/powerpoint/2010/main">
    <mc:Choice Requires="p14">
      <p:transition spd="slow" p14:dur="800" advClick="0" advTm="20000">
        <p:circle/>
      </p:transition>
    </mc:Choice>
    <mc:Fallback xmlns="">
      <p:transition spd="slow" advClick="0" advTm="20000">
        <p:circle/>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bg>
      <p:bgPr>
        <a:gradFill>
          <a:gsLst>
            <a:gs pos="0">
              <a:schemeClr val="accent6">
                <a:lumMod val="5000"/>
                <a:lumOff val="95000"/>
              </a:schemeClr>
            </a:gs>
            <a:gs pos="74000">
              <a:schemeClr val="accent6">
                <a:lumMod val="45000"/>
                <a:lumOff val="55000"/>
              </a:schemeClr>
            </a:gs>
            <a:gs pos="83000">
              <a:schemeClr val="accent6">
                <a:lumMod val="45000"/>
                <a:lumOff val="55000"/>
              </a:schemeClr>
            </a:gs>
            <a:gs pos="100000">
              <a:schemeClr val="accent6">
                <a:lumMod val="30000"/>
                <a:lumOff val="70000"/>
              </a:schemeClr>
            </a:gs>
          </a:gsLst>
          <a:lin ang="2700000" scaled="1"/>
        </a:gradFill>
        <a:effectLst/>
      </p:bgPr>
    </p:bg>
    <p:spTree>
      <p:nvGrpSpPr>
        <p:cNvPr id="1" name=""/>
        <p:cNvGrpSpPr/>
        <p:nvPr/>
      </p:nvGrpSpPr>
      <p:grpSpPr>
        <a:xfrm>
          <a:off x="0" y="0"/>
          <a:ext cx="0" cy="0"/>
          <a:chOff x="0" y="0"/>
          <a:chExt cx="0" cy="0"/>
        </a:xfrm>
      </p:grpSpPr>
      <p:sp>
        <p:nvSpPr>
          <p:cNvPr id="2" name="Выноска со стрелкой вниз 1"/>
          <p:cNvSpPr/>
          <p:nvPr/>
        </p:nvSpPr>
        <p:spPr>
          <a:xfrm>
            <a:off x="1793631" y="256650"/>
            <a:ext cx="8871438" cy="1369927"/>
          </a:xfrm>
          <a:prstGeom prst="downArrowCallout">
            <a:avLst/>
          </a:prstGeom>
          <a:solidFill>
            <a:schemeClr val="tx2">
              <a:lumMod val="40000"/>
              <a:lumOff val="60000"/>
            </a:schemeClr>
          </a:solidFill>
          <a:ln>
            <a:noFill/>
          </a:ln>
          <a:effectLst/>
          <a:scene3d>
            <a:camera prst="orthographicFront">
              <a:rot lat="0" lon="0" rev="0"/>
            </a:camera>
            <a:lightRig rig="glow" dir="t">
              <a:rot lat="0" lon="0" rev="14100000"/>
            </a:lightRig>
          </a:scene3d>
          <a:sp3d prstMaterial="softEdge">
            <a:bevelT w="127000" prst="artDeco"/>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a-GE" b="1" spc="50" dirty="0" smtClean="0">
                <a:ln w="0">
                  <a:solidFill>
                    <a:schemeClr val="bg1"/>
                  </a:solidFill>
                </a:ln>
                <a:solidFill>
                  <a:schemeClr val="bg2"/>
                </a:solidFill>
                <a:effectLst>
                  <a:outerShdw blurRad="50800" dist="38100" dir="2700000" algn="tl" rotWithShape="0">
                    <a:prstClr val="black">
                      <a:alpha val="40000"/>
                    </a:prstClr>
                  </a:outerShdw>
                </a:effectLst>
              </a:rPr>
              <a:t> </a:t>
            </a:r>
            <a:r>
              <a:rPr lang="ka-GE" sz="2000" b="1" dirty="0" smtClean="0">
                <a:ln w="0"/>
                <a:solidFill>
                  <a:schemeClr val="tx1"/>
                </a:solidFill>
              </a:rPr>
              <a:t>სტრატეგიული მიზანი </a:t>
            </a:r>
            <a:r>
              <a:rPr lang="en-US" sz="2000" b="1" dirty="0" smtClean="0">
                <a:ln w="0"/>
                <a:solidFill>
                  <a:schemeClr val="tx1"/>
                </a:solidFill>
              </a:rPr>
              <a:t>III - </a:t>
            </a:r>
            <a:r>
              <a:rPr lang="ka-GE" sz="2000" b="1" dirty="0" smtClean="0">
                <a:ln w="0"/>
                <a:solidFill>
                  <a:schemeClr val="tx1"/>
                </a:solidFill>
              </a:rPr>
              <a:t>აჭარის ავტონომიური რესპუბლიკის უმაღლესი საბჭოს რეგლამენტის მოთხოვნათა დაცვის უზრუნველყოფა </a:t>
            </a:r>
            <a:endParaRPr lang="en-US" sz="2000" b="1" spc="50" dirty="0">
              <a:ln w="0">
                <a:solidFill>
                  <a:schemeClr val="bg1"/>
                </a:solidFill>
              </a:ln>
              <a:solidFill>
                <a:schemeClr val="tx1"/>
              </a:solidFill>
            </a:endParaRPr>
          </a:p>
        </p:txBody>
      </p:sp>
      <p:sp>
        <p:nvSpPr>
          <p:cNvPr id="3" name="Прямоугольник с двумя скругленными соседними углами 2"/>
          <p:cNvSpPr/>
          <p:nvPr/>
        </p:nvSpPr>
        <p:spPr>
          <a:xfrm>
            <a:off x="1299792" y="3952818"/>
            <a:ext cx="2709500" cy="2404020"/>
          </a:xfrm>
          <a:prstGeom prst="round2SameRect">
            <a:avLst/>
          </a:prstGeom>
          <a:solidFill>
            <a:srgbClr val="9F89B9"/>
          </a:solidFill>
          <a:ln>
            <a:noFill/>
          </a:ln>
          <a:effectLst/>
          <a:scene3d>
            <a:camera prst="orthographicFront">
              <a:rot lat="0" lon="0" rev="0"/>
            </a:camera>
            <a:lightRig rig="glow" dir="t">
              <a:rot lat="0" lon="0" rev="14100000"/>
            </a:lightRig>
          </a:scene3d>
          <a:sp3d prstMaterial="softEdge">
            <a:bevelT w="127000" prst="artDeco"/>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a-GE" dirty="0" smtClean="0">
                <a:solidFill>
                  <a:schemeClr val="tx1"/>
                </a:solidFill>
              </a:rPr>
              <a:t>უმაღლესი საბჭოს წევრის უფლებამოსილების ცნობა ან ვადამდე შეწყვეტის საკითხის განხილვა</a:t>
            </a:r>
          </a:p>
          <a:p>
            <a:pPr algn="ctr"/>
            <a:r>
              <a:rPr lang="ka-GE" dirty="0" smtClean="0">
                <a:solidFill>
                  <a:schemeClr val="tx1"/>
                </a:solidFill>
              </a:rPr>
              <a:t>(კომიტეტის სხდომა </a:t>
            </a:r>
            <a:r>
              <a:rPr lang="ru-RU" dirty="0" smtClean="0">
                <a:solidFill>
                  <a:schemeClr val="tx1"/>
                </a:solidFill>
              </a:rPr>
              <a:t>№</a:t>
            </a:r>
            <a:r>
              <a:rPr lang="ka-GE" dirty="0" smtClean="0">
                <a:solidFill>
                  <a:schemeClr val="tx1"/>
                </a:solidFill>
              </a:rPr>
              <a:t>16, 20.09.2021). </a:t>
            </a:r>
            <a:endParaRPr lang="en-US" dirty="0">
              <a:solidFill>
                <a:schemeClr val="tx1"/>
              </a:solidFill>
            </a:endParaRPr>
          </a:p>
        </p:txBody>
      </p:sp>
      <p:sp>
        <p:nvSpPr>
          <p:cNvPr id="4" name="Прямоугольник с двумя скругленными соседними углами 3"/>
          <p:cNvSpPr/>
          <p:nvPr/>
        </p:nvSpPr>
        <p:spPr>
          <a:xfrm>
            <a:off x="8312392" y="3952818"/>
            <a:ext cx="2709500" cy="2404020"/>
          </a:xfrm>
          <a:prstGeom prst="round2SameRect">
            <a:avLst/>
          </a:prstGeom>
          <a:solidFill>
            <a:schemeClr val="tx2">
              <a:lumMod val="40000"/>
              <a:lumOff val="60000"/>
            </a:schemeClr>
          </a:solidFill>
          <a:ln>
            <a:noFill/>
          </a:ln>
          <a:effectLst/>
          <a:scene3d>
            <a:camera prst="orthographicFront">
              <a:rot lat="0" lon="0" rev="0"/>
            </a:camera>
            <a:lightRig rig="glow" dir="t">
              <a:rot lat="0" lon="0" rev="14100000"/>
            </a:lightRig>
          </a:scene3d>
          <a:sp3d prstMaterial="softEdge">
            <a:bevelT w="127000" prst="artDeco"/>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a-GE" dirty="0" smtClean="0">
                <a:solidFill>
                  <a:schemeClr val="tx1"/>
                </a:solidFill>
              </a:rPr>
              <a:t>ეთიკის საბჭოში პროპორციული წარმომადგენლობის კვოტების განსაზღვრა </a:t>
            </a:r>
          </a:p>
          <a:p>
            <a:pPr algn="ctr"/>
            <a:r>
              <a:rPr lang="ka-GE" dirty="0" smtClean="0">
                <a:solidFill>
                  <a:schemeClr val="tx1"/>
                </a:solidFill>
              </a:rPr>
              <a:t>(კომიტეტის სხდომა </a:t>
            </a:r>
            <a:r>
              <a:rPr lang="ru-RU" dirty="0" smtClean="0">
                <a:solidFill>
                  <a:schemeClr val="tx1"/>
                </a:solidFill>
              </a:rPr>
              <a:t>№</a:t>
            </a:r>
            <a:r>
              <a:rPr lang="ka-GE" dirty="0" smtClean="0">
                <a:solidFill>
                  <a:schemeClr val="tx1"/>
                </a:solidFill>
              </a:rPr>
              <a:t>16, 20.09.2021).</a:t>
            </a:r>
            <a:endParaRPr lang="en-US" dirty="0">
              <a:solidFill>
                <a:schemeClr val="tx1"/>
              </a:solidFill>
            </a:endParaRPr>
          </a:p>
        </p:txBody>
      </p:sp>
      <p:sp>
        <p:nvSpPr>
          <p:cNvPr id="5" name="Прямоугольник с двумя скругленными соседними углами 4"/>
          <p:cNvSpPr/>
          <p:nvPr/>
        </p:nvSpPr>
        <p:spPr>
          <a:xfrm>
            <a:off x="4769092" y="3952818"/>
            <a:ext cx="2783500" cy="2667790"/>
          </a:xfrm>
          <a:prstGeom prst="round2SameRect">
            <a:avLst/>
          </a:prstGeom>
          <a:solidFill>
            <a:srgbClr val="7DB7BD"/>
          </a:solidFill>
          <a:ln>
            <a:noFill/>
          </a:ln>
          <a:effectLst/>
          <a:scene3d>
            <a:camera prst="orthographicFront">
              <a:rot lat="0" lon="0" rev="0"/>
            </a:camera>
            <a:lightRig rig="glow" dir="t">
              <a:rot lat="0" lon="0" rev="14100000"/>
            </a:lightRig>
          </a:scene3d>
          <a:sp3d prstMaterial="softEdge">
            <a:bevelT w="127000" prst="artDeco"/>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a-GE" dirty="0" smtClean="0">
                <a:solidFill>
                  <a:schemeClr val="tx1"/>
                </a:solidFill>
              </a:rPr>
              <a:t>უმაღლესი საბჭოს წევრის ქონებრივი მდგომარეობის დეკლარაციის შესახებ ინფორმაციის ანალიზი და შესაბამისი რეაგირება (კომიტეტის სხდომა </a:t>
            </a:r>
            <a:r>
              <a:rPr lang="ru-RU" dirty="0" smtClean="0">
                <a:solidFill>
                  <a:schemeClr val="tx1"/>
                </a:solidFill>
              </a:rPr>
              <a:t>№</a:t>
            </a:r>
            <a:r>
              <a:rPr lang="ka-GE" dirty="0" smtClean="0">
                <a:solidFill>
                  <a:schemeClr val="tx1"/>
                </a:solidFill>
              </a:rPr>
              <a:t>20, 01.04.2022).</a:t>
            </a:r>
            <a:endParaRPr lang="en-US" dirty="0">
              <a:solidFill>
                <a:schemeClr val="tx1"/>
              </a:solidFill>
            </a:endParaRPr>
          </a:p>
        </p:txBody>
      </p:sp>
      <p:sp>
        <p:nvSpPr>
          <p:cNvPr id="12" name="Блок-схема: знак завершения 11"/>
          <p:cNvSpPr/>
          <p:nvPr/>
        </p:nvSpPr>
        <p:spPr>
          <a:xfrm>
            <a:off x="1793631" y="1735640"/>
            <a:ext cx="8660423" cy="1772492"/>
          </a:xfrm>
          <a:prstGeom prst="flowChartTerminator">
            <a:avLst/>
          </a:prstGeom>
          <a:solidFill>
            <a:srgbClr val="DA9896"/>
          </a:solidFill>
          <a:ln>
            <a:noFill/>
          </a:ln>
          <a:effectLst/>
          <a:scene3d>
            <a:camera prst="orthographicFront">
              <a:rot lat="0" lon="0" rev="0"/>
            </a:camera>
            <a:lightRig rig="glow" dir="t">
              <a:rot lat="0" lon="0" rev="14100000"/>
            </a:lightRig>
          </a:scene3d>
          <a:sp3d prstMaterial="softEdge">
            <a:bevelT w="127000" prst="artDeco"/>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a-GE" b="1" dirty="0" smtClean="0">
                <a:solidFill>
                  <a:schemeClr val="tx1"/>
                </a:solidFill>
              </a:rPr>
              <a:t>კომიტეტის </a:t>
            </a:r>
            <a:r>
              <a:rPr lang="ka-GE" b="1" dirty="0">
                <a:solidFill>
                  <a:schemeClr val="tx1"/>
                </a:solidFill>
              </a:rPr>
              <a:t>საქმიანობის მნიშვნელოვან მიმართულებას, გარდა კანონშემოქმედებითი და საზედამხედველო/საკონტროლო ფუნქციებისა, წარმოადგენდა სამანდატო, საპროცედურო და სხვა სპეციფიკური უფლებამოსილებების განხორციელება. კომიტეტი მონიტორინგს უწევდა უმაღლესი საბჭოს რეგლამენტით დადგენილი წესების დაცვას.   </a:t>
            </a:r>
            <a:endParaRPr lang="en-US" b="1" dirty="0">
              <a:solidFill>
                <a:schemeClr val="tx1"/>
              </a:solidFill>
            </a:endParaRPr>
          </a:p>
        </p:txBody>
      </p:sp>
    </p:spTree>
    <p:extLst>
      <p:ext uri="{BB962C8B-B14F-4D97-AF65-F5344CB8AC3E}">
        <p14:creationId xmlns:p14="http://schemas.microsoft.com/office/powerpoint/2010/main" val="1112360609"/>
      </p:ext>
    </p:extLst>
  </p:cSld>
  <p:clrMapOvr>
    <a:masterClrMapping/>
  </p:clrMapOvr>
  <mc:AlternateContent xmlns:mc="http://schemas.openxmlformats.org/markup-compatibility/2006" xmlns:p14="http://schemas.microsoft.com/office/powerpoint/2010/main">
    <mc:Choice Requires="p14">
      <p:transition spd="slow" p14:dur="800" advClick="0" advTm="20000">
        <p:circle/>
      </p:transition>
    </mc:Choice>
    <mc:Fallback xmlns="">
      <p:transition spd="slow" advClick="0" advTm="20000">
        <p:circle/>
      </p:transition>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bg>
      <p:bgPr>
        <a:gradFill>
          <a:gsLst>
            <a:gs pos="0">
              <a:schemeClr val="accent6">
                <a:lumMod val="5000"/>
                <a:lumOff val="95000"/>
              </a:schemeClr>
            </a:gs>
            <a:gs pos="74000">
              <a:schemeClr val="accent6">
                <a:lumMod val="45000"/>
                <a:lumOff val="55000"/>
              </a:schemeClr>
            </a:gs>
            <a:gs pos="83000">
              <a:schemeClr val="accent6">
                <a:lumMod val="45000"/>
                <a:lumOff val="55000"/>
              </a:schemeClr>
            </a:gs>
            <a:gs pos="100000">
              <a:schemeClr val="accent6">
                <a:lumMod val="30000"/>
                <a:lumOff val="70000"/>
              </a:schemeClr>
            </a:gs>
          </a:gsLst>
          <a:lin ang="2700000" scaled="1"/>
        </a:gradFill>
        <a:effectLst/>
      </p:bgPr>
    </p:bg>
    <p:spTree>
      <p:nvGrpSpPr>
        <p:cNvPr id="1" name=""/>
        <p:cNvGrpSpPr/>
        <p:nvPr/>
      </p:nvGrpSpPr>
      <p:grpSpPr>
        <a:xfrm>
          <a:off x="0" y="0"/>
          <a:ext cx="0" cy="0"/>
          <a:chOff x="0" y="0"/>
          <a:chExt cx="0" cy="0"/>
        </a:xfrm>
      </p:grpSpPr>
      <p:sp>
        <p:nvSpPr>
          <p:cNvPr id="6" name="Прямоугольник с двумя скругленными соседними углами 5"/>
          <p:cNvSpPr/>
          <p:nvPr/>
        </p:nvSpPr>
        <p:spPr>
          <a:xfrm>
            <a:off x="2806208" y="1007290"/>
            <a:ext cx="6408130" cy="1160584"/>
          </a:xfrm>
          <a:prstGeom prst="round2SameRect">
            <a:avLst/>
          </a:prstGeom>
          <a:solidFill>
            <a:srgbClr val="94C8B3"/>
          </a:solidFill>
          <a:ln>
            <a:noFill/>
          </a:ln>
          <a:effectLst/>
          <a:scene3d>
            <a:camera prst="orthographicFront">
              <a:rot lat="0" lon="0" rev="0"/>
            </a:camera>
            <a:lightRig rig="glow" dir="t">
              <a:rot lat="0" lon="0" rev="14100000"/>
            </a:lightRig>
          </a:scene3d>
          <a:sp3d prstMaterial="softEdge">
            <a:bevelT w="127000" prst="artDeco"/>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a-GE" dirty="0" smtClean="0">
                <a:solidFill>
                  <a:schemeClr val="tx1"/>
                </a:solidFill>
              </a:rPr>
              <a:t>საკადრო საკითხებთან დაკავშირებული საქმიანობა</a:t>
            </a:r>
          </a:p>
          <a:p>
            <a:pPr algn="ctr"/>
            <a:r>
              <a:rPr lang="ka-GE" dirty="0" smtClean="0">
                <a:solidFill>
                  <a:schemeClr val="tx1"/>
                </a:solidFill>
              </a:rPr>
              <a:t>(კომიტეტის სხდომა </a:t>
            </a:r>
            <a:r>
              <a:rPr lang="ru-RU" dirty="0" smtClean="0">
                <a:solidFill>
                  <a:schemeClr val="tx1"/>
                </a:solidFill>
              </a:rPr>
              <a:t>№</a:t>
            </a:r>
            <a:r>
              <a:rPr lang="ka-GE" dirty="0" smtClean="0">
                <a:solidFill>
                  <a:schemeClr val="tx1"/>
                </a:solidFill>
              </a:rPr>
              <a:t>25, 21.09.2022).</a:t>
            </a:r>
            <a:endParaRPr lang="en-US" dirty="0">
              <a:solidFill>
                <a:schemeClr val="tx1"/>
              </a:solidFill>
            </a:endParaRPr>
          </a:p>
        </p:txBody>
      </p:sp>
      <p:sp>
        <p:nvSpPr>
          <p:cNvPr id="7" name="Двойная стрелка влево/вверх 6"/>
          <p:cNvSpPr/>
          <p:nvPr/>
        </p:nvSpPr>
        <p:spPr>
          <a:xfrm>
            <a:off x="5275589" y="2492046"/>
            <a:ext cx="553914" cy="1772223"/>
          </a:xfrm>
          <a:prstGeom prst="leftUpArrow">
            <a:avLst>
              <a:gd name="adj1" fmla="val 37288"/>
              <a:gd name="adj2" fmla="val 27797"/>
              <a:gd name="adj3" fmla="val 25000"/>
            </a:avLst>
          </a:prstGeom>
          <a:solidFill>
            <a:schemeClr val="accent1">
              <a:lumMod val="60000"/>
              <a:lumOff val="40000"/>
            </a:schemeClr>
          </a:solidFill>
          <a:ln>
            <a:noFill/>
          </a:ln>
          <a:effectLst/>
          <a:scene3d>
            <a:camera prst="orthographicFront">
              <a:rot lat="0" lon="0" rev="0"/>
            </a:camera>
            <a:lightRig rig="glow" dir="t">
              <a:rot lat="0" lon="0" rev="14100000"/>
            </a:lightRig>
          </a:scene3d>
          <a:sp3d prstMaterial="softEdge">
            <a:bevelT w="127000" prst="artDeco"/>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Овал 8"/>
          <p:cNvSpPr/>
          <p:nvPr/>
        </p:nvSpPr>
        <p:spPr>
          <a:xfrm>
            <a:off x="984738" y="2615137"/>
            <a:ext cx="4290851" cy="3820832"/>
          </a:xfrm>
          <a:prstGeom prst="ellipse">
            <a:avLst/>
          </a:prstGeom>
          <a:solidFill>
            <a:schemeClr val="accent1">
              <a:lumMod val="60000"/>
              <a:lumOff val="40000"/>
            </a:schemeClr>
          </a:solidFill>
          <a:ln>
            <a:noFill/>
          </a:ln>
          <a:effectLst/>
          <a:scene3d>
            <a:camera prst="orthographicFront">
              <a:rot lat="0" lon="0" rev="0"/>
            </a:camera>
            <a:lightRig rig="glow" dir="t">
              <a:rot lat="0" lon="0" rev="14100000"/>
            </a:lightRig>
          </a:scene3d>
          <a:sp3d prstMaterial="softEdge">
            <a:bevelT w="127000" prst="artDeco"/>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a-GE" dirty="0" smtClean="0">
                <a:solidFill>
                  <a:schemeClr val="tx1"/>
                </a:solidFill>
              </a:rPr>
              <a:t>აჭარის ავტონომიური რესპუბლიკის უმაღლესი საარჩევნო კომისიის წევრის ვაკანტურ თანამდებობაზე ასარჩევად წარმოდგენილი კანდიდატების კანონმდებლობასთან შესაბამისობის დადგენა და მათი კომიტეტის სხდომაზე მოსმენა</a:t>
            </a:r>
            <a:endParaRPr lang="en-US" dirty="0">
              <a:solidFill>
                <a:schemeClr val="tx1"/>
              </a:solidFill>
            </a:endParaRPr>
          </a:p>
        </p:txBody>
      </p:sp>
      <p:sp>
        <p:nvSpPr>
          <p:cNvPr id="10" name="Овал 9"/>
          <p:cNvSpPr/>
          <p:nvPr/>
        </p:nvSpPr>
        <p:spPr>
          <a:xfrm>
            <a:off x="6651557" y="2731350"/>
            <a:ext cx="3995927" cy="3528773"/>
          </a:xfrm>
          <a:prstGeom prst="ellipse">
            <a:avLst/>
          </a:prstGeom>
          <a:solidFill>
            <a:srgbClr val="B4A3C9"/>
          </a:solidFill>
          <a:ln>
            <a:noFill/>
          </a:ln>
          <a:effectLst/>
          <a:scene3d>
            <a:camera prst="orthographicFront">
              <a:rot lat="0" lon="0" rev="0"/>
            </a:camera>
            <a:lightRig rig="glow" dir="t">
              <a:rot lat="0" lon="0" rev="14100000"/>
            </a:lightRig>
          </a:scene3d>
          <a:sp3d prstMaterial="softEdge">
            <a:bevelT w="127000" prst="artDeco"/>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a-GE" dirty="0" smtClean="0">
                <a:solidFill>
                  <a:schemeClr val="tx1"/>
                </a:solidFill>
              </a:rPr>
              <a:t>აჭარის ავტონომიური რესპუბლიკის უმაღლესი საარჩევნო კომისიის წევრის ფარული კენჭისყრით არჩევის მიზნით, კენჭისყრის ადგილის, ბიულეტენის ფორმისა და მისი შევსების წესის დადგენა</a:t>
            </a:r>
            <a:endParaRPr lang="en-US" dirty="0">
              <a:solidFill>
                <a:schemeClr val="tx1"/>
              </a:solidFill>
            </a:endParaRPr>
          </a:p>
        </p:txBody>
      </p:sp>
      <p:sp>
        <p:nvSpPr>
          <p:cNvPr id="13" name="Стрелка вниз 12"/>
          <p:cNvSpPr/>
          <p:nvPr/>
        </p:nvSpPr>
        <p:spPr>
          <a:xfrm>
            <a:off x="5767957" y="379374"/>
            <a:ext cx="484632" cy="504825"/>
          </a:xfrm>
          <a:prstGeom prst="downArrow">
            <a:avLst/>
          </a:prstGeom>
          <a:solidFill>
            <a:srgbClr val="9F89B9"/>
          </a:solidFill>
          <a:ln>
            <a:noFill/>
          </a:ln>
          <a:effectLst/>
          <a:scene3d>
            <a:camera prst="orthographicFront">
              <a:rot lat="0" lon="0" rev="0"/>
            </a:camera>
            <a:lightRig rig="glow" dir="t">
              <a:rot lat="0" lon="0" rev="14100000"/>
            </a:lightRig>
          </a:scene3d>
          <a:sp3d prstMaterial="softEdge">
            <a:bevelT w="127000" prst="artDeco"/>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Двойная стрелка влево/вверх 14"/>
          <p:cNvSpPr/>
          <p:nvPr/>
        </p:nvSpPr>
        <p:spPr>
          <a:xfrm flipH="1">
            <a:off x="6162871" y="2492046"/>
            <a:ext cx="488687" cy="1772223"/>
          </a:xfrm>
          <a:prstGeom prst="leftUpArrow">
            <a:avLst>
              <a:gd name="adj1" fmla="val 37288"/>
              <a:gd name="adj2" fmla="val 27797"/>
              <a:gd name="adj3" fmla="val 25000"/>
            </a:avLst>
          </a:prstGeom>
          <a:solidFill>
            <a:srgbClr val="B4A3C9"/>
          </a:solidFill>
          <a:ln>
            <a:noFill/>
          </a:ln>
          <a:effectLst/>
          <a:scene3d>
            <a:camera prst="orthographicFront">
              <a:rot lat="0" lon="0" rev="0"/>
            </a:camera>
            <a:lightRig rig="glow" dir="t">
              <a:rot lat="0" lon="0" rev="14100000"/>
            </a:lightRig>
          </a:scene3d>
          <a:sp3d prstMaterial="softEdge">
            <a:bevelT w="127000" prst="artDeco"/>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2005903382"/>
      </p:ext>
    </p:extLst>
  </p:cSld>
  <p:clrMapOvr>
    <a:masterClrMapping/>
  </p:clrMapOvr>
  <mc:AlternateContent xmlns:mc="http://schemas.openxmlformats.org/markup-compatibility/2006" xmlns:p14="http://schemas.microsoft.com/office/powerpoint/2010/main">
    <mc:Choice Requires="p14">
      <p:transition spd="slow" p14:dur="800" advClick="0" advTm="20000">
        <p:circle/>
      </p:transition>
    </mc:Choice>
    <mc:Fallback xmlns="">
      <p:transition spd="slow" advClick="0" advTm="20000">
        <p:circle/>
      </p:transition>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bg>
      <p:bgPr>
        <a:gradFill>
          <a:gsLst>
            <a:gs pos="0">
              <a:schemeClr val="accent6">
                <a:lumMod val="5000"/>
                <a:lumOff val="95000"/>
              </a:schemeClr>
            </a:gs>
            <a:gs pos="74000">
              <a:schemeClr val="accent6">
                <a:lumMod val="45000"/>
                <a:lumOff val="55000"/>
              </a:schemeClr>
            </a:gs>
            <a:gs pos="83000">
              <a:schemeClr val="accent6">
                <a:lumMod val="45000"/>
                <a:lumOff val="55000"/>
              </a:schemeClr>
            </a:gs>
            <a:gs pos="100000">
              <a:schemeClr val="accent6">
                <a:lumMod val="30000"/>
                <a:lumOff val="70000"/>
              </a:schemeClr>
            </a:gs>
          </a:gsLst>
          <a:lin ang="2700000" scaled="1"/>
        </a:gradFill>
        <a:effectLst/>
      </p:bgPr>
    </p:bg>
    <p:spTree>
      <p:nvGrpSpPr>
        <p:cNvPr id="1" name=""/>
        <p:cNvGrpSpPr/>
        <p:nvPr/>
      </p:nvGrpSpPr>
      <p:grpSpPr>
        <a:xfrm>
          <a:off x="0" y="0"/>
          <a:ext cx="0" cy="0"/>
          <a:chOff x="0" y="0"/>
          <a:chExt cx="0" cy="0"/>
        </a:xfrm>
      </p:grpSpPr>
      <p:sp>
        <p:nvSpPr>
          <p:cNvPr id="2" name="Выноска со стрелкой вниз 1"/>
          <p:cNvSpPr/>
          <p:nvPr/>
        </p:nvSpPr>
        <p:spPr>
          <a:xfrm>
            <a:off x="1099038" y="419101"/>
            <a:ext cx="10735408" cy="1436262"/>
          </a:xfrm>
          <a:prstGeom prst="downArrowCallout">
            <a:avLst/>
          </a:prstGeom>
          <a:solidFill>
            <a:schemeClr val="tx2">
              <a:lumMod val="40000"/>
              <a:lumOff val="60000"/>
            </a:schemeClr>
          </a:solidFill>
          <a:ln>
            <a:noFill/>
          </a:ln>
          <a:effectLst/>
          <a:scene3d>
            <a:camera prst="orthographicFront">
              <a:rot lat="0" lon="0" rev="0"/>
            </a:camera>
            <a:lightRig rig="glow" dir="t">
              <a:rot lat="0" lon="0" rev="14100000"/>
            </a:lightRig>
          </a:scene3d>
          <a:sp3d prstMaterial="softEdge">
            <a:bevelT w="127000" prst="artDeco"/>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a-GE" b="1" spc="50" dirty="0" smtClean="0">
                <a:ln w="0">
                  <a:solidFill>
                    <a:schemeClr val="bg1"/>
                  </a:solidFill>
                </a:ln>
                <a:solidFill>
                  <a:schemeClr val="bg2"/>
                </a:solidFill>
                <a:effectLst>
                  <a:outerShdw blurRad="50800" dist="38100" dir="2700000" algn="tl" rotWithShape="0">
                    <a:prstClr val="black">
                      <a:alpha val="40000"/>
                    </a:prstClr>
                  </a:outerShdw>
                </a:effectLst>
              </a:rPr>
              <a:t> </a:t>
            </a:r>
            <a:r>
              <a:rPr lang="ka-GE" sz="2000" b="1" dirty="0" smtClean="0">
                <a:ln w="0"/>
                <a:solidFill>
                  <a:schemeClr val="tx1"/>
                </a:solidFill>
              </a:rPr>
              <a:t>აჭარის ავტონომიური რესპუბლიკის უმაღლესი საბჭოს რეგლამენტის 35-ე მუხლის მე-3 პუნქტით გათვალისწინებული უფლების უმაღლესი საბჭოს ფრაქციების მიერ გამოყენება </a:t>
            </a:r>
            <a:endParaRPr lang="en-US" sz="2000" b="1" dirty="0">
              <a:ln w="0"/>
              <a:solidFill>
                <a:schemeClr val="tx1"/>
              </a:solidFill>
            </a:endParaRPr>
          </a:p>
        </p:txBody>
      </p:sp>
      <p:sp>
        <p:nvSpPr>
          <p:cNvPr id="3" name="Выноска со стрелкой вниз 2"/>
          <p:cNvSpPr/>
          <p:nvPr/>
        </p:nvSpPr>
        <p:spPr>
          <a:xfrm>
            <a:off x="1909760" y="2009775"/>
            <a:ext cx="2447925" cy="1390651"/>
          </a:xfrm>
          <a:prstGeom prst="downArrowCallout">
            <a:avLst/>
          </a:prstGeom>
          <a:solidFill>
            <a:schemeClr val="accent1">
              <a:lumMod val="40000"/>
              <a:lumOff val="60000"/>
            </a:schemeClr>
          </a:solidFill>
          <a:ln>
            <a:noFill/>
          </a:ln>
          <a:effectLst/>
          <a:scene3d>
            <a:camera prst="orthographicFront">
              <a:rot lat="0" lon="0" rev="0"/>
            </a:camera>
            <a:lightRig rig="glow" dir="t">
              <a:rot lat="0" lon="0" rev="14100000"/>
            </a:lightRig>
          </a:scene3d>
          <a:sp3d prstMaterial="softEdge">
            <a:bevelT w="127000" prst="artDeco"/>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a-GE" dirty="0" smtClean="0">
                <a:solidFill>
                  <a:schemeClr val="tx1"/>
                </a:solidFill>
              </a:rPr>
              <a:t>2021 წლის </a:t>
            </a:r>
          </a:p>
          <a:p>
            <a:pPr algn="ctr"/>
            <a:r>
              <a:rPr lang="ka-GE" dirty="0" smtClean="0">
                <a:solidFill>
                  <a:schemeClr val="tx1"/>
                </a:solidFill>
              </a:rPr>
              <a:t>საგაზაფხულო სესია</a:t>
            </a:r>
            <a:endParaRPr lang="en-US" dirty="0">
              <a:solidFill>
                <a:schemeClr val="tx1"/>
              </a:solidFill>
            </a:endParaRPr>
          </a:p>
        </p:txBody>
      </p:sp>
      <p:sp>
        <p:nvSpPr>
          <p:cNvPr id="4" name="Выноска со стрелкой вниз 3"/>
          <p:cNvSpPr/>
          <p:nvPr/>
        </p:nvSpPr>
        <p:spPr>
          <a:xfrm>
            <a:off x="5226048" y="2445541"/>
            <a:ext cx="2447925" cy="1390651"/>
          </a:xfrm>
          <a:prstGeom prst="downArrowCallout">
            <a:avLst/>
          </a:prstGeom>
          <a:solidFill>
            <a:schemeClr val="accent2">
              <a:lumMod val="60000"/>
              <a:lumOff val="40000"/>
            </a:schemeClr>
          </a:solidFill>
          <a:ln>
            <a:noFill/>
          </a:ln>
          <a:effectLst/>
          <a:scene3d>
            <a:camera prst="orthographicFront">
              <a:rot lat="0" lon="0" rev="0"/>
            </a:camera>
            <a:lightRig rig="glow" dir="t">
              <a:rot lat="0" lon="0" rev="14100000"/>
            </a:lightRig>
          </a:scene3d>
          <a:sp3d prstMaterial="softEdge">
            <a:bevelT w="127000" prst="artDeco"/>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a-GE" dirty="0" smtClean="0">
                <a:solidFill>
                  <a:schemeClr val="tx1"/>
                </a:solidFill>
              </a:rPr>
              <a:t>2021 წლის</a:t>
            </a:r>
          </a:p>
          <a:p>
            <a:pPr algn="ctr"/>
            <a:r>
              <a:rPr lang="ka-GE" dirty="0" smtClean="0">
                <a:solidFill>
                  <a:schemeClr val="tx1"/>
                </a:solidFill>
              </a:rPr>
              <a:t>საშემოდგომო სესია</a:t>
            </a:r>
            <a:endParaRPr lang="en-US" dirty="0">
              <a:solidFill>
                <a:schemeClr val="tx1"/>
              </a:solidFill>
            </a:endParaRPr>
          </a:p>
        </p:txBody>
      </p:sp>
      <p:sp>
        <p:nvSpPr>
          <p:cNvPr id="5" name="Выноска со стрелкой вниз 4"/>
          <p:cNvSpPr/>
          <p:nvPr/>
        </p:nvSpPr>
        <p:spPr>
          <a:xfrm>
            <a:off x="8542336" y="2705462"/>
            <a:ext cx="2447925" cy="1390651"/>
          </a:xfrm>
          <a:prstGeom prst="downArrowCallout">
            <a:avLst/>
          </a:prstGeom>
          <a:solidFill>
            <a:srgbClr val="B4A3C9"/>
          </a:solidFill>
          <a:ln>
            <a:noFill/>
          </a:ln>
          <a:effectLst/>
          <a:scene3d>
            <a:camera prst="orthographicFront">
              <a:rot lat="0" lon="0" rev="0"/>
            </a:camera>
            <a:lightRig rig="glow" dir="t">
              <a:rot lat="0" lon="0" rev="14100000"/>
            </a:lightRig>
          </a:scene3d>
          <a:sp3d prstMaterial="softEdge">
            <a:bevelT w="127000" prst="artDeco"/>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a-GE" dirty="0" smtClean="0">
                <a:solidFill>
                  <a:schemeClr val="tx1"/>
                </a:solidFill>
              </a:rPr>
              <a:t>2022 წლის საგაზაფხულო სესია</a:t>
            </a:r>
            <a:endParaRPr lang="en-US" dirty="0">
              <a:solidFill>
                <a:schemeClr val="tx1"/>
              </a:solidFill>
            </a:endParaRPr>
          </a:p>
        </p:txBody>
      </p:sp>
      <p:sp>
        <p:nvSpPr>
          <p:cNvPr id="6" name="Трапеция 5"/>
          <p:cNvSpPr/>
          <p:nvPr/>
        </p:nvSpPr>
        <p:spPr>
          <a:xfrm>
            <a:off x="1714500" y="3585610"/>
            <a:ext cx="2776719" cy="2243689"/>
          </a:xfrm>
          <a:prstGeom prst="trapezoid">
            <a:avLst/>
          </a:prstGeom>
          <a:solidFill>
            <a:srgbClr val="8F95D1"/>
          </a:solidFill>
          <a:ln>
            <a:noFill/>
          </a:ln>
          <a:effectLst/>
          <a:scene3d>
            <a:camera prst="orthographicFront">
              <a:rot lat="0" lon="0" rev="0"/>
            </a:camera>
            <a:lightRig rig="glow" dir="t">
              <a:rot lat="0" lon="0" rev="14100000"/>
            </a:lightRig>
          </a:scene3d>
          <a:sp3d prstMaterial="softEdge">
            <a:bevelT w="127000" prst="artDeco"/>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a-GE" dirty="0" smtClean="0">
                <a:solidFill>
                  <a:schemeClr val="tx1"/>
                </a:solidFill>
              </a:rPr>
              <a:t>ფრაქციების მიერ დაღვევა არ გამოვლენილა</a:t>
            </a:r>
          </a:p>
          <a:p>
            <a:pPr algn="ctr"/>
            <a:r>
              <a:rPr lang="ka-GE" dirty="0" smtClean="0">
                <a:solidFill>
                  <a:schemeClr val="tx1"/>
                </a:solidFill>
              </a:rPr>
              <a:t>(კომიტეტის სხდომა</a:t>
            </a:r>
            <a:r>
              <a:rPr lang="ka-GE" dirty="0">
                <a:solidFill>
                  <a:schemeClr val="tx1"/>
                </a:solidFill>
              </a:rPr>
              <a:t> </a:t>
            </a:r>
            <a:r>
              <a:rPr lang="ru-RU" dirty="0" smtClean="0">
                <a:solidFill>
                  <a:schemeClr val="tx1"/>
                </a:solidFill>
              </a:rPr>
              <a:t>№</a:t>
            </a:r>
            <a:r>
              <a:rPr lang="ka-GE" dirty="0" smtClean="0">
                <a:solidFill>
                  <a:schemeClr val="tx1"/>
                </a:solidFill>
              </a:rPr>
              <a:t>16, 20.09.2021</a:t>
            </a:r>
            <a:r>
              <a:rPr lang="ru-RU" dirty="0" smtClean="0">
                <a:solidFill>
                  <a:schemeClr val="tx1"/>
                </a:solidFill>
              </a:rPr>
              <a:t> </a:t>
            </a:r>
            <a:r>
              <a:rPr lang="ka-GE" dirty="0" smtClean="0">
                <a:solidFill>
                  <a:schemeClr val="tx1"/>
                </a:solidFill>
              </a:rPr>
              <a:t> ინფორმაცია).</a:t>
            </a:r>
            <a:endParaRPr lang="en-US" dirty="0">
              <a:solidFill>
                <a:schemeClr val="tx1"/>
              </a:solidFill>
            </a:endParaRPr>
          </a:p>
        </p:txBody>
      </p:sp>
      <p:sp>
        <p:nvSpPr>
          <p:cNvPr id="7" name="Трапеция 6"/>
          <p:cNvSpPr/>
          <p:nvPr/>
        </p:nvSpPr>
        <p:spPr>
          <a:xfrm>
            <a:off x="5092512" y="3990604"/>
            <a:ext cx="2864525" cy="2181595"/>
          </a:xfrm>
          <a:prstGeom prst="trapezoid">
            <a:avLst/>
          </a:prstGeom>
          <a:solidFill>
            <a:schemeClr val="accent5">
              <a:lumMod val="60000"/>
              <a:lumOff val="40000"/>
            </a:schemeClr>
          </a:solidFill>
          <a:ln>
            <a:noFill/>
          </a:ln>
          <a:effectLst/>
          <a:scene3d>
            <a:camera prst="orthographicFront">
              <a:rot lat="0" lon="0" rev="0"/>
            </a:camera>
            <a:lightRig rig="glow" dir="t">
              <a:rot lat="0" lon="0" rev="14100000"/>
            </a:lightRig>
          </a:scene3d>
          <a:sp3d prstMaterial="softEdge">
            <a:bevelT w="127000" prst="artDeco"/>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a-GE" dirty="0" smtClean="0">
                <a:solidFill>
                  <a:schemeClr val="tx1"/>
                </a:solidFill>
              </a:rPr>
              <a:t>ფრაქციების მიერ დარღვევა არ გამოვლენილა (კომიტეტის სხდომა </a:t>
            </a:r>
            <a:r>
              <a:rPr lang="ru-RU" dirty="0">
                <a:solidFill>
                  <a:schemeClr val="tx1"/>
                </a:solidFill>
              </a:rPr>
              <a:t>№</a:t>
            </a:r>
            <a:r>
              <a:rPr lang="ka-GE" dirty="0" smtClean="0">
                <a:solidFill>
                  <a:schemeClr val="tx1"/>
                </a:solidFill>
              </a:rPr>
              <a:t>20, 01.04.2022 ინფორმაცია).</a:t>
            </a:r>
            <a:endParaRPr lang="en-US" dirty="0">
              <a:solidFill>
                <a:schemeClr val="tx1"/>
              </a:solidFill>
            </a:endParaRPr>
          </a:p>
        </p:txBody>
      </p:sp>
      <p:sp>
        <p:nvSpPr>
          <p:cNvPr id="8" name="Трапеция 7"/>
          <p:cNvSpPr/>
          <p:nvPr/>
        </p:nvSpPr>
        <p:spPr>
          <a:xfrm>
            <a:off x="8408495" y="4290276"/>
            <a:ext cx="2810489" cy="2233616"/>
          </a:xfrm>
          <a:prstGeom prst="trapezoid">
            <a:avLst/>
          </a:prstGeom>
          <a:solidFill>
            <a:schemeClr val="accent2">
              <a:lumMod val="40000"/>
              <a:lumOff val="60000"/>
            </a:schemeClr>
          </a:solidFill>
          <a:ln>
            <a:noFill/>
          </a:ln>
          <a:effectLst/>
          <a:scene3d>
            <a:camera prst="orthographicFront">
              <a:rot lat="0" lon="0" rev="0"/>
            </a:camera>
            <a:lightRig rig="glow" dir="t">
              <a:rot lat="0" lon="0" rev="14100000"/>
            </a:lightRig>
          </a:scene3d>
          <a:sp3d prstMaterial="softEdge">
            <a:bevelT w="127000" prst="artDeco"/>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a-GE" dirty="0" smtClean="0">
                <a:solidFill>
                  <a:schemeClr val="tx1"/>
                </a:solidFill>
              </a:rPr>
              <a:t>ფრაქციების მიერ დარღვევა არ გამოვლენილა (კომიტეტის სხდომა</a:t>
            </a:r>
            <a:r>
              <a:rPr lang="ru-RU" dirty="0">
                <a:solidFill>
                  <a:schemeClr val="tx1"/>
                </a:solidFill>
              </a:rPr>
              <a:t> </a:t>
            </a:r>
            <a:r>
              <a:rPr lang="ru-RU" dirty="0" smtClean="0">
                <a:solidFill>
                  <a:schemeClr val="tx1"/>
                </a:solidFill>
              </a:rPr>
              <a:t>№</a:t>
            </a:r>
            <a:r>
              <a:rPr lang="ka-GE" dirty="0" smtClean="0">
                <a:solidFill>
                  <a:schemeClr val="tx1"/>
                </a:solidFill>
              </a:rPr>
              <a:t>25, 21.09.2022 ინფორმაცია).</a:t>
            </a:r>
            <a:endParaRPr lang="en-US" dirty="0">
              <a:solidFill>
                <a:schemeClr val="tx1"/>
              </a:solidFill>
            </a:endParaRPr>
          </a:p>
        </p:txBody>
      </p:sp>
    </p:spTree>
    <p:extLst>
      <p:ext uri="{BB962C8B-B14F-4D97-AF65-F5344CB8AC3E}">
        <p14:creationId xmlns:p14="http://schemas.microsoft.com/office/powerpoint/2010/main" val="2891817011"/>
      </p:ext>
    </p:extLst>
  </p:cSld>
  <p:clrMapOvr>
    <a:masterClrMapping/>
  </p:clrMapOvr>
  <mc:AlternateContent xmlns:mc="http://schemas.openxmlformats.org/markup-compatibility/2006" xmlns:p14="http://schemas.microsoft.com/office/powerpoint/2010/main">
    <mc:Choice Requires="p14">
      <p:transition spd="slow" p14:dur="800" advClick="0" advTm="20000">
        <p:circle/>
      </p:transition>
    </mc:Choice>
    <mc:Fallback xmlns="">
      <p:transition spd="slow" advClick="0" advTm="20000">
        <p:circle/>
      </p:transition>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bg>
      <p:bgPr>
        <a:gradFill>
          <a:gsLst>
            <a:gs pos="0">
              <a:schemeClr val="accent6">
                <a:lumMod val="5000"/>
                <a:lumOff val="95000"/>
              </a:schemeClr>
            </a:gs>
            <a:gs pos="74000">
              <a:schemeClr val="accent6">
                <a:lumMod val="45000"/>
                <a:lumOff val="55000"/>
              </a:schemeClr>
            </a:gs>
            <a:gs pos="83000">
              <a:schemeClr val="accent6">
                <a:lumMod val="45000"/>
                <a:lumOff val="55000"/>
              </a:schemeClr>
            </a:gs>
            <a:gs pos="100000">
              <a:schemeClr val="accent6">
                <a:lumMod val="30000"/>
                <a:lumOff val="70000"/>
              </a:schemeClr>
            </a:gs>
          </a:gsLst>
          <a:lin ang="2700000" scaled="1"/>
        </a:gradFill>
        <a:effectLst/>
      </p:bgPr>
    </p:bg>
    <p:spTree>
      <p:nvGrpSpPr>
        <p:cNvPr id="1" name=""/>
        <p:cNvGrpSpPr/>
        <p:nvPr/>
      </p:nvGrpSpPr>
      <p:grpSpPr>
        <a:xfrm>
          <a:off x="0" y="0"/>
          <a:ext cx="0" cy="0"/>
          <a:chOff x="0" y="0"/>
          <a:chExt cx="0" cy="0"/>
        </a:xfrm>
      </p:grpSpPr>
      <p:sp>
        <p:nvSpPr>
          <p:cNvPr id="2" name="Выноска со стрелкой вниз 1"/>
          <p:cNvSpPr/>
          <p:nvPr/>
        </p:nvSpPr>
        <p:spPr>
          <a:xfrm>
            <a:off x="1592995" y="174930"/>
            <a:ext cx="9390184" cy="1466850"/>
          </a:xfrm>
          <a:prstGeom prst="downArrowCallout">
            <a:avLst/>
          </a:prstGeom>
          <a:solidFill>
            <a:schemeClr val="tx2">
              <a:lumMod val="40000"/>
              <a:lumOff val="60000"/>
            </a:schemeClr>
          </a:solidFill>
          <a:ln>
            <a:noFill/>
          </a:ln>
          <a:effectLst/>
          <a:scene3d>
            <a:camera prst="orthographicFront">
              <a:rot lat="0" lon="0" rev="0"/>
            </a:camera>
            <a:lightRig rig="glow" dir="t">
              <a:rot lat="0" lon="0" rev="14100000"/>
            </a:lightRig>
          </a:scene3d>
          <a:sp3d prstMaterial="softEdge">
            <a:bevelT w="127000" prst="artDeco"/>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a-GE" sz="2000" b="1" dirty="0" smtClean="0">
                <a:ln w="0"/>
                <a:solidFill>
                  <a:schemeClr val="tx1"/>
                </a:solidFill>
              </a:rPr>
              <a:t>სტრატეგიული მიზანი - </a:t>
            </a:r>
            <a:r>
              <a:rPr lang="en-US" sz="2000" b="1" dirty="0" smtClean="0">
                <a:ln w="0"/>
                <a:solidFill>
                  <a:schemeClr val="tx1"/>
                </a:solidFill>
              </a:rPr>
              <a:t>IV</a:t>
            </a:r>
            <a:r>
              <a:rPr lang="ka-GE" sz="2000" b="1" dirty="0" smtClean="0">
                <a:ln w="0"/>
                <a:solidFill>
                  <a:schemeClr val="tx1"/>
                </a:solidFill>
              </a:rPr>
              <a:t> კომიტეტის გამჭვირვალობისა და საზოგადოებასთან ურთიერთობის გაუმჯობესება</a:t>
            </a:r>
            <a:endParaRPr lang="en-US" sz="2000" b="1" dirty="0">
              <a:ln w="0"/>
              <a:solidFill>
                <a:schemeClr val="tx1"/>
              </a:solidFill>
            </a:endParaRPr>
          </a:p>
        </p:txBody>
      </p:sp>
      <p:sp>
        <p:nvSpPr>
          <p:cNvPr id="3" name="Правильный пятиугольник 2"/>
          <p:cNvSpPr/>
          <p:nvPr/>
        </p:nvSpPr>
        <p:spPr>
          <a:xfrm>
            <a:off x="1943101" y="4114798"/>
            <a:ext cx="3385282" cy="2558564"/>
          </a:xfrm>
          <a:prstGeom prst="pentagon">
            <a:avLst/>
          </a:prstGeom>
          <a:solidFill>
            <a:srgbClr val="76B89D"/>
          </a:solidFill>
          <a:ln>
            <a:noFill/>
          </a:ln>
          <a:effectLst/>
          <a:scene3d>
            <a:camera prst="orthographicFront">
              <a:rot lat="0" lon="0" rev="0"/>
            </a:camera>
            <a:lightRig rig="glow" dir="t">
              <a:rot lat="0" lon="0" rev="14100000"/>
            </a:lightRig>
          </a:scene3d>
          <a:sp3d prstMaterial="softEdge">
            <a:bevelT w="127000" prst="artDeco"/>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a-GE" dirty="0" smtClean="0">
                <a:solidFill>
                  <a:schemeClr val="tx1"/>
                </a:solidFill>
              </a:rPr>
              <a:t>კომიტეტის 2021 წლის სამოქმედო გეგმაში ცვლილება (კომიტეტის სხდომა </a:t>
            </a:r>
            <a:r>
              <a:rPr lang="ru-RU" dirty="0">
                <a:solidFill>
                  <a:schemeClr val="tx1"/>
                </a:solidFill>
              </a:rPr>
              <a:t>№</a:t>
            </a:r>
            <a:r>
              <a:rPr lang="ka-GE" dirty="0" smtClean="0">
                <a:solidFill>
                  <a:schemeClr val="tx1"/>
                </a:solidFill>
              </a:rPr>
              <a:t>16, 20.09.2021).</a:t>
            </a:r>
          </a:p>
        </p:txBody>
      </p:sp>
      <p:sp>
        <p:nvSpPr>
          <p:cNvPr id="6" name="Скругленный прямоугольник 5"/>
          <p:cNvSpPr/>
          <p:nvPr/>
        </p:nvSpPr>
        <p:spPr>
          <a:xfrm>
            <a:off x="1398404" y="1681437"/>
            <a:ext cx="9779365" cy="1764872"/>
          </a:xfrm>
          <a:prstGeom prst="roundRect">
            <a:avLst/>
          </a:prstGeom>
          <a:solidFill>
            <a:srgbClr val="62B5C8"/>
          </a:solidFill>
          <a:ln>
            <a:noFill/>
          </a:ln>
          <a:effectLst/>
          <a:scene3d>
            <a:camera prst="orthographicFront">
              <a:rot lat="0" lon="0" rev="0"/>
            </a:camera>
            <a:lightRig rig="glow" dir="t">
              <a:rot lat="0" lon="0" rev="14100000"/>
            </a:lightRig>
          </a:scene3d>
          <a:sp3d prstMaterial="softEdge">
            <a:bevelT w="127000" prst="artDeco"/>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a-GE" dirty="0" smtClean="0">
                <a:solidFill>
                  <a:schemeClr val="tx1"/>
                </a:solidFill>
              </a:rPr>
              <a:t>კომიტეტი </a:t>
            </a:r>
            <a:r>
              <a:rPr lang="ka-GE" dirty="0">
                <a:solidFill>
                  <a:schemeClr val="tx1"/>
                </a:solidFill>
              </a:rPr>
              <a:t>დიდ მნიშვნელობას ანიჭებდა საკუთარი საქმიანობის გამჭვირვალობასა და მასში დაინტერესებული პირების ჩართულობის </a:t>
            </a:r>
            <a:r>
              <a:rPr lang="ka-GE" dirty="0" smtClean="0">
                <a:solidFill>
                  <a:schemeClr val="tx1"/>
                </a:solidFill>
              </a:rPr>
              <a:t>გააქტიურებას. უმაღლესი </a:t>
            </a:r>
            <a:r>
              <a:rPr lang="ka-GE" dirty="0">
                <a:solidFill>
                  <a:schemeClr val="tx1"/>
                </a:solidFill>
              </a:rPr>
              <a:t>საბჭოს ვებგვერდზე რეგულარულად აისახებოდა ინფორმაცია კომიტეტის საქმიანობის შესახებ. </a:t>
            </a:r>
            <a:r>
              <a:rPr lang="ka-GE" dirty="0" smtClean="0">
                <a:solidFill>
                  <a:schemeClr val="tx1"/>
                </a:solidFill>
              </a:rPr>
              <a:t>კომიტეტი </a:t>
            </a:r>
            <a:r>
              <a:rPr lang="ka-GE" dirty="0">
                <a:solidFill>
                  <a:schemeClr val="tx1"/>
                </a:solidFill>
              </a:rPr>
              <a:t>ითვალისწინებდა აჭარის ავტონომიური რესპუბლიკის უმაღლესი საბჭოს ღია მმართველობის საბჭოს 2021-2022 წლების სამოქმედო გეგმით გაწერილ ვალდებულებებს.</a:t>
            </a:r>
            <a:endParaRPr lang="en-US" dirty="0">
              <a:solidFill>
                <a:schemeClr val="tx1"/>
              </a:solidFill>
            </a:endParaRPr>
          </a:p>
        </p:txBody>
      </p:sp>
      <p:sp>
        <p:nvSpPr>
          <p:cNvPr id="7" name="Правильный пятиугольник 6"/>
          <p:cNvSpPr/>
          <p:nvPr/>
        </p:nvSpPr>
        <p:spPr>
          <a:xfrm>
            <a:off x="7254627" y="4114798"/>
            <a:ext cx="3385282" cy="2558564"/>
          </a:xfrm>
          <a:prstGeom prst="pentagon">
            <a:avLst/>
          </a:prstGeom>
          <a:solidFill>
            <a:srgbClr val="D68C8A"/>
          </a:solidFill>
          <a:ln>
            <a:noFill/>
          </a:ln>
          <a:effectLst/>
          <a:scene3d>
            <a:camera prst="orthographicFront">
              <a:rot lat="0" lon="0" rev="0"/>
            </a:camera>
            <a:lightRig rig="glow" dir="t">
              <a:rot lat="0" lon="0" rev="14100000"/>
            </a:lightRig>
          </a:scene3d>
          <a:sp3d prstMaterial="softEdge">
            <a:bevelT w="127000" prst="artDeco"/>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a-GE" dirty="0" smtClean="0">
                <a:solidFill>
                  <a:schemeClr val="tx1"/>
                </a:solidFill>
              </a:rPr>
              <a:t>კომიტეტის 2022 წლის სამოქმედო გეგმის დამტკიცება (კომიტეტის სხდომა </a:t>
            </a:r>
            <a:r>
              <a:rPr lang="ru-RU" dirty="0" smtClean="0">
                <a:solidFill>
                  <a:schemeClr val="tx1"/>
                </a:solidFill>
              </a:rPr>
              <a:t>№</a:t>
            </a:r>
            <a:r>
              <a:rPr lang="ka-GE" dirty="0" smtClean="0">
                <a:solidFill>
                  <a:schemeClr val="tx1"/>
                </a:solidFill>
              </a:rPr>
              <a:t>20, 01.04.2022).</a:t>
            </a:r>
          </a:p>
        </p:txBody>
      </p:sp>
      <p:sp>
        <p:nvSpPr>
          <p:cNvPr id="8" name="Овал 7"/>
          <p:cNvSpPr/>
          <p:nvPr/>
        </p:nvSpPr>
        <p:spPr>
          <a:xfrm>
            <a:off x="1457328" y="4651082"/>
            <a:ext cx="485773" cy="476251"/>
          </a:xfrm>
          <a:prstGeom prst="ellipse">
            <a:avLst/>
          </a:prstGeom>
          <a:solidFill>
            <a:srgbClr val="76B89D"/>
          </a:solidFill>
          <a:ln>
            <a:noFill/>
          </a:ln>
          <a:effectLst/>
          <a:scene3d>
            <a:camera prst="orthographicFront">
              <a:rot lat="0" lon="0" rev="0"/>
            </a:camera>
            <a:lightRig rig="glow" dir="t">
              <a:rot lat="0" lon="0" rev="14100000"/>
            </a:lightRig>
          </a:scene3d>
          <a:sp3d prstMaterial="softEdge">
            <a:bevelT w="127000" prst="artDeco"/>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a-GE" dirty="0" smtClean="0">
                <a:solidFill>
                  <a:schemeClr val="tx1"/>
                </a:solidFill>
              </a:rPr>
              <a:t>1</a:t>
            </a:r>
            <a:endParaRPr lang="en-US" dirty="0">
              <a:solidFill>
                <a:schemeClr val="tx1"/>
              </a:solidFill>
            </a:endParaRPr>
          </a:p>
        </p:txBody>
      </p:sp>
      <p:sp>
        <p:nvSpPr>
          <p:cNvPr id="9" name="Овал 8"/>
          <p:cNvSpPr/>
          <p:nvPr/>
        </p:nvSpPr>
        <p:spPr>
          <a:xfrm>
            <a:off x="6768854" y="4651082"/>
            <a:ext cx="485773" cy="476251"/>
          </a:xfrm>
          <a:prstGeom prst="ellipse">
            <a:avLst/>
          </a:prstGeom>
          <a:solidFill>
            <a:srgbClr val="D68C8A"/>
          </a:solidFill>
          <a:ln>
            <a:noFill/>
          </a:ln>
          <a:effectLst/>
          <a:scene3d>
            <a:camera prst="orthographicFront">
              <a:rot lat="0" lon="0" rev="0"/>
            </a:camera>
            <a:lightRig rig="glow" dir="t">
              <a:rot lat="0" lon="0" rev="14100000"/>
            </a:lightRig>
          </a:scene3d>
          <a:sp3d prstMaterial="softEdge">
            <a:bevelT w="127000" prst="artDeco"/>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a-GE" dirty="0" smtClean="0">
                <a:solidFill>
                  <a:schemeClr val="tx1"/>
                </a:solidFill>
              </a:rPr>
              <a:t>2</a:t>
            </a:r>
            <a:endParaRPr lang="en-US" dirty="0">
              <a:solidFill>
                <a:schemeClr val="tx1"/>
              </a:solidFill>
            </a:endParaRPr>
          </a:p>
        </p:txBody>
      </p:sp>
      <p:sp>
        <p:nvSpPr>
          <p:cNvPr id="10" name="Скругленный прямоугольник 9"/>
          <p:cNvSpPr/>
          <p:nvPr/>
        </p:nvSpPr>
        <p:spPr>
          <a:xfrm>
            <a:off x="4062655" y="3578514"/>
            <a:ext cx="4457700" cy="642205"/>
          </a:xfrm>
          <a:prstGeom prst="roundRect">
            <a:avLst/>
          </a:prstGeom>
          <a:solidFill>
            <a:srgbClr val="959BD3"/>
          </a:solidFill>
          <a:ln>
            <a:noFill/>
          </a:ln>
          <a:effectLst/>
          <a:scene3d>
            <a:camera prst="orthographicFront">
              <a:rot lat="0" lon="0" rev="0"/>
            </a:camera>
            <a:lightRig rig="glow" dir="t">
              <a:rot lat="0" lon="0" rev="14100000"/>
            </a:lightRig>
          </a:scene3d>
          <a:sp3d prstMaterial="softEdge">
            <a:bevelT w="127000" prst="artDeco"/>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a-GE" b="1" dirty="0" smtClean="0">
                <a:solidFill>
                  <a:schemeClr val="tx1"/>
                </a:solidFill>
              </a:rPr>
              <a:t>კომიტეტის სამოქმედო გეგმა</a:t>
            </a:r>
            <a:endParaRPr lang="en-US" b="1" dirty="0">
              <a:solidFill>
                <a:schemeClr val="tx1"/>
              </a:solidFill>
            </a:endParaRPr>
          </a:p>
        </p:txBody>
      </p:sp>
    </p:spTree>
    <p:extLst>
      <p:ext uri="{BB962C8B-B14F-4D97-AF65-F5344CB8AC3E}">
        <p14:creationId xmlns:p14="http://schemas.microsoft.com/office/powerpoint/2010/main" val="32506815"/>
      </p:ext>
    </p:extLst>
  </p:cSld>
  <p:clrMapOvr>
    <a:masterClrMapping/>
  </p:clrMapOvr>
  <mc:AlternateContent xmlns:mc="http://schemas.openxmlformats.org/markup-compatibility/2006" xmlns:p14="http://schemas.microsoft.com/office/powerpoint/2010/main">
    <mc:Choice Requires="p14">
      <p:transition spd="slow" p14:dur="800" advClick="0" advTm="20000">
        <p:circle/>
      </p:transition>
    </mc:Choice>
    <mc:Fallback xmlns="">
      <p:transition spd="slow" advClick="0" advTm="20000">
        <p:circle/>
      </p:transition>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bg>
      <p:bgPr>
        <a:gradFill>
          <a:gsLst>
            <a:gs pos="0">
              <a:schemeClr val="accent6">
                <a:lumMod val="5000"/>
                <a:lumOff val="95000"/>
              </a:schemeClr>
            </a:gs>
            <a:gs pos="74000">
              <a:schemeClr val="accent6">
                <a:lumMod val="45000"/>
                <a:lumOff val="55000"/>
              </a:schemeClr>
            </a:gs>
            <a:gs pos="83000">
              <a:schemeClr val="accent6">
                <a:lumMod val="45000"/>
                <a:lumOff val="55000"/>
              </a:schemeClr>
            </a:gs>
            <a:gs pos="100000">
              <a:schemeClr val="accent6">
                <a:lumMod val="30000"/>
                <a:lumOff val="70000"/>
              </a:schemeClr>
            </a:gs>
          </a:gsLst>
          <a:lin ang="2700000" scaled="1"/>
        </a:gradFill>
        <a:effectLst/>
      </p:bgPr>
    </p:bg>
    <p:spTree>
      <p:nvGrpSpPr>
        <p:cNvPr id="1" name=""/>
        <p:cNvGrpSpPr/>
        <p:nvPr/>
      </p:nvGrpSpPr>
      <p:grpSpPr>
        <a:xfrm>
          <a:off x="0" y="0"/>
          <a:ext cx="0" cy="0"/>
          <a:chOff x="0" y="0"/>
          <a:chExt cx="0" cy="0"/>
        </a:xfrm>
      </p:grpSpPr>
      <p:sp>
        <p:nvSpPr>
          <p:cNvPr id="2" name="Выноска со стрелкой вниз 1"/>
          <p:cNvSpPr/>
          <p:nvPr/>
        </p:nvSpPr>
        <p:spPr>
          <a:xfrm>
            <a:off x="1213338" y="196232"/>
            <a:ext cx="10515600" cy="1096237"/>
          </a:xfrm>
          <a:prstGeom prst="downArrowCallout">
            <a:avLst/>
          </a:prstGeom>
          <a:solidFill>
            <a:schemeClr val="tx2">
              <a:lumMod val="40000"/>
              <a:lumOff val="60000"/>
            </a:schemeClr>
          </a:solidFill>
          <a:ln>
            <a:noFill/>
          </a:ln>
          <a:effectLst/>
          <a:scene3d>
            <a:camera prst="orthographicFront">
              <a:rot lat="0" lon="0" rev="0"/>
            </a:camera>
            <a:lightRig rig="glow" dir="t">
              <a:rot lat="0" lon="0" rev="14100000"/>
            </a:lightRig>
          </a:scene3d>
          <a:sp3d prstMaterial="softEdge">
            <a:bevelT w="127000" prst="artDeco"/>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a-GE" sz="2000" b="1" dirty="0" smtClean="0">
                <a:ln w="0"/>
                <a:solidFill>
                  <a:schemeClr val="tx1"/>
                </a:solidFill>
              </a:rPr>
              <a:t>სტრატეგიული მიზანი </a:t>
            </a:r>
            <a:r>
              <a:rPr lang="en-US" sz="2000" b="1" dirty="0" smtClean="0">
                <a:ln w="0"/>
                <a:solidFill>
                  <a:schemeClr val="tx1"/>
                </a:solidFill>
              </a:rPr>
              <a:t>V - </a:t>
            </a:r>
            <a:r>
              <a:rPr lang="ka-GE" sz="2000" b="1" dirty="0" smtClean="0">
                <a:ln w="0"/>
                <a:solidFill>
                  <a:schemeClr val="tx1"/>
                </a:solidFill>
              </a:rPr>
              <a:t>კომიტეტის ორგანიზაციული შესაძლებლობების გაძლიერება</a:t>
            </a:r>
            <a:endParaRPr lang="en-US" sz="2000" b="1" dirty="0">
              <a:ln w="0"/>
              <a:solidFill>
                <a:schemeClr val="tx1"/>
              </a:solidFill>
            </a:endParaRPr>
          </a:p>
        </p:txBody>
      </p:sp>
      <p:sp>
        <p:nvSpPr>
          <p:cNvPr id="3" name="Выноска со стрелкой вниз 2"/>
          <p:cNvSpPr/>
          <p:nvPr/>
        </p:nvSpPr>
        <p:spPr>
          <a:xfrm>
            <a:off x="3134210" y="3227301"/>
            <a:ext cx="6307748" cy="1279647"/>
          </a:xfrm>
          <a:prstGeom prst="downArrowCallout">
            <a:avLst/>
          </a:prstGeom>
          <a:solidFill>
            <a:srgbClr val="9BA1D5"/>
          </a:solidFill>
          <a:ln>
            <a:noFill/>
          </a:ln>
          <a:effectLst/>
          <a:scene3d>
            <a:camera prst="orthographicFront">
              <a:rot lat="0" lon="0" rev="0"/>
            </a:camera>
            <a:lightRig rig="glow" dir="t">
              <a:rot lat="0" lon="0" rev="14100000"/>
            </a:lightRig>
          </a:scene3d>
          <a:sp3d prstMaterial="softEdge">
            <a:bevelT w="127000" prst="artDeco"/>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a-GE" b="1" dirty="0" smtClean="0">
                <a:ln w="0"/>
                <a:solidFill>
                  <a:schemeClr val="tx1"/>
                </a:solidFill>
              </a:rPr>
              <a:t>კომიტეტის აპარატის თანამშრომელთა გადამზადება</a:t>
            </a:r>
            <a:endParaRPr lang="en-US" b="1" dirty="0">
              <a:ln w="0"/>
              <a:solidFill>
                <a:schemeClr val="tx1"/>
              </a:solidFill>
            </a:endParaRPr>
          </a:p>
        </p:txBody>
      </p:sp>
      <p:sp>
        <p:nvSpPr>
          <p:cNvPr id="4" name="Скругленный прямоугольник 3"/>
          <p:cNvSpPr/>
          <p:nvPr/>
        </p:nvSpPr>
        <p:spPr>
          <a:xfrm>
            <a:off x="8223979" y="4506948"/>
            <a:ext cx="3341077" cy="1867475"/>
          </a:xfrm>
          <a:prstGeom prst="roundRect">
            <a:avLst/>
          </a:prstGeom>
          <a:solidFill>
            <a:schemeClr val="accent2">
              <a:lumMod val="40000"/>
              <a:lumOff val="60000"/>
            </a:schemeClr>
          </a:solidFill>
          <a:ln>
            <a:noFill/>
          </a:ln>
          <a:effectLst/>
          <a:scene3d>
            <a:camera prst="orthographicFront">
              <a:rot lat="0" lon="0" rev="0"/>
            </a:camera>
            <a:lightRig rig="glow" dir="t">
              <a:rot lat="0" lon="0" rev="14100000"/>
            </a:lightRig>
          </a:scene3d>
          <a:sp3d prstMaterial="softEdge">
            <a:bevelT w="127000" prst="artDeco"/>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a-GE" dirty="0" smtClean="0">
                <a:solidFill>
                  <a:schemeClr val="tx1"/>
                </a:solidFill>
              </a:rPr>
              <a:t>2022 წლის 30 მარტი</a:t>
            </a:r>
          </a:p>
          <a:p>
            <a:pPr algn="ctr"/>
            <a:r>
              <a:rPr lang="ka-GE" dirty="0" smtClean="0">
                <a:solidFill>
                  <a:schemeClr val="tx1"/>
                </a:solidFill>
              </a:rPr>
              <a:t>ტრენინგი აჭარის უმაღლესი საბჭოსა და მისი კომიტეტებისთვის საქმიანობის ყოველწლიური ანგარიშის მომზადება</a:t>
            </a:r>
            <a:endParaRPr lang="en-US" dirty="0">
              <a:solidFill>
                <a:schemeClr val="tx1"/>
              </a:solidFill>
            </a:endParaRPr>
          </a:p>
        </p:txBody>
      </p:sp>
      <p:sp>
        <p:nvSpPr>
          <p:cNvPr id="5" name="Скругленный прямоугольник 4"/>
          <p:cNvSpPr/>
          <p:nvPr/>
        </p:nvSpPr>
        <p:spPr>
          <a:xfrm>
            <a:off x="1965080" y="1378125"/>
            <a:ext cx="9012115" cy="1763519"/>
          </a:xfrm>
          <a:prstGeom prst="roundRect">
            <a:avLst/>
          </a:prstGeom>
          <a:solidFill>
            <a:schemeClr val="accent2">
              <a:lumMod val="60000"/>
              <a:lumOff val="40000"/>
            </a:schemeClr>
          </a:solidFill>
          <a:ln>
            <a:noFill/>
          </a:ln>
          <a:effectLst/>
          <a:scene3d>
            <a:camera prst="orthographicFront">
              <a:rot lat="0" lon="0" rev="0"/>
            </a:camera>
            <a:lightRig rig="glow" dir="t">
              <a:rot lat="0" lon="0" rev="14100000"/>
            </a:lightRig>
          </a:scene3d>
          <a:sp3d prstMaterial="softEdge">
            <a:bevelT w="127000" prst="artDeco"/>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a-GE" dirty="0">
                <a:solidFill>
                  <a:schemeClr val="tx1"/>
                </a:solidFill>
              </a:rPr>
              <a:t>კომიტეტის მუშაობის ეფექტიანობის ასამაღლებლად, კომიტეტის აპარატის თანამშრომლებს შორის ფუნქციები და ამოცანები ოპტიმალურად იყო განაწილებული, მათ შორის, განახლდა სამუშაო აღწერილობები.</a:t>
            </a:r>
            <a:endParaRPr lang="en-US" dirty="0">
              <a:solidFill>
                <a:schemeClr val="tx1"/>
              </a:solidFill>
            </a:endParaRPr>
          </a:p>
          <a:p>
            <a:pPr algn="ctr"/>
            <a:r>
              <a:rPr lang="ka-GE" dirty="0">
                <a:solidFill>
                  <a:schemeClr val="tx1"/>
                </a:solidFill>
              </a:rPr>
              <a:t>საანგარიშო პერიოდში კომიტეტის აპარატის თანამშრომელთა შესაძლებლობების გაძლიერების მიზნით </a:t>
            </a:r>
            <a:r>
              <a:rPr lang="ka-GE" dirty="0" smtClean="0">
                <a:solidFill>
                  <a:schemeClr val="tx1"/>
                </a:solidFill>
              </a:rPr>
              <a:t>გაიმართა არაერთი ტრენინგი</a:t>
            </a:r>
            <a:r>
              <a:rPr lang="ka-GE" dirty="0">
                <a:solidFill>
                  <a:schemeClr val="tx1"/>
                </a:solidFill>
              </a:rPr>
              <a:t>. </a:t>
            </a:r>
            <a:endParaRPr lang="en-US" dirty="0">
              <a:solidFill>
                <a:schemeClr val="tx1"/>
              </a:solidFill>
            </a:endParaRPr>
          </a:p>
        </p:txBody>
      </p:sp>
      <p:sp>
        <p:nvSpPr>
          <p:cNvPr id="6" name="Скругленный прямоугольник 5"/>
          <p:cNvSpPr/>
          <p:nvPr/>
        </p:nvSpPr>
        <p:spPr>
          <a:xfrm>
            <a:off x="971550" y="4506947"/>
            <a:ext cx="3390899" cy="2016945"/>
          </a:xfrm>
          <a:prstGeom prst="roundRect">
            <a:avLst/>
          </a:prstGeom>
          <a:solidFill>
            <a:schemeClr val="accent5">
              <a:lumMod val="60000"/>
              <a:lumOff val="40000"/>
            </a:schemeClr>
          </a:solidFill>
          <a:ln>
            <a:noFill/>
          </a:ln>
          <a:effectLst/>
          <a:scene3d>
            <a:camera prst="orthographicFront">
              <a:rot lat="0" lon="0" rev="0"/>
            </a:camera>
            <a:lightRig rig="glow" dir="t">
              <a:rot lat="0" lon="0" rev="14100000"/>
            </a:lightRig>
          </a:scene3d>
          <a:sp3d prstMaterial="softEdge">
            <a:bevelT w="127000" prst="artDeco"/>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a-GE" dirty="0" smtClean="0">
                <a:solidFill>
                  <a:schemeClr val="tx1"/>
                </a:solidFill>
                <a:latin typeface="Sylfaen" panose="010A0502050306030303" pitchFamily="18" charset="0"/>
              </a:rPr>
              <a:t>2</a:t>
            </a:r>
            <a:r>
              <a:rPr lang="en-US" dirty="0" smtClean="0">
                <a:solidFill>
                  <a:schemeClr val="tx1"/>
                </a:solidFill>
                <a:latin typeface="Sylfaen" panose="010A0502050306030303" pitchFamily="18" charset="0"/>
              </a:rPr>
              <a:t>021 </a:t>
            </a:r>
            <a:r>
              <a:rPr lang="ka-GE" dirty="0" smtClean="0">
                <a:solidFill>
                  <a:schemeClr val="tx1"/>
                </a:solidFill>
                <a:latin typeface="Sylfaen" panose="010A0502050306030303" pitchFamily="18" charset="0"/>
              </a:rPr>
              <a:t>წლის</a:t>
            </a:r>
            <a:r>
              <a:rPr lang="en-US" dirty="0" smtClean="0">
                <a:solidFill>
                  <a:schemeClr val="tx1"/>
                </a:solidFill>
                <a:latin typeface="Sylfaen" panose="010A0502050306030303" pitchFamily="18" charset="0"/>
              </a:rPr>
              <a:t> 21-22</a:t>
            </a:r>
            <a:r>
              <a:rPr lang="ka-GE" dirty="0" smtClean="0">
                <a:solidFill>
                  <a:schemeClr val="tx1"/>
                </a:solidFill>
              </a:rPr>
              <a:t>  ოქტომბერი</a:t>
            </a:r>
          </a:p>
          <a:p>
            <a:pPr algn="ctr"/>
            <a:r>
              <a:rPr lang="ka-GE" dirty="0" smtClean="0">
                <a:solidFill>
                  <a:schemeClr val="tx1"/>
                </a:solidFill>
              </a:rPr>
              <a:t>ტრენინგი აჭარის ავტონომიური რესპუბლიკის უმაღლესი საბჭოს კვლევითი საქმიანობის გაძლიერება</a:t>
            </a:r>
            <a:endParaRPr lang="en-US" dirty="0">
              <a:solidFill>
                <a:schemeClr val="tx1"/>
              </a:solidFill>
            </a:endParaRPr>
          </a:p>
        </p:txBody>
      </p:sp>
      <p:sp>
        <p:nvSpPr>
          <p:cNvPr id="7" name="Скругленный прямоугольник 6"/>
          <p:cNvSpPr/>
          <p:nvPr/>
        </p:nvSpPr>
        <p:spPr>
          <a:xfrm>
            <a:off x="4617545" y="4801151"/>
            <a:ext cx="3341077" cy="1845834"/>
          </a:xfrm>
          <a:prstGeom prst="roundRect">
            <a:avLst/>
          </a:prstGeom>
          <a:solidFill>
            <a:schemeClr val="tx2">
              <a:lumMod val="40000"/>
              <a:lumOff val="60000"/>
            </a:schemeClr>
          </a:solidFill>
          <a:ln>
            <a:noFill/>
          </a:ln>
          <a:effectLst/>
          <a:scene3d>
            <a:camera prst="orthographicFront">
              <a:rot lat="0" lon="0" rev="0"/>
            </a:camera>
            <a:lightRig rig="glow" dir="t">
              <a:rot lat="0" lon="0" rev="14100000"/>
            </a:lightRig>
          </a:scene3d>
          <a:sp3d prstMaterial="softEdge">
            <a:bevelT w="127000" prst="artDeco"/>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a-GE" dirty="0" smtClean="0">
                <a:solidFill>
                  <a:schemeClr val="tx1"/>
                </a:solidFill>
              </a:rPr>
              <a:t>2021 წლის 26-27 ნოემბერი</a:t>
            </a:r>
          </a:p>
          <a:p>
            <a:pPr algn="ctr"/>
            <a:r>
              <a:rPr lang="ka-GE" dirty="0" smtClean="0">
                <a:solidFill>
                  <a:schemeClr val="tx1"/>
                </a:solidFill>
              </a:rPr>
              <a:t>ტრენინგი აჭარის ავტონომიური რესპუბლიკის უმაღლესი საბჭოს საზედამხედველო საქმიანობის გაძლიერება</a:t>
            </a:r>
            <a:endParaRPr lang="en-US" dirty="0">
              <a:solidFill>
                <a:schemeClr val="tx1"/>
              </a:solidFill>
            </a:endParaRPr>
          </a:p>
        </p:txBody>
      </p:sp>
    </p:spTree>
    <p:extLst>
      <p:ext uri="{BB962C8B-B14F-4D97-AF65-F5344CB8AC3E}">
        <p14:creationId xmlns:p14="http://schemas.microsoft.com/office/powerpoint/2010/main" val="732434630"/>
      </p:ext>
    </p:extLst>
  </p:cSld>
  <p:clrMapOvr>
    <a:masterClrMapping/>
  </p:clrMapOvr>
  <mc:AlternateContent xmlns:mc="http://schemas.openxmlformats.org/markup-compatibility/2006" xmlns:p14="http://schemas.microsoft.com/office/powerpoint/2010/main">
    <mc:Choice Requires="p14">
      <p:transition spd="slow" p14:dur="800" advClick="0" advTm="20000">
        <p:circle/>
      </p:transition>
    </mc:Choice>
    <mc:Fallback xmlns="">
      <p:transition spd="slow" advClick="0" advTm="20000">
        <p:circl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6">
                <a:lumMod val="5000"/>
                <a:lumOff val="95000"/>
              </a:schemeClr>
            </a:gs>
            <a:gs pos="74000">
              <a:schemeClr val="accent6">
                <a:lumMod val="45000"/>
                <a:lumOff val="55000"/>
              </a:schemeClr>
            </a:gs>
            <a:gs pos="83000">
              <a:schemeClr val="accent6">
                <a:lumMod val="45000"/>
                <a:lumOff val="55000"/>
              </a:schemeClr>
            </a:gs>
            <a:gs pos="100000">
              <a:schemeClr val="accent6">
                <a:lumMod val="30000"/>
                <a:lumOff val="70000"/>
              </a:schemeClr>
            </a:gs>
          </a:gsLst>
          <a:lin ang="2700000" scaled="1"/>
          <a:tileRect/>
        </a:gradFill>
        <a:effectLst/>
      </p:bgPr>
    </p:bg>
    <p:spTree>
      <p:nvGrpSpPr>
        <p:cNvPr id="1" name=""/>
        <p:cNvGrpSpPr/>
        <p:nvPr/>
      </p:nvGrpSpPr>
      <p:grpSpPr>
        <a:xfrm>
          <a:off x="0" y="0"/>
          <a:ext cx="0" cy="0"/>
          <a:chOff x="0" y="0"/>
          <a:chExt cx="0" cy="0"/>
        </a:xfrm>
      </p:grpSpPr>
      <p:sp>
        <p:nvSpPr>
          <p:cNvPr id="16" name="Вертикальный свиток 15"/>
          <p:cNvSpPr/>
          <p:nvPr/>
        </p:nvSpPr>
        <p:spPr>
          <a:xfrm>
            <a:off x="877766" y="988730"/>
            <a:ext cx="7511921" cy="5473616"/>
          </a:xfrm>
          <a:prstGeom prst="verticalScroll">
            <a:avLst/>
          </a:prstGeom>
          <a:solidFill>
            <a:schemeClr val="tx2">
              <a:lumMod val="20000"/>
              <a:lumOff val="80000"/>
            </a:schemeClr>
          </a:solidFill>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a-GE" sz="2000" b="1" dirty="0" smtClean="0">
                <a:solidFill>
                  <a:schemeClr val="tx1"/>
                </a:solidFill>
                <a:latin typeface="+mj-lt"/>
              </a:rPr>
              <a:t>შესავალი</a:t>
            </a:r>
          </a:p>
          <a:p>
            <a:pPr algn="ctr"/>
            <a:endParaRPr lang="ka-GE" sz="2000" dirty="0" smtClean="0">
              <a:solidFill>
                <a:schemeClr val="tx1"/>
              </a:solidFill>
              <a:latin typeface="+mj-lt"/>
            </a:endParaRPr>
          </a:p>
          <a:p>
            <a:pPr algn="ctr"/>
            <a:r>
              <a:rPr lang="ka-GE" sz="2000" dirty="0" smtClean="0">
                <a:solidFill>
                  <a:schemeClr val="tx1"/>
                </a:solidFill>
                <a:latin typeface="+mj-lt"/>
              </a:rPr>
              <a:t>წინამდებარე დოკუმენტში წარმოდგენილია აჭარის ავტონომიური რესპუბლიკის უმაღლესი საბჭოს </a:t>
            </a:r>
            <a:r>
              <a:rPr lang="de-DE" sz="2000" dirty="0" smtClean="0">
                <a:solidFill>
                  <a:schemeClr val="tx1"/>
                </a:solidFill>
                <a:latin typeface="+mj-lt"/>
              </a:rPr>
              <a:t>საკონსტიტუციო</a:t>
            </a:r>
            <a:r>
              <a:rPr lang="de-DE" sz="2000" dirty="0">
                <a:solidFill>
                  <a:schemeClr val="tx1"/>
                </a:solidFill>
                <a:latin typeface="+mj-lt"/>
              </a:rPr>
              <a:t>, იურიდიულ და საპროცედურო საკითხთა კომი</a:t>
            </a:r>
            <a:r>
              <a:rPr lang="ka-GE" sz="2000" dirty="0" smtClean="0">
                <a:solidFill>
                  <a:schemeClr val="tx1"/>
                </a:solidFill>
                <a:latin typeface="+mj-lt"/>
              </a:rPr>
              <a:t>ტეტის მიერ გაწეული </a:t>
            </a:r>
            <a:r>
              <a:rPr lang="de-DE" sz="2000" dirty="0" smtClean="0">
                <a:solidFill>
                  <a:schemeClr val="tx1"/>
                </a:solidFill>
                <a:latin typeface="+mj-lt"/>
              </a:rPr>
              <a:t>საქმიანობ</a:t>
            </a:r>
            <a:r>
              <a:rPr lang="ka-GE" sz="2000" dirty="0" smtClean="0">
                <a:solidFill>
                  <a:schemeClr val="tx1"/>
                </a:solidFill>
                <a:latin typeface="+mj-lt"/>
              </a:rPr>
              <a:t>ის ანგარიში.</a:t>
            </a:r>
            <a:endParaRPr lang="en-US" sz="2000" dirty="0">
              <a:solidFill>
                <a:schemeClr val="tx1"/>
              </a:solidFill>
              <a:latin typeface="+mj-lt"/>
            </a:endParaRPr>
          </a:p>
          <a:p>
            <a:pPr algn="ctr"/>
            <a:r>
              <a:rPr lang="ka-GE" sz="2000" dirty="0" smtClean="0">
                <a:solidFill>
                  <a:schemeClr val="tx1"/>
                </a:solidFill>
                <a:latin typeface="+mj-lt"/>
              </a:rPr>
              <a:t>ანგარიში მოიცავს და შესაბამისობაშია კომიტეტისთვის აჭარის ავტონომიური რესპუბლიკის უმაღლესი საბჭოს რეგლამენტითა და კომიტეტის დებულებით განსაზღვრულ უფლებამოსილებებთან, აგრეთვე, კომიტეტის 2021-2022 წლების სამოქმედო გეგმით გათვალისწინებულ საქმიანობასთან.</a:t>
            </a:r>
            <a:endParaRPr lang="en-US" sz="2000" dirty="0">
              <a:solidFill>
                <a:schemeClr val="tx1"/>
              </a:solidFill>
              <a:latin typeface="+mj-lt"/>
            </a:endParaRPr>
          </a:p>
        </p:txBody>
      </p:sp>
      <p:sp>
        <p:nvSpPr>
          <p:cNvPr id="17" name="Овальная выноска 16"/>
          <p:cNvSpPr/>
          <p:nvPr/>
        </p:nvSpPr>
        <p:spPr>
          <a:xfrm>
            <a:off x="8946174" y="778118"/>
            <a:ext cx="2705100" cy="1714500"/>
          </a:xfrm>
          <a:prstGeom prst="wedgeEllipseCallout">
            <a:avLst/>
          </a:prstGeom>
          <a:solidFill>
            <a:schemeClr val="tx2">
              <a:lumMod val="40000"/>
              <a:lumOff val="60000"/>
            </a:schemeClr>
          </a:solidFill>
          <a:effectLst>
            <a:outerShdw blurRad="76200" dir="18900000" sy="23000" kx="-1200000" algn="bl"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8" name="Рисунок 17"/>
          <p:cNvPicPr>
            <a:picLocks noChangeAspect="1"/>
          </p:cNvPicPr>
          <p:nvPr/>
        </p:nvPicPr>
        <p:blipFill>
          <a:blip r:embed="rId2"/>
          <a:stretch>
            <a:fillRect/>
          </a:stretch>
        </p:blipFill>
        <p:spPr>
          <a:xfrm>
            <a:off x="9183205" y="988730"/>
            <a:ext cx="1911582" cy="1293275"/>
          </a:xfrm>
          <a:prstGeom prst="rect">
            <a:avLst/>
          </a:prstGeom>
        </p:spPr>
      </p:pic>
    </p:spTree>
    <p:extLst>
      <p:ext uri="{BB962C8B-B14F-4D97-AF65-F5344CB8AC3E}">
        <p14:creationId xmlns:p14="http://schemas.microsoft.com/office/powerpoint/2010/main" val="2791669276"/>
      </p:ext>
    </p:extLst>
  </p:cSld>
  <p:clrMapOvr>
    <a:masterClrMapping/>
  </p:clrMapOvr>
  <mc:AlternateContent xmlns:mc="http://schemas.openxmlformats.org/markup-compatibility/2006" xmlns:p14="http://schemas.microsoft.com/office/powerpoint/2010/main">
    <mc:Choice Requires="p14">
      <p:transition spd="slow" p14:dur="800" advClick="0" advTm="20000">
        <p:circle/>
      </p:transition>
    </mc:Choice>
    <mc:Fallback xmlns="">
      <p:transition spd="slow" advClick="0" advTm="20000">
        <p:circle/>
      </p:transition>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bg>
      <p:bgPr>
        <a:gradFill>
          <a:gsLst>
            <a:gs pos="0">
              <a:schemeClr val="accent6">
                <a:lumMod val="5000"/>
                <a:lumOff val="95000"/>
              </a:schemeClr>
            </a:gs>
            <a:gs pos="74000">
              <a:schemeClr val="accent6">
                <a:lumMod val="45000"/>
                <a:lumOff val="55000"/>
              </a:schemeClr>
            </a:gs>
            <a:gs pos="83000">
              <a:schemeClr val="accent6">
                <a:lumMod val="45000"/>
                <a:lumOff val="55000"/>
              </a:schemeClr>
            </a:gs>
            <a:gs pos="100000">
              <a:schemeClr val="accent6">
                <a:lumMod val="30000"/>
                <a:lumOff val="70000"/>
              </a:schemeClr>
            </a:gs>
          </a:gsLst>
          <a:lin ang="2700000" scaled="1"/>
        </a:gradFill>
        <a:effectLst/>
      </p:bgPr>
    </p:bg>
    <p:spTree>
      <p:nvGrpSpPr>
        <p:cNvPr id="1" name=""/>
        <p:cNvGrpSpPr/>
        <p:nvPr/>
      </p:nvGrpSpPr>
      <p:grpSpPr>
        <a:xfrm>
          <a:off x="0" y="0"/>
          <a:ext cx="0" cy="0"/>
          <a:chOff x="0" y="0"/>
          <a:chExt cx="0" cy="0"/>
        </a:xfrm>
      </p:grpSpPr>
      <p:sp>
        <p:nvSpPr>
          <p:cNvPr id="2" name="Выноска со стрелкой вниз 1"/>
          <p:cNvSpPr/>
          <p:nvPr/>
        </p:nvSpPr>
        <p:spPr>
          <a:xfrm>
            <a:off x="3015758" y="130420"/>
            <a:ext cx="6919547" cy="1285141"/>
          </a:xfrm>
          <a:prstGeom prst="downArrowCallout">
            <a:avLst/>
          </a:prstGeom>
          <a:solidFill>
            <a:schemeClr val="tx2">
              <a:lumMod val="40000"/>
              <a:lumOff val="60000"/>
            </a:schemeClr>
          </a:solidFill>
          <a:ln>
            <a:noFill/>
          </a:ln>
          <a:effectLst/>
          <a:scene3d>
            <a:camera prst="orthographicFront">
              <a:rot lat="0" lon="0" rev="0"/>
            </a:camera>
            <a:lightRig rig="glow" dir="t">
              <a:rot lat="0" lon="0" rev="14100000"/>
            </a:lightRig>
          </a:scene3d>
          <a:sp3d prstMaterial="softEdge">
            <a:bevelT w="127000" prst="artDeco"/>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a-GE" sz="2000" b="1" dirty="0" smtClean="0">
                <a:ln w="0"/>
                <a:solidFill>
                  <a:schemeClr val="tx1"/>
                </a:solidFill>
              </a:rPr>
              <a:t>კომიტეტის საქმიანობის სტატისტიკური მონაცემები</a:t>
            </a:r>
            <a:endParaRPr lang="en-US" sz="2000" b="1" dirty="0">
              <a:ln w="0"/>
              <a:solidFill>
                <a:schemeClr val="tx1"/>
              </a:solidFill>
            </a:endParaRPr>
          </a:p>
        </p:txBody>
      </p:sp>
      <p:graphicFrame>
        <p:nvGraphicFramePr>
          <p:cNvPr id="4" name="Диаграмма 3"/>
          <p:cNvGraphicFramePr/>
          <p:nvPr>
            <p:extLst>
              <p:ext uri="{D42A27DB-BD31-4B8C-83A1-F6EECF244321}">
                <p14:modId xmlns:p14="http://schemas.microsoft.com/office/powerpoint/2010/main" val="1402185104"/>
              </p:ext>
            </p:extLst>
          </p:nvPr>
        </p:nvGraphicFramePr>
        <p:xfrm>
          <a:off x="2114549" y="2426029"/>
          <a:ext cx="8423030" cy="4115448"/>
        </p:xfrm>
        <a:graphic>
          <a:graphicData uri="http://schemas.openxmlformats.org/drawingml/2006/chart">
            <c:chart xmlns:c="http://schemas.openxmlformats.org/drawingml/2006/chart" xmlns:r="http://schemas.openxmlformats.org/officeDocument/2006/relationships" r:id="rId2"/>
          </a:graphicData>
        </a:graphic>
      </p:graphicFrame>
      <p:sp>
        <p:nvSpPr>
          <p:cNvPr id="5" name="Скругленный прямоугольник 4"/>
          <p:cNvSpPr/>
          <p:nvPr/>
        </p:nvSpPr>
        <p:spPr>
          <a:xfrm>
            <a:off x="3609206" y="1603947"/>
            <a:ext cx="5732649" cy="633696"/>
          </a:xfrm>
          <a:prstGeom prst="roundRect">
            <a:avLst/>
          </a:prstGeom>
          <a:solidFill>
            <a:srgbClr val="6FB599"/>
          </a:solidFill>
          <a:ln>
            <a:noFill/>
          </a:ln>
          <a:effectLst/>
          <a:scene3d>
            <a:camera prst="orthographicFront">
              <a:rot lat="0" lon="0" rev="0"/>
            </a:camera>
            <a:lightRig rig="glow" dir="t">
              <a:rot lat="0" lon="0" rev="14100000"/>
            </a:lightRig>
          </a:scene3d>
          <a:sp3d prstMaterial="softEdge">
            <a:bevelT w="127000" prst="artDeco"/>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a-GE" dirty="0" smtClean="0">
                <a:solidFill>
                  <a:schemeClr val="tx1"/>
                </a:solidFill>
              </a:rPr>
              <a:t>ინფორმაცია კომიტეტის სხდომების შესახებ</a:t>
            </a:r>
            <a:endParaRPr lang="en-US" dirty="0">
              <a:solidFill>
                <a:schemeClr val="tx1"/>
              </a:solidFill>
            </a:endParaRPr>
          </a:p>
        </p:txBody>
      </p:sp>
    </p:spTree>
    <p:extLst>
      <p:ext uri="{BB962C8B-B14F-4D97-AF65-F5344CB8AC3E}">
        <p14:creationId xmlns:p14="http://schemas.microsoft.com/office/powerpoint/2010/main" val="14297348"/>
      </p:ext>
    </p:extLst>
  </p:cSld>
  <p:clrMapOvr>
    <a:masterClrMapping/>
  </p:clrMapOvr>
  <mc:AlternateContent xmlns:mc="http://schemas.openxmlformats.org/markup-compatibility/2006" xmlns:p14="http://schemas.microsoft.com/office/powerpoint/2010/main">
    <mc:Choice Requires="p14">
      <p:transition spd="slow" p14:dur="800" advClick="0" advTm="20000">
        <p:circle/>
      </p:transition>
    </mc:Choice>
    <mc:Fallback xmlns="">
      <p:transition spd="slow" advClick="0" advTm="20000">
        <p:circle/>
      </p:transition>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bg>
      <p:bgPr>
        <a:gradFill>
          <a:gsLst>
            <a:gs pos="0">
              <a:schemeClr val="accent6">
                <a:lumMod val="5000"/>
                <a:lumOff val="95000"/>
              </a:schemeClr>
            </a:gs>
            <a:gs pos="74000">
              <a:schemeClr val="accent6">
                <a:lumMod val="45000"/>
                <a:lumOff val="55000"/>
              </a:schemeClr>
            </a:gs>
            <a:gs pos="83000">
              <a:schemeClr val="accent6">
                <a:lumMod val="45000"/>
                <a:lumOff val="55000"/>
              </a:schemeClr>
            </a:gs>
            <a:gs pos="100000">
              <a:schemeClr val="accent6">
                <a:lumMod val="30000"/>
                <a:lumOff val="70000"/>
              </a:schemeClr>
            </a:gs>
          </a:gsLst>
          <a:lin ang="2700000" scaled="1"/>
        </a:gradFill>
        <a:effectLst/>
      </p:bgPr>
    </p:bg>
    <p:spTree>
      <p:nvGrpSpPr>
        <p:cNvPr id="1" name=""/>
        <p:cNvGrpSpPr/>
        <p:nvPr/>
      </p:nvGrpSpPr>
      <p:grpSpPr>
        <a:xfrm>
          <a:off x="0" y="0"/>
          <a:ext cx="0" cy="0"/>
          <a:chOff x="0" y="0"/>
          <a:chExt cx="0" cy="0"/>
        </a:xfrm>
      </p:grpSpPr>
      <p:graphicFrame>
        <p:nvGraphicFramePr>
          <p:cNvPr id="4" name="Диаграмма 3"/>
          <p:cNvGraphicFramePr/>
          <p:nvPr>
            <p:extLst>
              <p:ext uri="{D42A27DB-BD31-4B8C-83A1-F6EECF244321}">
                <p14:modId xmlns:p14="http://schemas.microsoft.com/office/powerpoint/2010/main" val="3107800529"/>
              </p:ext>
            </p:extLst>
          </p:nvPr>
        </p:nvGraphicFramePr>
        <p:xfrm>
          <a:off x="1880235" y="1345223"/>
          <a:ext cx="8865869" cy="5328139"/>
        </p:xfrm>
        <a:graphic>
          <a:graphicData uri="http://schemas.openxmlformats.org/drawingml/2006/chart">
            <c:chart xmlns:c="http://schemas.openxmlformats.org/drawingml/2006/chart" xmlns:r="http://schemas.openxmlformats.org/officeDocument/2006/relationships" r:id="rId2"/>
          </a:graphicData>
        </a:graphic>
      </p:graphicFrame>
      <p:sp>
        <p:nvSpPr>
          <p:cNvPr id="5" name="Выноска со стрелкой вниз 4"/>
          <p:cNvSpPr/>
          <p:nvPr/>
        </p:nvSpPr>
        <p:spPr>
          <a:xfrm>
            <a:off x="1347860" y="158260"/>
            <a:ext cx="9930618" cy="1081456"/>
          </a:xfrm>
          <a:prstGeom prst="downArrowCallout">
            <a:avLst/>
          </a:prstGeom>
          <a:solidFill>
            <a:schemeClr val="tx2">
              <a:lumMod val="40000"/>
              <a:lumOff val="60000"/>
            </a:schemeClr>
          </a:solidFill>
          <a:ln>
            <a:noFill/>
          </a:ln>
          <a:effectLst/>
          <a:scene3d>
            <a:camera prst="orthographicFront">
              <a:rot lat="0" lon="0" rev="0"/>
            </a:camera>
            <a:lightRig rig="glow" dir="t">
              <a:rot lat="0" lon="0" rev="14100000"/>
            </a:lightRig>
          </a:scene3d>
          <a:sp3d prstMaterial="softEdge">
            <a:bevelT w="127000" prst="artDeco"/>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a-GE" sz="2000" b="1" dirty="0" smtClean="0">
                <a:ln w="0"/>
                <a:solidFill>
                  <a:schemeClr val="tx1"/>
                </a:solidFill>
              </a:rPr>
              <a:t>კომიტეტში შემოსული, კომიტეტიდან გასული კორესპონდენციისა და </a:t>
            </a:r>
          </a:p>
          <a:p>
            <a:pPr algn="ctr"/>
            <a:r>
              <a:rPr lang="ka-GE" sz="2000" b="1" dirty="0" smtClean="0">
                <a:ln w="0"/>
                <a:solidFill>
                  <a:schemeClr val="tx1"/>
                </a:solidFill>
              </a:rPr>
              <a:t>მოქალაქეთა მიღების სტატისტიკა</a:t>
            </a:r>
            <a:endParaRPr lang="en-US" sz="2000" b="1" dirty="0">
              <a:ln w="0"/>
              <a:solidFill>
                <a:schemeClr val="tx1"/>
              </a:solidFill>
            </a:endParaRPr>
          </a:p>
        </p:txBody>
      </p:sp>
    </p:spTree>
    <p:extLst>
      <p:ext uri="{BB962C8B-B14F-4D97-AF65-F5344CB8AC3E}">
        <p14:creationId xmlns:p14="http://schemas.microsoft.com/office/powerpoint/2010/main" val="2182317889"/>
      </p:ext>
    </p:extLst>
  </p:cSld>
  <p:clrMapOvr>
    <a:masterClrMapping/>
  </p:clrMapOvr>
  <mc:AlternateContent xmlns:mc="http://schemas.openxmlformats.org/markup-compatibility/2006" xmlns:p14="http://schemas.microsoft.com/office/powerpoint/2010/main">
    <mc:Choice Requires="p14">
      <p:transition spd="slow" p14:dur="800" advClick="0" advTm="20000">
        <p:circle/>
      </p:transition>
    </mc:Choice>
    <mc:Fallback xmlns="">
      <p:transition spd="slow" advClick="0" advTm="20000">
        <p:circle/>
      </p:transition>
    </mc:Fallback>
  </mc:AlternateContent>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bg>
      <p:bgPr>
        <a:gradFill>
          <a:gsLst>
            <a:gs pos="0">
              <a:schemeClr val="accent6">
                <a:lumMod val="5000"/>
                <a:lumOff val="95000"/>
              </a:schemeClr>
            </a:gs>
            <a:gs pos="74000">
              <a:schemeClr val="accent6">
                <a:lumMod val="45000"/>
                <a:lumOff val="55000"/>
              </a:schemeClr>
            </a:gs>
            <a:gs pos="83000">
              <a:schemeClr val="accent6">
                <a:lumMod val="45000"/>
                <a:lumOff val="55000"/>
              </a:schemeClr>
            </a:gs>
            <a:gs pos="100000">
              <a:schemeClr val="accent6">
                <a:lumMod val="30000"/>
                <a:lumOff val="70000"/>
              </a:schemeClr>
            </a:gs>
          </a:gsLst>
          <a:lin ang="2700000" scaled="1"/>
        </a:gradFill>
        <a:effectLst/>
      </p:bgPr>
    </p:bg>
    <p:spTree>
      <p:nvGrpSpPr>
        <p:cNvPr id="1" name=""/>
        <p:cNvGrpSpPr/>
        <p:nvPr/>
      </p:nvGrpSpPr>
      <p:grpSpPr>
        <a:xfrm>
          <a:off x="0" y="0"/>
          <a:ext cx="0" cy="0"/>
          <a:chOff x="0" y="0"/>
          <a:chExt cx="0" cy="0"/>
        </a:xfrm>
      </p:grpSpPr>
      <p:sp>
        <p:nvSpPr>
          <p:cNvPr id="6" name="Выноска со стрелкой вниз 5"/>
          <p:cNvSpPr/>
          <p:nvPr/>
        </p:nvSpPr>
        <p:spPr>
          <a:xfrm>
            <a:off x="2242038" y="191967"/>
            <a:ext cx="8466993" cy="1408233"/>
          </a:xfrm>
          <a:prstGeom prst="downArrowCallout">
            <a:avLst/>
          </a:prstGeom>
          <a:solidFill>
            <a:schemeClr val="tx2">
              <a:lumMod val="40000"/>
              <a:lumOff val="60000"/>
            </a:schemeClr>
          </a:solidFill>
          <a:ln>
            <a:noFill/>
          </a:ln>
          <a:effectLst/>
          <a:scene3d>
            <a:camera prst="orthographicFront">
              <a:rot lat="0" lon="0" rev="0"/>
            </a:camera>
            <a:lightRig rig="glow" dir="t">
              <a:rot lat="0" lon="0" rev="14100000"/>
            </a:lightRig>
          </a:scene3d>
          <a:sp3d prstMaterial="softEdge">
            <a:bevelT w="127000" prst="artDeco"/>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a-GE" sz="2000" b="1" dirty="0" smtClean="0">
                <a:ln w="0"/>
                <a:solidFill>
                  <a:schemeClr val="tx1"/>
                </a:solidFill>
              </a:rPr>
              <a:t>კომიტეტის სამოქმედო გეგმით განსახორციელებელი  აქტივობების შესრულების მდგომარეობა</a:t>
            </a:r>
            <a:endParaRPr lang="en-US" sz="2000" b="1" dirty="0">
              <a:ln w="0"/>
              <a:solidFill>
                <a:schemeClr val="tx1"/>
              </a:solidFill>
            </a:endParaRPr>
          </a:p>
        </p:txBody>
      </p:sp>
      <p:graphicFrame>
        <p:nvGraphicFramePr>
          <p:cNvPr id="7" name="Диаграмма 6"/>
          <p:cNvGraphicFramePr/>
          <p:nvPr>
            <p:extLst>
              <p:ext uri="{D42A27DB-BD31-4B8C-83A1-F6EECF244321}">
                <p14:modId xmlns:p14="http://schemas.microsoft.com/office/powerpoint/2010/main" val="2006033264"/>
              </p:ext>
            </p:extLst>
          </p:nvPr>
        </p:nvGraphicFramePr>
        <p:xfrm>
          <a:off x="2778367" y="1820008"/>
          <a:ext cx="7869115" cy="4695091"/>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4130337312"/>
      </p:ext>
    </p:extLst>
  </p:cSld>
  <p:clrMapOvr>
    <a:masterClrMapping/>
  </p:clrMapOvr>
  <mc:AlternateContent xmlns:mc="http://schemas.openxmlformats.org/markup-compatibility/2006" xmlns:p14="http://schemas.microsoft.com/office/powerpoint/2010/main">
    <mc:Choice Requires="p14">
      <p:transition spd="slow" p14:dur="800" advClick="0" advTm="20000">
        <p:circle/>
      </p:transition>
    </mc:Choice>
    <mc:Fallback xmlns="">
      <p:transition spd="slow" advClick="0" advTm="20000">
        <p:circle/>
      </p:transition>
    </mc:Fallback>
  </mc:AlternateContent>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bg>
      <p:bgPr>
        <a:gradFill>
          <a:gsLst>
            <a:gs pos="0">
              <a:schemeClr val="accent6">
                <a:lumMod val="5000"/>
                <a:lumOff val="95000"/>
              </a:schemeClr>
            </a:gs>
            <a:gs pos="74000">
              <a:schemeClr val="accent6">
                <a:lumMod val="45000"/>
                <a:lumOff val="55000"/>
              </a:schemeClr>
            </a:gs>
            <a:gs pos="83000">
              <a:schemeClr val="accent6">
                <a:lumMod val="45000"/>
                <a:lumOff val="55000"/>
              </a:schemeClr>
            </a:gs>
            <a:gs pos="100000">
              <a:schemeClr val="accent6">
                <a:lumMod val="30000"/>
                <a:lumOff val="70000"/>
              </a:schemeClr>
            </a:gs>
          </a:gsLst>
          <a:lin ang="2700000" scaled="1"/>
        </a:gradFill>
        <a:effectLst/>
      </p:bgPr>
    </p:bg>
    <p:spTree>
      <p:nvGrpSpPr>
        <p:cNvPr id="1" name=""/>
        <p:cNvGrpSpPr/>
        <p:nvPr/>
      </p:nvGrpSpPr>
      <p:grpSpPr>
        <a:xfrm>
          <a:off x="0" y="0"/>
          <a:ext cx="0" cy="0"/>
          <a:chOff x="0" y="0"/>
          <a:chExt cx="0" cy="0"/>
        </a:xfrm>
      </p:grpSpPr>
      <p:sp>
        <p:nvSpPr>
          <p:cNvPr id="2" name="Горизонтальный свиток 1"/>
          <p:cNvSpPr/>
          <p:nvPr/>
        </p:nvSpPr>
        <p:spPr>
          <a:xfrm>
            <a:off x="2409825" y="400050"/>
            <a:ext cx="7806837" cy="5860073"/>
          </a:xfrm>
          <a:prstGeom prst="horizontalScroll">
            <a:avLst/>
          </a:prstGeom>
          <a:solidFill>
            <a:schemeClr val="tx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a-GE" sz="2000" b="1" dirty="0">
                <a:solidFill>
                  <a:schemeClr val="tx1"/>
                </a:solidFill>
              </a:rPr>
              <a:t>კომიტეტი, მომავალშიც გააგრძელებს მასზე დაკისრებული უფლებამოსილების განხორციელებისა და საქმიანობის განვითარებაზე ზრუნვას. </a:t>
            </a:r>
            <a:endParaRPr lang="ka-GE" sz="2000" b="1" dirty="0" smtClean="0">
              <a:solidFill>
                <a:schemeClr val="tx1"/>
              </a:solidFill>
            </a:endParaRPr>
          </a:p>
          <a:p>
            <a:pPr algn="ctr"/>
            <a:r>
              <a:rPr lang="ka-GE" sz="2000" b="1" dirty="0" smtClean="0">
                <a:solidFill>
                  <a:schemeClr val="tx1"/>
                </a:solidFill>
              </a:rPr>
              <a:t>კომიტეტის </a:t>
            </a:r>
            <a:r>
              <a:rPr lang="ka-GE" sz="2000" b="1" dirty="0">
                <a:solidFill>
                  <a:schemeClr val="tx1"/>
                </a:solidFill>
              </a:rPr>
              <a:t>პრიორიტეტებად რჩება საკანონმდებლო საქმიანობისა და საზედამხედველო მექანიზმების გაძლიერება.</a:t>
            </a:r>
            <a:endParaRPr lang="en-US" sz="2000" b="1" dirty="0">
              <a:solidFill>
                <a:schemeClr val="tx1"/>
              </a:solidFill>
            </a:endParaRPr>
          </a:p>
        </p:txBody>
      </p:sp>
    </p:spTree>
    <p:extLst>
      <p:ext uri="{BB962C8B-B14F-4D97-AF65-F5344CB8AC3E}">
        <p14:creationId xmlns:p14="http://schemas.microsoft.com/office/powerpoint/2010/main" val="2867560451"/>
      </p:ext>
    </p:extLst>
  </p:cSld>
  <p:clrMapOvr>
    <a:masterClrMapping/>
  </p:clrMapOvr>
  <mc:AlternateContent xmlns:mc="http://schemas.openxmlformats.org/markup-compatibility/2006" xmlns:p14="http://schemas.microsoft.com/office/powerpoint/2010/main">
    <mc:Choice Requires="p14">
      <p:transition spd="slow" p14:dur="800" advClick="0" advTm="20000">
        <p:circle/>
      </p:transition>
    </mc:Choice>
    <mc:Fallback xmlns="">
      <p:transition spd="slow" advClick="0" advTm="20000">
        <p:circl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6">
                <a:lumMod val="5000"/>
                <a:lumOff val="95000"/>
              </a:schemeClr>
            </a:gs>
            <a:gs pos="74000">
              <a:schemeClr val="accent6">
                <a:lumMod val="45000"/>
                <a:lumOff val="55000"/>
              </a:schemeClr>
            </a:gs>
            <a:gs pos="83000">
              <a:schemeClr val="accent6">
                <a:lumMod val="45000"/>
                <a:lumOff val="55000"/>
              </a:schemeClr>
            </a:gs>
            <a:gs pos="100000">
              <a:schemeClr val="accent6">
                <a:lumMod val="30000"/>
                <a:lumOff val="70000"/>
              </a:schemeClr>
            </a:gs>
          </a:gsLst>
          <a:lin ang="2700000" scaled="1"/>
          <a:tileRect/>
        </a:gradFill>
        <a:effectLst/>
      </p:bgPr>
    </p:bg>
    <p:spTree>
      <p:nvGrpSpPr>
        <p:cNvPr id="1" name=""/>
        <p:cNvGrpSpPr/>
        <p:nvPr/>
      </p:nvGrpSpPr>
      <p:grpSpPr>
        <a:xfrm>
          <a:off x="0" y="0"/>
          <a:ext cx="0" cy="0"/>
          <a:chOff x="0" y="0"/>
          <a:chExt cx="0" cy="0"/>
        </a:xfrm>
      </p:grpSpPr>
      <p:sp>
        <p:nvSpPr>
          <p:cNvPr id="16" name="Вертикальный свиток 15"/>
          <p:cNvSpPr/>
          <p:nvPr/>
        </p:nvSpPr>
        <p:spPr>
          <a:xfrm>
            <a:off x="764931" y="404446"/>
            <a:ext cx="6957819" cy="5486400"/>
          </a:xfrm>
          <a:prstGeom prst="verticalScroll">
            <a:avLst/>
          </a:prstGeom>
          <a:solidFill>
            <a:schemeClr val="accent3">
              <a:lumMod val="40000"/>
              <a:lumOff val="60000"/>
            </a:schemeClr>
          </a:solidFill>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a-GE" b="1" dirty="0">
                <a:ln w="0"/>
                <a:solidFill>
                  <a:schemeClr val="tx1"/>
                </a:solidFill>
              </a:rPr>
              <a:t>კომიტეტის </a:t>
            </a:r>
            <a:r>
              <a:rPr lang="ka-GE" b="1" dirty="0" smtClean="0">
                <a:ln w="0"/>
                <a:solidFill>
                  <a:schemeClr val="tx1"/>
                </a:solidFill>
              </a:rPr>
              <a:t>შესახებ</a:t>
            </a:r>
          </a:p>
          <a:p>
            <a:pPr algn="ctr"/>
            <a:endParaRPr lang="en-US" sz="1400" dirty="0">
              <a:ln w="0"/>
              <a:solidFill>
                <a:schemeClr val="tx1"/>
              </a:solidFill>
              <a:effectLst>
                <a:outerShdw blurRad="38100" dist="19050" dir="2700000" algn="tl" rotWithShape="0">
                  <a:schemeClr val="dk1">
                    <a:alpha val="40000"/>
                  </a:schemeClr>
                </a:outerShdw>
              </a:effectLst>
            </a:endParaRPr>
          </a:p>
          <a:p>
            <a:pPr algn="ctr"/>
            <a:r>
              <a:rPr lang="ka-GE" sz="1400" dirty="0" smtClean="0">
                <a:ln w="0"/>
                <a:solidFill>
                  <a:schemeClr val="tx1"/>
                </a:solidFill>
                <a:effectLst>
                  <a:outerShdw blurRad="38100" dist="19050" dir="2700000" algn="tl" rotWithShape="0">
                    <a:schemeClr val="dk1">
                      <a:alpha val="40000"/>
                    </a:schemeClr>
                  </a:outerShdw>
                </a:effectLst>
              </a:rPr>
              <a:t>	</a:t>
            </a:r>
            <a:r>
              <a:rPr lang="ka-GE" sz="1600" dirty="0" smtClean="0">
                <a:ln w="0"/>
                <a:solidFill>
                  <a:schemeClr val="tx1"/>
                </a:solidFill>
                <a:effectLst>
                  <a:outerShdw blurRad="38100" dist="19050" dir="2700000" algn="tl" rotWithShape="0">
                    <a:schemeClr val="dk1">
                      <a:alpha val="40000"/>
                    </a:schemeClr>
                  </a:outerShdw>
                </a:effectLst>
              </a:rPr>
              <a:t>აჭარის </a:t>
            </a:r>
            <a:r>
              <a:rPr lang="ka-GE" sz="1600" dirty="0">
                <a:ln w="0"/>
                <a:solidFill>
                  <a:schemeClr val="tx1"/>
                </a:solidFill>
                <a:effectLst>
                  <a:outerShdw blurRad="38100" dist="19050" dir="2700000" algn="tl" rotWithShape="0">
                    <a:schemeClr val="dk1">
                      <a:alpha val="40000"/>
                    </a:schemeClr>
                  </a:outerShdw>
                </a:effectLst>
              </a:rPr>
              <a:t>ავტონომიური რესპუბლიკის უმაღლესი საბჭოს საკონსტიტუციო, </a:t>
            </a:r>
            <a:r>
              <a:rPr lang="ka-GE" sz="1600" dirty="0" smtClean="0">
                <a:ln w="0"/>
                <a:solidFill>
                  <a:schemeClr val="tx1"/>
                </a:solidFill>
                <a:effectLst>
                  <a:outerShdw blurRad="38100" dist="19050" dir="2700000" algn="tl" rotWithShape="0">
                    <a:schemeClr val="dk1">
                      <a:alpha val="40000"/>
                    </a:schemeClr>
                  </a:outerShdw>
                </a:effectLst>
              </a:rPr>
              <a:t>იურიდიულ </a:t>
            </a:r>
            <a:r>
              <a:rPr lang="ka-GE" sz="1600" dirty="0">
                <a:ln w="0"/>
                <a:solidFill>
                  <a:schemeClr val="tx1"/>
                </a:solidFill>
                <a:effectLst>
                  <a:outerShdw blurRad="38100" dist="19050" dir="2700000" algn="tl" rotWithShape="0">
                    <a:schemeClr val="dk1">
                      <a:alpha val="40000"/>
                    </a:schemeClr>
                  </a:outerShdw>
                </a:effectLst>
              </a:rPr>
              <a:t>და საპროცედურო საკითხთა კომიტეტი ემსახურება </a:t>
            </a:r>
            <a:r>
              <a:rPr lang="ka-GE" sz="1600" dirty="0" smtClean="0">
                <a:ln w="0"/>
                <a:solidFill>
                  <a:schemeClr val="tx1"/>
                </a:solidFill>
                <a:effectLst>
                  <a:outerShdw blurRad="38100" dist="19050" dir="2700000" algn="tl" rotWithShape="0">
                    <a:schemeClr val="dk1">
                      <a:alpha val="40000"/>
                    </a:schemeClr>
                  </a:outerShdw>
                </a:effectLst>
              </a:rPr>
              <a:t>აჭარის ავტონომიურ </a:t>
            </a:r>
            <a:r>
              <a:rPr lang="ka-GE" sz="1600" dirty="0">
                <a:ln w="0"/>
                <a:solidFill>
                  <a:schemeClr val="tx1"/>
                </a:solidFill>
                <a:effectLst>
                  <a:outerShdw blurRad="38100" dist="19050" dir="2700000" algn="tl" rotWithShape="0">
                    <a:schemeClr val="dk1">
                      <a:alpha val="40000"/>
                    </a:schemeClr>
                  </a:outerShdw>
                </a:effectLst>
              </a:rPr>
              <a:t>რესპუბლიკაში კანონის უზენაესობაზე დაფუძნებული მმართველობის სისტემის დამკვიდრებას და მოქალაქეთა კონსტიტუციით გარანტირებული უფლებების დაცვას. ამ მიზნების უზრუნველსაყოფად კომიტეტი შეიმუშავებს, განიხილავს და უმაღლესი საბჭოს პლენარული სხდომისთვის ამზადებს საკანონმდებლო ინიციატივებს, ხელს უწყობს აჭარის ავტონომიური რესპუბლიკის კანონების, უმაღლესი საბჭოს დადგენილებებისა და სხვა გადაწყვეტილებების შესრულებას და ზედამხედველობს აჭარის ავტონომიური რესპუბლიკის მთავრობისა და უმაღლესი საბჭოს წინაშე ანგარიშვალდებული სხვა ორგანოების საქმიანობას. კომიტეტი ხელმძღვანელობს გამჭვირვალობისა და ღიაობის პრინციპით და უზრუნველყოფს საკუთარ საქმიანობაში საზოგადოების ჩართულობას. </a:t>
            </a:r>
            <a:endParaRPr lang="en-US" sz="1600" dirty="0">
              <a:ln w="0"/>
              <a:solidFill>
                <a:schemeClr val="tx1"/>
              </a:solidFill>
              <a:effectLst>
                <a:outerShdw blurRad="38100" dist="19050" dir="2700000" algn="tl" rotWithShape="0">
                  <a:schemeClr val="dk1">
                    <a:alpha val="40000"/>
                  </a:schemeClr>
                </a:outerShdw>
              </a:effectLst>
            </a:endParaRPr>
          </a:p>
          <a:p>
            <a:pPr algn="ctr"/>
            <a:r>
              <a:rPr lang="ka-GE" sz="1600" dirty="0" smtClean="0">
                <a:ln w="0"/>
                <a:solidFill>
                  <a:schemeClr val="tx1"/>
                </a:solidFill>
                <a:effectLst>
                  <a:outerShdw blurRad="38100" dist="19050" dir="2700000" algn="tl" rotWithShape="0">
                    <a:schemeClr val="dk1">
                      <a:alpha val="40000"/>
                    </a:schemeClr>
                  </a:outerShdw>
                </a:effectLst>
              </a:rPr>
              <a:t>	</a:t>
            </a:r>
            <a:endParaRPr lang="en-US" sz="1600" dirty="0">
              <a:ln w="0"/>
              <a:solidFill>
                <a:schemeClr val="tx1"/>
              </a:solidFill>
              <a:effectLst>
                <a:outerShdw blurRad="38100" dist="19050" dir="2700000" algn="tl" rotWithShape="0">
                  <a:schemeClr val="dk1">
                    <a:alpha val="40000"/>
                  </a:schemeClr>
                </a:outerShdw>
              </a:effectLst>
            </a:endParaRPr>
          </a:p>
        </p:txBody>
      </p:sp>
      <p:sp>
        <p:nvSpPr>
          <p:cNvPr id="2" name="Горизонтальный свиток 1"/>
          <p:cNvSpPr/>
          <p:nvPr/>
        </p:nvSpPr>
        <p:spPr>
          <a:xfrm>
            <a:off x="7388641" y="685798"/>
            <a:ext cx="4621651" cy="6005148"/>
          </a:xfrm>
          <a:prstGeom prst="horizontalScroll">
            <a:avLst/>
          </a:prstGeom>
          <a:solidFill>
            <a:srgbClr val="ECBEE9"/>
          </a:solidFill>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a-GE" b="1" dirty="0">
                <a:solidFill>
                  <a:schemeClr val="tx1"/>
                </a:solidFill>
              </a:rPr>
              <a:t>კომიტეტის სტრატეგიული </a:t>
            </a:r>
            <a:r>
              <a:rPr lang="ka-GE" b="1" dirty="0" smtClean="0">
                <a:solidFill>
                  <a:schemeClr val="tx1"/>
                </a:solidFill>
              </a:rPr>
              <a:t>მიზნები</a:t>
            </a:r>
            <a:endParaRPr lang="en-US" b="1" dirty="0" smtClean="0">
              <a:solidFill>
                <a:schemeClr val="tx1"/>
              </a:solidFill>
            </a:endParaRPr>
          </a:p>
          <a:p>
            <a:endParaRPr lang="en-US" sz="1400" dirty="0">
              <a:solidFill>
                <a:schemeClr val="tx1"/>
              </a:solidFill>
            </a:endParaRPr>
          </a:p>
          <a:p>
            <a:r>
              <a:rPr lang="ka-GE" sz="1600" b="1" dirty="0">
                <a:solidFill>
                  <a:schemeClr val="tx1"/>
                </a:solidFill>
              </a:rPr>
              <a:t>კომიტეტის 2021-2022 წლების სამოქმედო გეგმა მოიცავდა შემდეგ სტრატეგიულ მიზნებს:</a:t>
            </a:r>
            <a:endParaRPr lang="en-US" sz="1600" dirty="0">
              <a:solidFill>
                <a:schemeClr val="tx1"/>
              </a:solidFill>
            </a:endParaRPr>
          </a:p>
          <a:p>
            <a:r>
              <a:rPr lang="ka-GE" sz="1600" dirty="0">
                <a:solidFill>
                  <a:schemeClr val="tx1"/>
                </a:solidFill>
              </a:rPr>
              <a:t>I. საკანონმდებლო საქმიანობის გაუმჯობესება</a:t>
            </a:r>
            <a:endParaRPr lang="en-US" sz="1600" dirty="0">
              <a:solidFill>
                <a:schemeClr val="tx1"/>
              </a:solidFill>
            </a:endParaRPr>
          </a:p>
          <a:p>
            <a:r>
              <a:rPr lang="ka-GE" sz="1600" dirty="0">
                <a:solidFill>
                  <a:schemeClr val="tx1"/>
                </a:solidFill>
              </a:rPr>
              <a:t>II. საზედამხედველო/საკონტროლო საქმიანობის გაძლიერება</a:t>
            </a:r>
            <a:endParaRPr lang="en-US" sz="1600" dirty="0">
              <a:solidFill>
                <a:schemeClr val="tx1"/>
              </a:solidFill>
            </a:endParaRPr>
          </a:p>
          <a:p>
            <a:r>
              <a:rPr lang="ka-GE" sz="1600" dirty="0">
                <a:solidFill>
                  <a:schemeClr val="tx1"/>
                </a:solidFill>
              </a:rPr>
              <a:t>III. აჭარის ავტონომიური რესპუბლიკის უმაღლესი საბჭოს რეგლამენტის მოთხოვნათა დაცვის უზრუნველყოფა</a:t>
            </a:r>
            <a:endParaRPr lang="en-US" sz="1600" dirty="0">
              <a:solidFill>
                <a:schemeClr val="tx1"/>
              </a:solidFill>
            </a:endParaRPr>
          </a:p>
          <a:p>
            <a:r>
              <a:rPr lang="ka-GE" sz="1600" dirty="0">
                <a:solidFill>
                  <a:schemeClr val="tx1"/>
                </a:solidFill>
              </a:rPr>
              <a:t>IV. გამჭვირვალობისა და საზოგადოებასთან ურთიერთობის გაუმჯობესება</a:t>
            </a:r>
            <a:endParaRPr lang="en-US" sz="1600" dirty="0">
              <a:solidFill>
                <a:schemeClr val="tx1"/>
              </a:solidFill>
            </a:endParaRPr>
          </a:p>
          <a:p>
            <a:r>
              <a:rPr lang="ka-GE" sz="1600" dirty="0">
                <a:solidFill>
                  <a:schemeClr val="tx1"/>
                </a:solidFill>
              </a:rPr>
              <a:t>V. ორგანიზაციული შესაძლებლობების </a:t>
            </a:r>
            <a:r>
              <a:rPr lang="ka-GE" sz="1600" dirty="0" smtClean="0">
                <a:solidFill>
                  <a:schemeClr val="tx1"/>
                </a:solidFill>
              </a:rPr>
              <a:t>გაძლიერება</a:t>
            </a:r>
            <a:endParaRPr lang="en-US" sz="1600" dirty="0">
              <a:solidFill>
                <a:schemeClr val="tx1"/>
              </a:solidFill>
            </a:endParaRPr>
          </a:p>
        </p:txBody>
      </p:sp>
    </p:spTree>
    <p:extLst>
      <p:ext uri="{BB962C8B-B14F-4D97-AF65-F5344CB8AC3E}">
        <p14:creationId xmlns:p14="http://schemas.microsoft.com/office/powerpoint/2010/main" val="3259578421"/>
      </p:ext>
    </p:extLst>
  </p:cSld>
  <p:clrMapOvr>
    <a:masterClrMapping/>
  </p:clrMapOvr>
  <mc:AlternateContent xmlns:mc="http://schemas.openxmlformats.org/markup-compatibility/2006" xmlns:p14="http://schemas.microsoft.com/office/powerpoint/2010/main">
    <mc:Choice Requires="p14">
      <p:transition spd="slow" p14:dur="800" advClick="0" advTm="20000">
        <p:circle/>
      </p:transition>
    </mc:Choice>
    <mc:Fallback xmlns="">
      <p:transition spd="slow" advClick="0" advTm="20000">
        <p:circl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6">
                <a:lumMod val="5000"/>
                <a:lumOff val="95000"/>
              </a:schemeClr>
            </a:gs>
            <a:gs pos="74000">
              <a:schemeClr val="accent6">
                <a:lumMod val="45000"/>
                <a:lumOff val="55000"/>
              </a:schemeClr>
            </a:gs>
            <a:gs pos="83000">
              <a:schemeClr val="accent6">
                <a:lumMod val="45000"/>
                <a:lumOff val="55000"/>
              </a:schemeClr>
            </a:gs>
            <a:gs pos="100000">
              <a:schemeClr val="accent6">
                <a:lumMod val="30000"/>
                <a:lumOff val="70000"/>
              </a:schemeClr>
            </a:gs>
          </a:gsLst>
          <a:lin ang="2700000" scaled="1"/>
          <a:tileRect/>
        </a:gradFill>
        <a:effectLst/>
      </p:bgPr>
    </p:bg>
    <p:spTree>
      <p:nvGrpSpPr>
        <p:cNvPr id="1" name=""/>
        <p:cNvGrpSpPr/>
        <p:nvPr/>
      </p:nvGrpSpPr>
      <p:grpSpPr>
        <a:xfrm>
          <a:off x="0" y="0"/>
          <a:ext cx="0" cy="0"/>
          <a:chOff x="0" y="0"/>
          <a:chExt cx="0" cy="0"/>
        </a:xfrm>
      </p:grpSpPr>
      <p:sp>
        <p:nvSpPr>
          <p:cNvPr id="2" name="Выноска со стрелкой вниз 1"/>
          <p:cNvSpPr/>
          <p:nvPr/>
        </p:nvSpPr>
        <p:spPr>
          <a:xfrm>
            <a:off x="2875084" y="106748"/>
            <a:ext cx="7218485" cy="1085561"/>
          </a:xfrm>
          <a:prstGeom prst="downArrowCallout">
            <a:avLst/>
          </a:prstGeom>
          <a:solidFill>
            <a:schemeClr val="tx2">
              <a:lumMod val="40000"/>
              <a:lumOff val="60000"/>
            </a:schemeClr>
          </a:solidFill>
          <a:ln>
            <a:noFill/>
          </a:ln>
          <a:effectLst/>
          <a:scene3d>
            <a:camera prst="orthographicFront">
              <a:rot lat="0" lon="0" rev="0"/>
            </a:camera>
            <a:lightRig rig="glow" dir="t">
              <a:rot lat="0" lon="0" rev="14100000"/>
            </a:lightRig>
          </a:scene3d>
          <a:sp3d prstMaterial="softEdge">
            <a:bevelT w="127000" prst="artDeco"/>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a-GE" sz="2000" b="1" dirty="0" smtClean="0">
                <a:ln w="0"/>
                <a:solidFill>
                  <a:schemeClr val="tx1"/>
                </a:solidFill>
              </a:rPr>
              <a:t>კომიტეტის შემადგენლობა</a:t>
            </a:r>
            <a:endParaRPr lang="en-US" sz="2000" b="1" dirty="0">
              <a:ln w="0"/>
              <a:solidFill>
                <a:schemeClr val="tx1"/>
              </a:solidFill>
            </a:endParaRPr>
          </a:p>
        </p:txBody>
      </p:sp>
      <p:pic>
        <p:nvPicPr>
          <p:cNvPr id="5" name="Рисунок 4"/>
          <p:cNvPicPr>
            <a:picLocks noChangeAspect="1"/>
          </p:cNvPicPr>
          <p:nvPr/>
        </p:nvPicPr>
        <p:blipFill>
          <a:blip r:embed="rId2"/>
          <a:stretch>
            <a:fillRect/>
          </a:stretch>
        </p:blipFill>
        <p:spPr>
          <a:xfrm>
            <a:off x="1903955" y="971873"/>
            <a:ext cx="1598778" cy="2512265"/>
          </a:xfrm>
          <a:prstGeom prst="rect">
            <a:avLst/>
          </a:prstGeom>
        </p:spPr>
      </p:pic>
      <p:pic>
        <p:nvPicPr>
          <p:cNvPr id="6" name="Рисунок 5"/>
          <p:cNvPicPr>
            <a:picLocks noChangeAspect="1"/>
          </p:cNvPicPr>
          <p:nvPr/>
        </p:nvPicPr>
        <p:blipFill>
          <a:blip r:embed="rId3"/>
          <a:stretch>
            <a:fillRect/>
          </a:stretch>
        </p:blipFill>
        <p:spPr>
          <a:xfrm>
            <a:off x="6743699" y="1793631"/>
            <a:ext cx="2294381" cy="1670886"/>
          </a:xfrm>
          <a:prstGeom prst="rect">
            <a:avLst/>
          </a:prstGeom>
        </p:spPr>
      </p:pic>
      <p:sp>
        <p:nvSpPr>
          <p:cNvPr id="8" name="Вертикальный свиток 7"/>
          <p:cNvSpPr/>
          <p:nvPr/>
        </p:nvSpPr>
        <p:spPr>
          <a:xfrm>
            <a:off x="3501582" y="2228006"/>
            <a:ext cx="2356293" cy="1236511"/>
          </a:xfrm>
          <a:prstGeom prst="verticalScroll">
            <a:avLst/>
          </a:prstGeom>
          <a:gradFill flip="none" rotWithShape="1">
            <a:gsLst>
              <a:gs pos="0">
                <a:schemeClr val="tx2">
                  <a:lumMod val="40000"/>
                  <a:lumOff val="60000"/>
                  <a:tint val="66000"/>
                  <a:satMod val="160000"/>
                </a:schemeClr>
              </a:gs>
              <a:gs pos="50000">
                <a:schemeClr val="tx2">
                  <a:lumMod val="40000"/>
                  <a:lumOff val="60000"/>
                  <a:tint val="44500"/>
                  <a:satMod val="160000"/>
                </a:schemeClr>
              </a:gs>
              <a:gs pos="100000">
                <a:schemeClr val="tx2">
                  <a:lumMod val="40000"/>
                  <a:lumOff val="60000"/>
                  <a:tint val="23500"/>
                  <a:satMod val="160000"/>
                </a:schemeClr>
              </a:gs>
            </a:gsLst>
            <a:lin ang="16200000" scaled="1"/>
            <a:tileRect/>
          </a:gradFill>
          <a:ln w="6350">
            <a:solidFill>
              <a:schemeClr val="accent1">
                <a:lumMod val="50000"/>
              </a:schemeClr>
            </a:solidFill>
          </a:ln>
          <a:effectLst>
            <a:outerShdw blurRad="76200" dist="12700" dir="8100000" sy="-23000" kx="800400" algn="br"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a-GE" b="1" dirty="0" smtClean="0">
                <a:solidFill>
                  <a:schemeClr val="tx1"/>
                </a:solidFill>
              </a:rPr>
              <a:t>ვლადიმერ მგალობლიშვილი - კომიტეტის თავმჯდომარე</a:t>
            </a:r>
            <a:endParaRPr lang="en-US" b="1" dirty="0">
              <a:solidFill>
                <a:schemeClr val="tx1"/>
              </a:solidFill>
            </a:endParaRPr>
          </a:p>
        </p:txBody>
      </p:sp>
      <p:sp>
        <p:nvSpPr>
          <p:cNvPr id="9" name="Вертикальный свиток 8"/>
          <p:cNvSpPr/>
          <p:nvPr/>
        </p:nvSpPr>
        <p:spPr>
          <a:xfrm>
            <a:off x="9038080" y="2215029"/>
            <a:ext cx="2166572" cy="1249488"/>
          </a:xfrm>
          <a:prstGeom prst="verticalScroll">
            <a:avLst/>
          </a:prstGeom>
          <a:gradFill flip="none" rotWithShape="1">
            <a:gsLst>
              <a:gs pos="0">
                <a:schemeClr val="tx2">
                  <a:lumMod val="40000"/>
                  <a:lumOff val="60000"/>
                  <a:tint val="66000"/>
                  <a:satMod val="160000"/>
                </a:schemeClr>
              </a:gs>
              <a:gs pos="50000">
                <a:schemeClr val="tx2">
                  <a:lumMod val="40000"/>
                  <a:lumOff val="60000"/>
                  <a:tint val="44500"/>
                  <a:satMod val="160000"/>
                </a:schemeClr>
              </a:gs>
              <a:gs pos="100000">
                <a:schemeClr val="tx2">
                  <a:lumMod val="40000"/>
                  <a:lumOff val="60000"/>
                  <a:tint val="23500"/>
                  <a:satMod val="160000"/>
                </a:schemeClr>
              </a:gs>
            </a:gsLst>
            <a:lin ang="16200000" scaled="1"/>
            <a:tileRect/>
          </a:gradFill>
          <a:ln w="6350">
            <a:solidFill>
              <a:schemeClr val="accent1">
                <a:lumMod val="50000"/>
              </a:schemeClr>
            </a:solidFill>
          </a:ln>
          <a:effectLst>
            <a:outerShdw blurRad="76200" dist="12700" dir="8100000" sy="-23000" kx="800400" algn="br"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a-GE" b="1" dirty="0" smtClean="0">
                <a:solidFill>
                  <a:schemeClr val="tx1"/>
                </a:solidFill>
              </a:rPr>
              <a:t>მედეა ვასაძე - კომიტეტის თავმჯდომარის მოადგილე</a:t>
            </a:r>
            <a:endParaRPr lang="en-US" b="1" dirty="0">
              <a:solidFill>
                <a:schemeClr val="tx1"/>
              </a:solidFill>
            </a:endParaRPr>
          </a:p>
        </p:txBody>
      </p:sp>
      <p:pic>
        <p:nvPicPr>
          <p:cNvPr id="10" name="Рисунок 9"/>
          <p:cNvPicPr>
            <a:picLocks noChangeAspect="1"/>
          </p:cNvPicPr>
          <p:nvPr/>
        </p:nvPicPr>
        <p:blipFill>
          <a:blip r:embed="rId4"/>
          <a:stretch>
            <a:fillRect/>
          </a:stretch>
        </p:blipFill>
        <p:spPr>
          <a:xfrm>
            <a:off x="2091569" y="3760981"/>
            <a:ext cx="1196754" cy="1704679"/>
          </a:xfrm>
          <a:prstGeom prst="rect">
            <a:avLst/>
          </a:prstGeom>
        </p:spPr>
      </p:pic>
      <p:pic>
        <p:nvPicPr>
          <p:cNvPr id="11" name="Рисунок 10"/>
          <p:cNvPicPr>
            <a:picLocks noChangeAspect="1"/>
          </p:cNvPicPr>
          <p:nvPr/>
        </p:nvPicPr>
        <p:blipFill>
          <a:blip r:embed="rId5"/>
          <a:stretch>
            <a:fillRect/>
          </a:stretch>
        </p:blipFill>
        <p:spPr>
          <a:xfrm>
            <a:off x="5582429" y="3760981"/>
            <a:ext cx="1276258" cy="1704678"/>
          </a:xfrm>
          <a:prstGeom prst="rect">
            <a:avLst/>
          </a:prstGeom>
          <a:ln>
            <a:noFill/>
          </a:ln>
          <a:effectLst/>
          <a:scene3d>
            <a:camera prst="orthographicFront">
              <a:rot lat="0" lon="0" rev="0"/>
            </a:camera>
            <a:lightRig rig="contrasting" dir="t">
              <a:rot lat="0" lon="0" rev="1500000"/>
            </a:lightRig>
          </a:scene3d>
          <a:sp3d prstMaterial="metal">
            <a:bevelT w="88900" h="88900"/>
          </a:sp3d>
        </p:spPr>
      </p:pic>
      <p:pic>
        <p:nvPicPr>
          <p:cNvPr id="12" name="Рисунок 11"/>
          <p:cNvPicPr>
            <a:picLocks noChangeAspect="1"/>
          </p:cNvPicPr>
          <p:nvPr/>
        </p:nvPicPr>
        <p:blipFill>
          <a:blip r:embed="rId6"/>
          <a:stretch>
            <a:fillRect/>
          </a:stretch>
        </p:blipFill>
        <p:spPr>
          <a:xfrm>
            <a:off x="9191826" y="3760981"/>
            <a:ext cx="1214713" cy="1704224"/>
          </a:xfrm>
          <a:prstGeom prst="rect">
            <a:avLst/>
          </a:prstGeom>
        </p:spPr>
      </p:pic>
      <p:sp>
        <p:nvSpPr>
          <p:cNvPr id="13" name="Вертикальный свиток 12"/>
          <p:cNvSpPr/>
          <p:nvPr/>
        </p:nvSpPr>
        <p:spPr>
          <a:xfrm>
            <a:off x="8528695" y="5548542"/>
            <a:ext cx="2540977" cy="983203"/>
          </a:xfrm>
          <a:prstGeom prst="verticalScroll">
            <a:avLst/>
          </a:prstGeom>
          <a:gradFill flip="none" rotWithShape="1">
            <a:gsLst>
              <a:gs pos="0">
                <a:schemeClr val="tx2">
                  <a:lumMod val="40000"/>
                  <a:lumOff val="60000"/>
                  <a:tint val="66000"/>
                  <a:satMod val="160000"/>
                </a:schemeClr>
              </a:gs>
              <a:gs pos="50000">
                <a:schemeClr val="tx2">
                  <a:lumMod val="40000"/>
                  <a:lumOff val="60000"/>
                  <a:tint val="44500"/>
                  <a:satMod val="160000"/>
                </a:schemeClr>
              </a:gs>
              <a:gs pos="100000">
                <a:schemeClr val="tx2">
                  <a:lumMod val="40000"/>
                  <a:lumOff val="60000"/>
                  <a:tint val="23500"/>
                  <a:satMod val="160000"/>
                </a:schemeClr>
              </a:gs>
            </a:gsLst>
            <a:lin ang="16200000" scaled="1"/>
            <a:tileRect/>
          </a:gradFill>
          <a:ln w="6350">
            <a:solidFill>
              <a:schemeClr val="accent1">
                <a:lumMod val="50000"/>
              </a:schemeClr>
            </a:solidFill>
          </a:ln>
          <a:effectLst>
            <a:outerShdw blurRad="76200" dist="12700" dir="8100000" sy="-23000" kx="800400" algn="br"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a-GE" b="1" dirty="0" smtClean="0">
                <a:solidFill>
                  <a:schemeClr val="tx1"/>
                </a:solidFill>
              </a:rPr>
              <a:t>ფრიდონ ფუტკარაძე </a:t>
            </a:r>
            <a:endParaRPr lang="en-US" b="1" dirty="0" smtClean="0">
              <a:solidFill>
                <a:schemeClr val="tx1"/>
              </a:solidFill>
            </a:endParaRPr>
          </a:p>
          <a:p>
            <a:pPr algn="ctr"/>
            <a:r>
              <a:rPr lang="ka-GE" b="1" dirty="0" smtClean="0">
                <a:solidFill>
                  <a:schemeClr val="tx1"/>
                </a:solidFill>
              </a:rPr>
              <a:t>- კომიტეტის წევრი</a:t>
            </a:r>
            <a:endParaRPr lang="en-US" b="1" dirty="0">
              <a:solidFill>
                <a:schemeClr val="tx1"/>
              </a:solidFill>
            </a:endParaRPr>
          </a:p>
        </p:txBody>
      </p:sp>
      <p:sp>
        <p:nvSpPr>
          <p:cNvPr id="14" name="Вертикальный свиток 13"/>
          <p:cNvSpPr/>
          <p:nvPr/>
        </p:nvSpPr>
        <p:spPr>
          <a:xfrm>
            <a:off x="4989291" y="5605394"/>
            <a:ext cx="2462533" cy="983203"/>
          </a:xfrm>
          <a:prstGeom prst="verticalScroll">
            <a:avLst/>
          </a:prstGeom>
          <a:gradFill flip="none" rotWithShape="1">
            <a:gsLst>
              <a:gs pos="0">
                <a:schemeClr val="tx2">
                  <a:lumMod val="40000"/>
                  <a:lumOff val="60000"/>
                  <a:tint val="66000"/>
                  <a:satMod val="160000"/>
                </a:schemeClr>
              </a:gs>
              <a:gs pos="50000">
                <a:schemeClr val="tx2">
                  <a:lumMod val="40000"/>
                  <a:lumOff val="60000"/>
                  <a:tint val="44500"/>
                  <a:satMod val="160000"/>
                </a:schemeClr>
              </a:gs>
              <a:gs pos="100000">
                <a:schemeClr val="tx2">
                  <a:lumMod val="40000"/>
                  <a:lumOff val="60000"/>
                  <a:tint val="23500"/>
                  <a:satMod val="160000"/>
                </a:schemeClr>
              </a:gs>
            </a:gsLst>
            <a:lin ang="16200000" scaled="1"/>
            <a:tileRect/>
          </a:gradFill>
          <a:ln w="6350">
            <a:solidFill>
              <a:schemeClr val="accent1">
                <a:lumMod val="50000"/>
              </a:schemeClr>
            </a:solidFill>
          </a:ln>
          <a:effectLst>
            <a:outerShdw blurRad="76200" dist="12700" dir="8100000" sy="-23000" kx="800400" algn="br"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a-GE" b="1" dirty="0" smtClean="0">
                <a:solidFill>
                  <a:schemeClr val="tx1"/>
                </a:solidFill>
              </a:rPr>
              <a:t>ირაკლი ჭეიშვილი - კომიტეტის წევრი</a:t>
            </a:r>
            <a:endParaRPr lang="en-US" b="1" dirty="0">
              <a:solidFill>
                <a:schemeClr val="tx1"/>
              </a:solidFill>
            </a:endParaRPr>
          </a:p>
        </p:txBody>
      </p:sp>
      <p:sp>
        <p:nvSpPr>
          <p:cNvPr id="15" name="Вертикальный свиток 14"/>
          <p:cNvSpPr/>
          <p:nvPr/>
        </p:nvSpPr>
        <p:spPr>
          <a:xfrm>
            <a:off x="1467472" y="5605396"/>
            <a:ext cx="2444948" cy="983203"/>
          </a:xfrm>
          <a:prstGeom prst="verticalScroll">
            <a:avLst/>
          </a:prstGeom>
          <a:gradFill flip="none" rotWithShape="1">
            <a:gsLst>
              <a:gs pos="0">
                <a:schemeClr val="tx2">
                  <a:lumMod val="40000"/>
                  <a:lumOff val="60000"/>
                  <a:tint val="66000"/>
                  <a:satMod val="160000"/>
                </a:schemeClr>
              </a:gs>
              <a:gs pos="50000">
                <a:schemeClr val="tx2">
                  <a:lumMod val="40000"/>
                  <a:lumOff val="60000"/>
                  <a:tint val="44500"/>
                  <a:satMod val="160000"/>
                </a:schemeClr>
              </a:gs>
              <a:gs pos="100000">
                <a:schemeClr val="tx2">
                  <a:lumMod val="40000"/>
                  <a:lumOff val="60000"/>
                  <a:tint val="23500"/>
                  <a:satMod val="160000"/>
                </a:schemeClr>
              </a:gs>
            </a:gsLst>
            <a:lin ang="16200000" scaled="1"/>
            <a:tileRect/>
          </a:gradFill>
          <a:ln w="6350">
            <a:solidFill>
              <a:schemeClr val="accent1">
                <a:lumMod val="50000"/>
              </a:schemeClr>
            </a:solidFill>
          </a:ln>
          <a:effectLst>
            <a:outerShdw blurRad="76200" dist="12700" dir="8100000" sy="-23000" kx="800400" algn="br"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a-GE" b="1" dirty="0" smtClean="0">
                <a:solidFill>
                  <a:schemeClr val="tx1"/>
                </a:solidFill>
              </a:rPr>
              <a:t>დავით</a:t>
            </a:r>
            <a:r>
              <a:rPr lang="en-US" b="1" dirty="0" smtClean="0">
                <a:solidFill>
                  <a:schemeClr val="tx1"/>
                </a:solidFill>
              </a:rPr>
              <a:t> </a:t>
            </a:r>
            <a:r>
              <a:rPr lang="ka-GE" b="1" dirty="0" smtClean="0">
                <a:solidFill>
                  <a:schemeClr val="tx1"/>
                </a:solidFill>
              </a:rPr>
              <a:t>ბაციკაძე </a:t>
            </a:r>
            <a:endParaRPr lang="en-US" b="1" dirty="0" smtClean="0">
              <a:solidFill>
                <a:schemeClr val="tx1"/>
              </a:solidFill>
            </a:endParaRPr>
          </a:p>
          <a:p>
            <a:pPr algn="ctr"/>
            <a:r>
              <a:rPr lang="ka-GE" b="1" dirty="0" smtClean="0">
                <a:solidFill>
                  <a:schemeClr val="tx1"/>
                </a:solidFill>
              </a:rPr>
              <a:t>- კომიტეტის წევრი</a:t>
            </a:r>
            <a:endParaRPr lang="en-US" b="1" dirty="0">
              <a:solidFill>
                <a:schemeClr val="tx1"/>
              </a:solidFill>
            </a:endParaRPr>
          </a:p>
        </p:txBody>
      </p:sp>
    </p:spTree>
    <p:extLst>
      <p:ext uri="{BB962C8B-B14F-4D97-AF65-F5344CB8AC3E}">
        <p14:creationId xmlns:p14="http://schemas.microsoft.com/office/powerpoint/2010/main" val="579142588"/>
      </p:ext>
    </p:extLst>
  </p:cSld>
  <p:clrMapOvr>
    <a:masterClrMapping/>
  </p:clrMapOvr>
  <mc:AlternateContent xmlns:mc="http://schemas.openxmlformats.org/markup-compatibility/2006" xmlns:p14="http://schemas.microsoft.com/office/powerpoint/2010/main">
    <mc:Choice Requires="p14">
      <p:transition spd="slow" p14:dur="800" advClick="0" advTm="20000">
        <p:circle/>
      </p:transition>
    </mc:Choice>
    <mc:Fallback xmlns="">
      <p:transition spd="slow" advClick="0" advTm="20000">
        <p:circl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gradFill>
          <a:gsLst>
            <a:gs pos="0">
              <a:schemeClr val="accent6">
                <a:lumMod val="5000"/>
                <a:lumOff val="95000"/>
              </a:schemeClr>
            </a:gs>
            <a:gs pos="74000">
              <a:schemeClr val="accent6">
                <a:lumMod val="45000"/>
                <a:lumOff val="55000"/>
              </a:schemeClr>
            </a:gs>
            <a:gs pos="83000">
              <a:schemeClr val="accent6">
                <a:lumMod val="45000"/>
                <a:lumOff val="55000"/>
              </a:schemeClr>
            </a:gs>
            <a:gs pos="100000">
              <a:schemeClr val="accent6">
                <a:lumMod val="30000"/>
                <a:lumOff val="70000"/>
              </a:schemeClr>
            </a:gs>
          </a:gsLst>
          <a:lin ang="2700000" scaled="1"/>
        </a:gradFill>
        <a:effectLst/>
      </p:bgPr>
    </p:bg>
    <p:spTree>
      <p:nvGrpSpPr>
        <p:cNvPr id="1" name=""/>
        <p:cNvGrpSpPr/>
        <p:nvPr/>
      </p:nvGrpSpPr>
      <p:grpSpPr>
        <a:xfrm>
          <a:off x="0" y="0"/>
          <a:ext cx="0" cy="0"/>
          <a:chOff x="0" y="0"/>
          <a:chExt cx="0" cy="0"/>
        </a:xfrm>
      </p:grpSpPr>
      <p:graphicFrame>
        <p:nvGraphicFramePr>
          <p:cNvPr id="3" name="Схема 2"/>
          <p:cNvGraphicFramePr/>
          <p:nvPr>
            <p:extLst>
              <p:ext uri="{D42A27DB-BD31-4B8C-83A1-F6EECF244321}">
                <p14:modId xmlns:p14="http://schemas.microsoft.com/office/powerpoint/2010/main" val="3999180343"/>
              </p:ext>
            </p:extLst>
          </p:nvPr>
        </p:nvGraphicFramePr>
        <p:xfrm>
          <a:off x="1814510" y="1781175"/>
          <a:ext cx="8693149" cy="481012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Выноска со стрелкой вниз 3"/>
          <p:cNvSpPr/>
          <p:nvPr/>
        </p:nvSpPr>
        <p:spPr>
          <a:xfrm>
            <a:off x="3232148" y="514350"/>
            <a:ext cx="5857875" cy="1095375"/>
          </a:xfrm>
          <a:prstGeom prst="downArrowCallout">
            <a:avLst/>
          </a:prstGeom>
          <a:solidFill>
            <a:schemeClr val="tx2">
              <a:lumMod val="40000"/>
              <a:lumOff val="60000"/>
            </a:schemeClr>
          </a:solidFill>
          <a:ln>
            <a:noFill/>
          </a:ln>
          <a:effectLst/>
          <a:scene3d>
            <a:camera prst="orthographicFront">
              <a:rot lat="0" lon="0" rev="0"/>
            </a:camera>
            <a:lightRig rig="glow" dir="t">
              <a:rot lat="0" lon="0" rev="14100000"/>
            </a:lightRig>
          </a:scene3d>
          <a:sp3d prstMaterial="softEdge">
            <a:bevelT w="127000" prst="artDeco"/>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a-GE" sz="2000" b="1" dirty="0" smtClean="0">
                <a:ln w="0"/>
                <a:solidFill>
                  <a:schemeClr val="tx1"/>
                </a:solidFill>
              </a:rPr>
              <a:t>კომიტეტის აპარატის შემადგენლობა</a:t>
            </a:r>
            <a:endParaRPr lang="en-US" sz="2000" b="1" dirty="0">
              <a:ln w="0"/>
              <a:solidFill>
                <a:schemeClr val="tx1"/>
              </a:solidFill>
            </a:endParaRPr>
          </a:p>
        </p:txBody>
      </p:sp>
    </p:spTree>
    <p:extLst>
      <p:ext uri="{BB962C8B-B14F-4D97-AF65-F5344CB8AC3E}">
        <p14:creationId xmlns:p14="http://schemas.microsoft.com/office/powerpoint/2010/main" val="2587909598"/>
      </p:ext>
    </p:extLst>
  </p:cSld>
  <p:clrMapOvr>
    <a:masterClrMapping/>
  </p:clrMapOvr>
  <mc:AlternateContent xmlns:mc="http://schemas.openxmlformats.org/markup-compatibility/2006" xmlns:p14="http://schemas.microsoft.com/office/powerpoint/2010/main">
    <mc:Choice Requires="p14">
      <p:transition spd="slow" p14:dur="800" advClick="0" advTm="20000">
        <p:circle/>
      </p:transition>
    </mc:Choice>
    <mc:Fallback xmlns="">
      <p:transition spd="slow" advClick="0" advTm="20000">
        <p:circl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gradFill>
          <a:gsLst>
            <a:gs pos="0">
              <a:schemeClr val="accent6">
                <a:lumMod val="5000"/>
                <a:lumOff val="95000"/>
              </a:schemeClr>
            </a:gs>
            <a:gs pos="74000">
              <a:schemeClr val="accent6">
                <a:lumMod val="45000"/>
                <a:lumOff val="55000"/>
              </a:schemeClr>
            </a:gs>
            <a:gs pos="83000">
              <a:schemeClr val="accent6">
                <a:lumMod val="45000"/>
                <a:lumOff val="55000"/>
              </a:schemeClr>
            </a:gs>
            <a:gs pos="100000">
              <a:schemeClr val="accent6">
                <a:lumMod val="30000"/>
                <a:lumOff val="70000"/>
              </a:schemeClr>
            </a:gs>
          </a:gsLst>
          <a:lin ang="2700000" scaled="1"/>
        </a:gradFill>
        <a:effectLst/>
      </p:bgPr>
    </p:bg>
    <p:spTree>
      <p:nvGrpSpPr>
        <p:cNvPr id="1" name=""/>
        <p:cNvGrpSpPr/>
        <p:nvPr/>
      </p:nvGrpSpPr>
      <p:grpSpPr>
        <a:xfrm>
          <a:off x="0" y="0"/>
          <a:ext cx="0" cy="0"/>
          <a:chOff x="0" y="0"/>
          <a:chExt cx="0" cy="0"/>
        </a:xfrm>
      </p:grpSpPr>
      <p:sp>
        <p:nvSpPr>
          <p:cNvPr id="2" name="Выноска со стрелкой вниз 1"/>
          <p:cNvSpPr/>
          <p:nvPr/>
        </p:nvSpPr>
        <p:spPr>
          <a:xfrm>
            <a:off x="2120350" y="219808"/>
            <a:ext cx="8466992" cy="1214967"/>
          </a:xfrm>
          <a:prstGeom prst="downArrowCallout">
            <a:avLst/>
          </a:prstGeom>
          <a:solidFill>
            <a:schemeClr val="tx2">
              <a:lumMod val="40000"/>
              <a:lumOff val="60000"/>
            </a:schemeClr>
          </a:solidFill>
          <a:ln>
            <a:noFill/>
          </a:ln>
          <a:effectLst/>
          <a:scene3d>
            <a:camera prst="orthographicFront">
              <a:rot lat="0" lon="0" rev="0"/>
            </a:camera>
            <a:lightRig rig="glow" dir="t">
              <a:rot lat="0" lon="0" rev="14100000"/>
            </a:lightRig>
          </a:scene3d>
          <a:sp3d prstMaterial="softEdge">
            <a:bevelT w="127000" prst="artDeco"/>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a-GE" sz="2000" b="1" dirty="0" smtClean="0">
                <a:ln w="0"/>
                <a:solidFill>
                  <a:schemeClr val="tx1"/>
                </a:solidFill>
              </a:rPr>
              <a:t>სტრატეგიული მიზანი </a:t>
            </a:r>
            <a:r>
              <a:rPr lang="en-US" sz="2000" b="1" dirty="0" smtClean="0">
                <a:ln w="0"/>
                <a:solidFill>
                  <a:schemeClr val="tx1"/>
                </a:solidFill>
              </a:rPr>
              <a:t>I - </a:t>
            </a:r>
            <a:r>
              <a:rPr lang="ka-GE" sz="2000" b="1" dirty="0" smtClean="0">
                <a:ln w="0"/>
                <a:solidFill>
                  <a:schemeClr val="tx1"/>
                </a:solidFill>
              </a:rPr>
              <a:t>საკანონმდებლო საქმიანობის გაუმჯობესება</a:t>
            </a:r>
            <a:endParaRPr lang="en-US" sz="2000" b="1" dirty="0">
              <a:ln w="0"/>
              <a:solidFill>
                <a:schemeClr val="tx1"/>
              </a:solidFill>
            </a:endParaRPr>
          </a:p>
        </p:txBody>
      </p:sp>
      <p:graphicFrame>
        <p:nvGraphicFramePr>
          <p:cNvPr id="4" name="Схема 3"/>
          <p:cNvGraphicFramePr/>
          <p:nvPr>
            <p:extLst>
              <p:ext uri="{D42A27DB-BD31-4B8C-83A1-F6EECF244321}">
                <p14:modId xmlns:p14="http://schemas.microsoft.com/office/powerpoint/2010/main" val="2302413702"/>
              </p:ext>
            </p:extLst>
          </p:nvPr>
        </p:nvGraphicFramePr>
        <p:xfrm>
          <a:off x="6684960" y="1276513"/>
          <a:ext cx="4572000" cy="492206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Блок-схема: альтернативный процесс 4"/>
          <p:cNvSpPr/>
          <p:nvPr/>
        </p:nvSpPr>
        <p:spPr>
          <a:xfrm>
            <a:off x="1148988" y="1983479"/>
            <a:ext cx="4873744" cy="3508132"/>
          </a:xfrm>
          <a:prstGeom prst="flowChartAlternateProcess">
            <a:avLst/>
          </a:prstGeom>
          <a:solidFill>
            <a:srgbClr val="DDA09F"/>
          </a:solidFill>
          <a:ln>
            <a:noFill/>
          </a:ln>
          <a:effectLst/>
          <a:scene3d>
            <a:camera prst="orthographicFront">
              <a:rot lat="0" lon="0" rev="0"/>
            </a:camera>
            <a:lightRig rig="glow" dir="t">
              <a:rot lat="0" lon="0" rev="14100000"/>
            </a:lightRig>
          </a:scene3d>
          <a:sp3d prstMaterial="softEdge">
            <a:bevelT w="127000" prst="artDeco"/>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smtClean="0"/>
              <a:t>	</a:t>
            </a:r>
            <a:r>
              <a:rPr lang="ka-GE" dirty="0" smtClean="0">
                <a:ln w="0"/>
                <a:solidFill>
                  <a:schemeClr val="tx1"/>
                </a:solidFill>
              </a:rPr>
              <a:t>საანგარიშო </a:t>
            </a:r>
            <a:r>
              <a:rPr lang="ka-GE" dirty="0">
                <a:ln w="0"/>
                <a:solidFill>
                  <a:schemeClr val="tx1"/>
                </a:solidFill>
              </a:rPr>
              <a:t>პერიოდში პრიორიტეტულ მიმართულებას წარმოადგენდა </a:t>
            </a:r>
            <a:r>
              <a:rPr lang="ka-GE" dirty="0" smtClean="0">
                <a:ln w="0"/>
                <a:solidFill>
                  <a:schemeClr val="tx1"/>
                </a:solidFill>
              </a:rPr>
              <a:t>აქტიური </a:t>
            </a:r>
            <a:r>
              <a:rPr lang="ka-GE" dirty="0">
                <a:ln w="0"/>
                <a:solidFill>
                  <a:schemeClr val="tx1"/>
                </a:solidFill>
              </a:rPr>
              <a:t>კანონშემოქმედებითი </a:t>
            </a:r>
            <a:r>
              <a:rPr lang="ka-GE" dirty="0" smtClean="0">
                <a:ln w="0"/>
                <a:solidFill>
                  <a:schemeClr val="tx1"/>
                </a:solidFill>
              </a:rPr>
              <a:t>საქმიანობა</a:t>
            </a:r>
            <a:r>
              <a:rPr lang="en-US" dirty="0" smtClean="0">
                <a:ln w="0"/>
                <a:solidFill>
                  <a:schemeClr val="tx1"/>
                </a:solidFill>
              </a:rPr>
              <a:t>.</a:t>
            </a:r>
            <a:r>
              <a:rPr lang="ka-GE" dirty="0" smtClean="0">
                <a:ln w="0"/>
                <a:solidFill>
                  <a:schemeClr val="tx1"/>
                </a:solidFill>
              </a:rPr>
              <a:t> </a:t>
            </a:r>
            <a:r>
              <a:rPr lang="en-US" dirty="0" smtClean="0">
                <a:ln w="0"/>
                <a:solidFill>
                  <a:schemeClr val="tx1"/>
                </a:solidFill>
              </a:rPr>
              <a:t>	</a:t>
            </a:r>
            <a:r>
              <a:rPr lang="ka-GE" dirty="0" smtClean="0">
                <a:ln w="0"/>
                <a:solidFill>
                  <a:schemeClr val="tx1"/>
                </a:solidFill>
              </a:rPr>
              <a:t>კომიტეტის საქმიანობაში განსაკუთრებული ადგილი ეთმობოდა საკანონმდებლო ინიციატივის უფლების მქონე სუბიექტების მიერ წარმოდგენილი კანონპროექტების განხილვას, რაც ემსახურება გამართული საკანონმდებლო ბაზის ჩამოყალიბებას. </a:t>
            </a:r>
            <a:endParaRPr lang="en-US" dirty="0">
              <a:ln w="0"/>
              <a:solidFill>
                <a:schemeClr val="tx1"/>
              </a:solidFill>
            </a:endParaRPr>
          </a:p>
        </p:txBody>
      </p:sp>
    </p:spTree>
    <p:extLst>
      <p:ext uri="{BB962C8B-B14F-4D97-AF65-F5344CB8AC3E}">
        <p14:creationId xmlns:p14="http://schemas.microsoft.com/office/powerpoint/2010/main" val="3158368592"/>
      </p:ext>
    </p:extLst>
  </p:cSld>
  <p:clrMapOvr>
    <a:masterClrMapping/>
  </p:clrMapOvr>
  <mc:AlternateContent xmlns:mc="http://schemas.openxmlformats.org/markup-compatibility/2006" xmlns:p14="http://schemas.microsoft.com/office/powerpoint/2010/main">
    <mc:Choice Requires="p14">
      <p:transition spd="slow" p14:dur="800" advClick="0" advTm="20000">
        <p:circle/>
      </p:transition>
    </mc:Choice>
    <mc:Fallback xmlns="">
      <p:transition spd="slow" advClick="0" advTm="20000">
        <p:circl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gradFill>
          <a:gsLst>
            <a:gs pos="0">
              <a:schemeClr val="accent6">
                <a:lumMod val="5000"/>
                <a:lumOff val="95000"/>
              </a:schemeClr>
            </a:gs>
            <a:gs pos="74000">
              <a:schemeClr val="accent6">
                <a:lumMod val="45000"/>
                <a:lumOff val="55000"/>
              </a:schemeClr>
            </a:gs>
            <a:gs pos="83000">
              <a:schemeClr val="accent6">
                <a:lumMod val="45000"/>
                <a:lumOff val="55000"/>
              </a:schemeClr>
            </a:gs>
            <a:gs pos="100000">
              <a:schemeClr val="accent6">
                <a:lumMod val="30000"/>
                <a:lumOff val="70000"/>
              </a:schemeClr>
            </a:gs>
          </a:gsLst>
          <a:lin ang="2700000" scaled="1"/>
        </a:gradFill>
        <a:effectLst/>
      </p:bgPr>
    </p:bg>
    <p:spTree>
      <p:nvGrpSpPr>
        <p:cNvPr id="1" name=""/>
        <p:cNvGrpSpPr/>
        <p:nvPr/>
      </p:nvGrpSpPr>
      <p:grpSpPr>
        <a:xfrm>
          <a:off x="0" y="0"/>
          <a:ext cx="0" cy="0"/>
          <a:chOff x="0" y="0"/>
          <a:chExt cx="0" cy="0"/>
        </a:xfrm>
      </p:grpSpPr>
      <p:sp>
        <p:nvSpPr>
          <p:cNvPr id="2" name="Выноска со стрелкой вниз 1"/>
          <p:cNvSpPr/>
          <p:nvPr/>
        </p:nvSpPr>
        <p:spPr>
          <a:xfrm>
            <a:off x="2351943" y="247740"/>
            <a:ext cx="8357088" cy="1569427"/>
          </a:xfrm>
          <a:prstGeom prst="downArrowCallout">
            <a:avLst/>
          </a:prstGeom>
          <a:solidFill>
            <a:schemeClr val="tx2">
              <a:lumMod val="40000"/>
              <a:lumOff val="60000"/>
            </a:schemeClr>
          </a:solidFill>
          <a:ln>
            <a:noFill/>
          </a:ln>
          <a:effectLst/>
          <a:scene3d>
            <a:camera prst="orthographicFront">
              <a:rot lat="0" lon="0" rev="0"/>
            </a:camera>
            <a:lightRig rig="glow" dir="t">
              <a:rot lat="0" lon="0" rev="14100000"/>
            </a:lightRig>
          </a:scene3d>
          <a:sp3d prstMaterial="softEdge">
            <a:bevelT w="127000" prst="artDeco"/>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a-GE" sz="2000" b="1" dirty="0" smtClean="0">
                <a:ln w="0"/>
                <a:solidFill>
                  <a:schemeClr val="tx1"/>
                </a:solidFill>
              </a:rPr>
              <a:t>კომიტეტის მიერ, როგორც წამყვანის რანგში მომზადებული </a:t>
            </a:r>
          </a:p>
          <a:p>
            <a:pPr algn="ctr"/>
            <a:r>
              <a:rPr lang="ka-GE" sz="2000" b="1" dirty="0" smtClean="0">
                <a:ln w="0"/>
                <a:solidFill>
                  <a:schemeClr val="tx1"/>
                </a:solidFill>
              </a:rPr>
              <a:t>საკანონმდებლო ინიციატივები</a:t>
            </a:r>
            <a:endParaRPr lang="en-US" sz="2000" b="1" dirty="0">
              <a:ln w="0"/>
              <a:solidFill>
                <a:schemeClr val="tx1"/>
              </a:solidFill>
            </a:endParaRPr>
          </a:p>
        </p:txBody>
      </p:sp>
      <p:sp>
        <p:nvSpPr>
          <p:cNvPr id="4" name="Овал 3"/>
          <p:cNvSpPr/>
          <p:nvPr/>
        </p:nvSpPr>
        <p:spPr>
          <a:xfrm>
            <a:off x="3748270" y="2093848"/>
            <a:ext cx="500061" cy="476254"/>
          </a:xfrm>
          <a:prstGeom prst="ellipse">
            <a:avLst/>
          </a:prstGeom>
          <a:solidFill>
            <a:schemeClr val="accent4">
              <a:lumMod val="60000"/>
              <a:lumOff val="40000"/>
            </a:schemeClr>
          </a:solidFill>
          <a:ln>
            <a:noFill/>
          </a:ln>
          <a:effectLst/>
          <a:scene3d>
            <a:camera prst="orthographicFront"/>
            <a:lightRig rig="glow" dir="t">
              <a:rot lat="0" lon="0" rev="14100000"/>
            </a:lightRig>
          </a:scene3d>
          <a:sp3d prstMaterial="softEdge">
            <a:bevelT w="127000" prst="artDeco"/>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a-GE" dirty="0" smtClean="0">
                <a:ln w="0"/>
                <a:solidFill>
                  <a:schemeClr val="tx1"/>
                </a:solidFill>
                <a:effectLst>
                  <a:outerShdw blurRad="38100" dist="19050" dir="2700000" algn="tl" rotWithShape="0">
                    <a:schemeClr val="dk1">
                      <a:alpha val="40000"/>
                    </a:schemeClr>
                  </a:outerShdw>
                </a:effectLst>
              </a:rPr>
              <a:t>1</a:t>
            </a:r>
            <a:endParaRPr lang="en-US" dirty="0">
              <a:ln w="0"/>
              <a:solidFill>
                <a:schemeClr val="tx1"/>
              </a:solidFill>
              <a:effectLst>
                <a:outerShdw blurRad="38100" dist="19050" dir="2700000" algn="tl" rotWithShape="0">
                  <a:schemeClr val="dk1">
                    <a:alpha val="40000"/>
                  </a:schemeClr>
                </a:outerShdw>
              </a:effectLst>
            </a:endParaRPr>
          </a:p>
        </p:txBody>
      </p:sp>
      <p:sp>
        <p:nvSpPr>
          <p:cNvPr id="5" name="Овал 4"/>
          <p:cNvSpPr/>
          <p:nvPr/>
        </p:nvSpPr>
        <p:spPr>
          <a:xfrm>
            <a:off x="8751643" y="2093848"/>
            <a:ext cx="485773" cy="476251"/>
          </a:xfrm>
          <a:prstGeom prst="ellipse">
            <a:avLst/>
          </a:prstGeom>
          <a:solidFill>
            <a:schemeClr val="accent5">
              <a:lumMod val="60000"/>
              <a:lumOff val="40000"/>
            </a:schemeClr>
          </a:solidFill>
          <a:ln>
            <a:noFill/>
          </a:ln>
          <a:effectLst/>
          <a:scene3d>
            <a:camera prst="orthographicFront">
              <a:rot lat="0" lon="0" rev="0"/>
            </a:camera>
            <a:lightRig rig="glow" dir="t">
              <a:rot lat="0" lon="0" rev="14100000"/>
            </a:lightRig>
          </a:scene3d>
          <a:sp3d prstMaterial="softEdge">
            <a:bevelT w="127000" prst="artDeco"/>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a-GE" dirty="0" smtClean="0">
                <a:solidFill>
                  <a:schemeClr val="tx1"/>
                </a:solidFill>
              </a:rPr>
              <a:t>2</a:t>
            </a:r>
            <a:endParaRPr lang="en-US" dirty="0">
              <a:solidFill>
                <a:schemeClr val="tx1"/>
              </a:solidFill>
            </a:endParaRPr>
          </a:p>
        </p:txBody>
      </p:sp>
      <p:sp>
        <p:nvSpPr>
          <p:cNvPr id="7" name="Вертикальный свиток 6"/>
          <p:cNvSpPr/>
          <p:nvPr/>
        </p:nvSpPr>
        <p:spPr>
          <a:xfrm>
            <a:off x="1776046" y="2633661"/>
            <a:ext cx="4444511" cy="3437792"/>
          </a:xfrm>
          <a:prstGeom prst="verticalScroll">
            <a:avLst/>
          </a:prstGeom>
          <a:solidFill>
            <a:schemeClr val="accent5">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dirty="0">
                <a:ln w="0"/>
                <a:solidFill>
                  <a:schemeClr val="tx1"/>
                </a:solidFill>
                <a:effectLst>
                  <a:outerShdw blurRad="38100" dist="19050" dir="2700000" algn="tl" rotWithShape="0">
                    <a:schemeClr val="dk1">
                      <a:alpha val="40000"/>
                    </a:schemeClr>
                  </a:outerShdw>
                </a:effectLst>
              </a:rPr>
              <a:t>აჭარის ავტონომიური რესპუბლიკის </a:t>
            </a:r>
            <a:r>
              <a:rPr lang="ka-GE" dirty="0">
                <a:ln w="0"/>
                <a:solidFill>
                  <a:schemeClr val="tx1"/>
                </a:solidFill>
                <a:effectLst>
                  <a:outerShdw blurRad="38100" dist="19050" dir="2700000" algn="tl" rotWithShape="0">
                    <a:schemeClr val="dk1">
                      <a:alpha val="40000"/>
                    </a:schemeClr>
                  </a:outerShdw>
                </a:effectLst>
                <a:hlinkClick r:id="rId2"/>
              </a:rPr>
              <a:t>კანონის </a:t>
            </a:r>
            <a:r>
              <a:rPr lang="ru-RU" dirty="0">
                <a:ln w="0"/>
                <a:solidFill>
                  <a:schemeClr val="tx1"/>
                </a:solidFill>
                <a:effectLst>
                  <a:outerShdw blurRad="38100" dist="19050" dir="2700000" algn="tl" rotWithShape="0">
                    <a:schemeClr val="dk1">
                      <a:alpha val="40000"/>
                    </a:schemeClr>
                  </a:outerShdw>
                </a:effectLst>
                <a:hlinkClick r:id="rId2"/>
              </a:rPr>
              <a:t>პროექტი </a:t>
            </a:r>
            <a:r>
              <a:rPr lang="ka-GE" dirty="0">
                <a:ln w="0"/>
                <a:solidFill>
                  <a:schemeClr val="tx1"/>
                </a:solidFill>
                <a:effectLst>
                  <a:outerShdw blurRad="38100" dist="19050" dir="2700000" algn="tl" rotWithShape="0">
                    <a:schemeClr val="dk1">
                      <a:alpha val="40000"/>
                    </a:schemeClr>
                  </a:outerShdw>
                </a:effectLst>
              </a:rPr>
              <a:t>- „აჭარის ავტონომიური რესპუბლიკის ქონების მართვისა და განკარგვის შესახებ“ აჭარის ავტონომიური რესპუბლიკის კანონში ცვლილების შეტანის თაობაზე (№09-01-08/21, 15.11.2021)</a:t>
            </a:r>
            <a:endParaRPr lang="en-US" dirty="0">
              <a:ln w="0"/>
              <a:solidFill>
                <a:schemeClr val="tx1"/>
              </a:solidFill>
              <a:effectLst>
                <a:outerShdw blurRad="38100" dist="19050" dir="2700000" algn="tl" rotWithShape="0">
                  <a:schemeClr val="dk1">
                    <a:alpha val="40000"/>
                  </a:schemeClr>
                </a:outerShdw>
              </a:effectLst>
            </a:endParaRPr>
          </a:p>
        </p:txBody>
      </p:sp>
      <p:sp>
        <p:nvSpPr>
          <p:cNvPr id="8" name="Вертикальный свиток 7"/>
          <p:cNvSpPr/>
          <p:nvPr/>
        </p:nvSpPr>
        <p:spPr>
          <a:xfrm>
            <a:off x="6840416" y="2633661"/>
            <a:ext cx="4308228" cy="3437792"/>
          </a:xfrm>
          <a:prstGeom prst="verticalScroll">
            <a:avLst/>
          </a:prstGeom>
          <a:solidFill>
            <a:schemeClr val="accent4">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a-GE" dirty="0">
                <a:ln w="0"/>
                <a:solidFill>
                  <a:schemeClr val="tx1"/>
                </a:solidFill>
                <a:effectLst>
                  <a:outerShdw blurRad="38100" dist="19050" dir="2700000" algn="tl" rotWithShape="0">
                    <a:schemeClr val="dk1">
                      <a:alpha val="40000"/>
                    </a:schemeClr>
                  </a:outerShdw>
                </a:effectLst>
              </a:rPr>
              <a:t>აჭარის ავტონომიური რესპუბლიკის უმაღლესი საბჭოს </a:t>
            </a:r>
            <a:r>
              <a:rPr lang="ka-GE" dirty="0" smtClean="0">
                <a:ln w="0"/>
                <a:solidFill>
                  <a:schemeClr val="tx1"/>
                </a:solidFill>
                <a:effectLst>
                  <a:outerShdw blurRad="38100" dist="19050" dir="2700000" algn="tl" rotWithShape="0">
                    <a:schemeClr val="dk1">
                      <a:alpha val="40000"/>
                    </a:schemeClr>
                  </a:outerShdw>
                </a:effectLst>
                <a:hlinkClick r:id="rId3"/>
              </a:rPr>
              <a:t>რეგლამენტის პროექტი </a:t>
            </a:r>
            <a:r>
              <a:rPr lang="ka-GE" dirty="0" smtClean="0">
                <a:ln w="0"/>
                <a:solidFill>
                  <a:schemeClr val="tx1"/>
                </a:solidFill>
                <a:effectLst>
                  <a:outerShdw blurRad="38100" dist="19050" dir="2700000" algn="tl" rotWithShape="0">
                    <a:schemeClr val="dk1">
                      <a:alpha val="40000"/>
                    </a:schemeClr>
                  </a:outerShdw>
                </a:effectLst>
              </a:rPr>
              <a:t>- </a:t>
            </a:r>
            <a:r>
              <a:rPr lang="ka-GE" dirty="0">
                <a:ln w="0"/>
                <a:solidFill>
                  <a:schemeClr val="tx1"/>
                </a:solidFill>
                <a:effectLst>
                  <a:outerShdw blurRad="38100" dist="19050" dir="2700000" algn="tl" rotWithShape="0">
                    <a:schemeClr val="dk1">
                      <a:alpha val="40000"/>
                    </a:schemeClr>
                  </a:outerShdw>
                </a:effectLst>
              </a:rPr>
              <a:t>„აჭარის ავტონომიური რესპუბლიკის უმაღლესი საბჭოს რეგლამენტში ცვლილების შეტანის შესახებ“ (№09-01-08/22, 24.11.2021)</a:t>
            </a:r>
            <a:endParaRPr lang="en-US" dirty="0">
              <a:ln w="0"/>
              <a:solidFill>
                <a:schemeClr val="tx1"/>
              </a:solidFill>
              <a:effectLst>
                <a:outerShdw blurRad="38100" dist="19050" dir="2700000" algn="tl" rotWithShape="0">
                  <a:schemeClr val="dk1">
                    <a:alpha val="40000"/>
                  </a:schemeClr>
                </a:outerShdw>
              </a:effectLst>
            </a:endParaRPr>
          </a:p>
        </p:txBody>
      </p:sp>
    </p:spTree>
    <p:extLst>
      <p:ext uri="{BB962C8B-B14F-4D97-AF65-F5344CB8AC3E}">
        <p14:creationId xmlns:p14="http://schemas.microsoft.com/office/powerpoint/2010/main" val="2908860471"/>
      </p:ext>
    </p:extLst>
  </p:cSld>
  <p:clrMapOvr>
    <a:masterClrMapping/>
  </p:clrMapOvr>
  <mc:AlternateContent xmlns:mc="http://schemas.openxmlformats.org/markup-compatibility/2006" xmlns:p14="http://schemas.microsoft.com/office/powerpoint/2010/main">
    <mc:Choice Requires="p14">
      <p:transition spd="slow" p14:dur="800" advClick="0" advTm="20000">
        <p:circle/>
      </p:transition>
    </mc:Choice>
    <mc:Fallback xmlns="">
      <p:transition spd="slow" advClick="0" advTm="20000">
        <p:circl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gradFill>
          <a:gsLst>
            <a:gs pos="0">
              <a:schemeClr val="accent6">
                <a:lumMod val="5000"/>
                <a:lumOff val="95000"/>
              </a:schemeClr>
            </a:gs>
            <a:gs pos="74000">
              <a:schemeClr val="accent6">
                <a:lumMod val="45000"/>
                <a:lumOff val="55000"/>
              </a:schemeClr>
            </a:gs>
            <a:gs pos="83000">
              <a:schemeClr val="accent6">
                <a:lumMod val="45000"/>
                <a:lumOff val="55000"/>
              </a:schemeClr>
            </a:gs>
            <a:gs pos="100000">
              <a:schemeClr val="accent6">
                <a:lumMod val="30000"/>
                <a:lumOff val="70000"/>
              </a:schemeClr>
            </a:gs>
          </a:gsLst>
          <a:lin ang="2700000" scaled="1"/>
        </a:gradFill>
        <a:effectLst/>
      </p:bgPr>
    </p:bg>
    <p:spTree>
      <p:nvGrpSpPr>
        <p:cNvPr id="1" name=""/>
        <p:cNvGrpSpPr/>
        <p:nvPr/>
      </p:nvGrpSpPr>
      <p:grpSpPr>
        <a:xfrm>
          <a:off x="0" y="0"/>
          <a:ext cx="0" cy="0"/>
          <a:chOff x="0" y="0"/>
          <a:chExt cx="0" cy="0"/>
        </a:xfrm>
      </p:grpSpPr>
      <p:sp>
        <p:nvSpPr>
          <p:cNvPr id="2" name="Овал 1"/>
          <p:cNvSpPr/>
          <p:nvPr/>
        </p:nvSpPr>
        <p:spPr>
          <a:xfrm>
            <a:off x="6183698" y="1270470"/>
            <a:ext cx="497681" cy="495295"/>
          </a:xfrm>
          <a:prstGeom prst="ellipse">
            <a:avLst/>
          </a:prstGeom>
          <a:solidFill>
            <a:schemeClr val="accent5">
              <a:lumMod val="75000"/>
            </a:schemeClr>
          </a:solidFill>
          <a:ln>
            <a:noFill/>
          </a:ln>
          <a:effectLst/>
          <a:scene3d>
            <a:camera prst="orthographicFront"/>
            <a:lightRig rig="glow" dir="t">
              <a:rot lat="0" lon="0" rev="14100000"/>
            </a:lightRig>
          </a:scene3d>
          <a:sp3d prstMaterial="softEdge">
            <a:bevelT w="127000" prst="artDeco"/>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a-GE" dirty="0" smtClean="0">
                <a:solidFill>
                  <a:schemeClr val="tx1"/>
                </a:solidFill>
              </a:rPr>
              <a:t>4</a:t>
            </a:r>
            <a:endParaRPr lang="en-US" dirty="0">
              <a:solidFill>
                <a:schemeClr val="tx1"/>
              </a:solidFill>
            </a:endParaRPr>
          </a:p>
        </p:txBody>
      </p:sp>
      <p:sp>
        <p:nvSpPr>
          <p:cNvPr id="4" name="Овал 3"/>
          <p:cNvSpPr/>
          <p:nvPr/>
        </p:nvSpPr>
        <p:spPr>
          <a:xfrm>
            <a:off x="9949195" y="775176"/>
            <a:ext cx="496491" cy="495294"/>
          </a:xfrm>
          <a:prstGeom prst="ellipse">
            <a:avLst/>
          </a:prstGeom>
          <a:solidFill>
            <a:srgbClr val="8F95D1"/>
          </a:solidFill>
          <a:ln>
            <a:noFill/>
          </a:ln>
          <a:effectLst/>
          <a:scene3d>
            <a:camera prst="orthographicFront"/>
            <a:lightRig rig="glow" dir="t">
              <a:rot lat="0" lon="0" rev="14100000"/>
            </a:lightRig>
          </a:scene3d>
          <a:sp3d prstMaterial="softEdge">
            <a:bevelT w="127000" prst="artDeco"/>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a-GE" dirty="0" smtClean="0">
                <a:solidFill>
                  <a:schemeClr val="tx1"/>
                </a:solidFill>
              </a:rPr>
              <a:t>5</a:t>
            </a:r>
            <a:endParaRPr lang="en-US" dirty="0">
              <a:solidFill>
                <a:schemeClr val="tx1"/>
              </a:solidFill>
            </a:endParaRPr>
          </a:p>
        </p:txBody>
      </p:sp>
      <p:sp>
        <p:nvSpPr>
          <p:cNvPr id="6" name="Вертикальный свиток 5"/>
          <p:cNvSpPr/>
          <p:nvPr/>
        </p:nvSpPr>
        <p:spPr>
          <a:xfrm>
            <a:off x="4550092" y="1836103"/>
            <a:ext cx="3764899" cy="4369787"/>
          </a:xfrm>
          <a:prstGeom prst="verticalScroll">
            <a:avLst/>
          </a:prstGeom>
          <a:solidFill>
            <a:schemeClr val="accent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a-GE" b="1" dirty="0">
                <a:ln w="0"/>
                <a:solidFill>
                  <a:schemeClr val="tx1"/>
                </a:solidFill>
              </a:rPr>
              <a:t>აჭარის ავტონომიური რესპუბლიკის </a:t>
            </a:r>
            <a:r>
              <a:rPr lang="ka-GE" b="1" dirty="0">
                <a:ln w="0"/>
                <a:solidFill>
                  <a:schemeClr val="tx1"/>
                </a:solidFill>
                <a:hlinkClick r:id="rId2"/>
              </a:rPr>
              <a:t>კანონის პროექტი</a:t>
            </a:r>
            <a:r>
              <a:rPr lang="ka-GE" b="1" dirty="0">
                <a:ln w="0"/>
                <a:solidFill>
                  <a:schemeClr val="tx1"/>
                </a:solidFill>
              </a:rPr>
              <a:t> „აჭარის ავტონომიური რესპუბლიკის სიმბოლოების გამოყენების წესის შესახებ“ აჭარის ავტონომიური რესპუბლიკის კანონში ცვლილების შეტანის თაობაზე (09-01-08/24, 02.03.2022</a:t>
            </a:r>
            <a:r>
              <a:rPr lang="ka-GE" b="1" dirty="0" smtClean="0">
                <a:ln w="0"/>
                <a:solidFill>
                  <a:schemeClr val="tx1"/>
                </a:solidFill>
              </a:rPr>
              <a:t>).</a:t>
            </a:r>
            <a:endParaRPr lang="en-US" b="1" dirty="0">
              <a:ln w="0"/>
              <a:solidFill>
                <a:schemeClr val="tx1"/>
              </a:solidFill>
            </a:endParaRPr>
          </a:p>
        </p:txBody>
      </p:sp>
      <p:sp>
        <p:nvSpPr>
          <p:cNvPr id="7" name="Вертикальный свиток 6"/>
          <p:cNvSpPr/>
          <p:nvPr/>
        </p:nvSpPr>
        <p:spPr>
          <a:xfrm>
            <a:off x="8335260" y="1340808"/>
            <a:ext cx="3724362" cy="5016030"/>
          </a:xfrm>
          <a:prstGeom prst="verticalScroll">
            <a:avLst/>
          </a:prstGeom>
          <a:solidFill>
            <a:schemeClr val="accent3">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a-GE" b="1" dirty="0" smtClean="0">
                <a:solidFill>
                  <a:schemeClr val="tx1"/>
                </a:solidFill>
              </a:rPr>
              <a:t>აჭარის ავტონომიური რესპუბლიკის უმაღლესი საბჭოს </a:t>
            </a:r>
            <a:r>
              <a:rPr lang="ka-GE" b="1" dirty="0" smtClean="0">
                <a:solidFill>
                  <a:schemeClr val="tx1"/>
                </a:solidFill>
                <a:hlinkClick r:id="rId3"/>
              </a:rPr>
              <a:t>დადგენილების პროექტი </a:t>
            </a:r>
            <a:r>
              <a:rPr lang="ka-GE" b="1" dirty="0" smtClean="0">
                <a:solidFill>
                  <a:schemeClr val="tx1"/>
                </a:solidFill>
              </a:rPr>
              <a:t>„საჯარო ინფორმაციის პროაქტიულად გამოქვეყნების წესის, პირობებისა და საჯარო ინფორმაციის ელექტრონული ფორმით მოთხოვნის სტანდარტების დამტკიცების შესახებ“ (</a:t>
            </a:r>
            <a:r>
              <a:rPr lang="ka-GE" b="1" dirty="0">
                <a:solidFill>
                  <a:schemeClr val="tx1"/>
                </a:solidFill>
              </a:rPr>
              <a:t>№09-01-08/26, 11.05.2022).</a:t>
            </a:r>
            <a:r>
              <a:rPr lang="ka-GE" b="1" dirty="0" smtClean="0">
                <a:solidFill>
                  <a:schemeClr val="tx1"/>
                </a:solidFill>
              </a:rPr>
              <a:t> </a:t>
            </a:r>
            <a:endParaRPr lang="en-US" b="1" dirty="0">
              <a:solidFill>
                <a:schemeClr val="tx1"/>
              </a:solidFill>
            </a:endParaRPr>
          </a:p>
        </p:txBody>
      </p:sp>
      <p:sp>
        <p:nvSpPr>
          <p:cNvPr id="10" name="Стрелка вниз 9"/>
          <p:cNvSpPr/>
          <p:nvPr/>
        </p:nvSpPr>
        <p:spPr>
          <a:xfrm>
            <a:off x="6113452" y="323839"/>
            <a:ext cx="638175" cy="647700"/>
          </a:xfrm>
          <a:prstGeom prst="downArrow">
            <a:avLst/>
          </a:prstGeom>
          <a:ln>
            <a:noFill/>
          </a:ln>
          <a:effectLst/>
          <a:scene3d>
            <a:camera prst="orthographicFront">
              <a:rot lat="0" lon="0" rev="0"/>
            </a:camera>
            <a:lightRig rig="glow" dir="t">
              <a:rot lat="0" lon="0" rev="14100000"/>
            </a:lightRig>
          </a:scene3d>
          <a:sp3d prstMaterial="softEdge">
            <a:bevelT w="127000" prst="artDeco"/>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Вертикальный свиток 10"/>
          <p:cNvSpPr/>
          <p:nvPr/>
        </p:nvSpPr>
        <p:spPr>
          <a:xfrm>
            <a:off x="764923" y="2409091"/>
            <a:ext cx="3764900" cy="3446575"/>
          </a:xfrm>
          <a:prstGeom prst="verticalScroll">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a-GE" b="1" dirty="0">
                <a:ln w="0"/>
                <a:solidFill>
                  <a:schemeClr val="tx1"/>
                </a:solidFill>
              </a:rPr>
              <a:t>აჭარის ავტონომიური რესპუბლიკის უმაღლესი საბჭოს რეზოლუციის პროექტი -</a:t>
            </a:r>
            <a:endParaRPr lang="en-US" b="1" dirty="0">
              <a:ln w="0"/>
              <a:solidFill>
                <a:schemeClr val="tx1"/>
              </a:solidFill>
            </a:endParaRPr>
          </a:p>
          <a:p>
            <a:pPr algn="ctr"/>
            <a:r>
              <a:rPr lang="ka-GE" b="1" dirty="0">
                <a:ln w="0"/>
                <a:solidFill>
                  <a:schemeClr val="tx1"/>
                </a:solidFill>
              </a:rPr>
              <a:t>„უკრაინის მხარდაჭერის შესახებ“ (№09-01-08/23; 24.02.2022)</a:t>
            </a:r>
            <a:endParaRPr lang="en-US" b="1" dirty="0">
              <a:ln w="0"/>
              <a:solidFill>
                <a:schemeClr val="tx1"/>
              </a:solidFill>
            </a:endParaRPr>
          </a:p>
        </p:txBody>
      </p:sp>
      <p:sp>
        <p:nvSpPr>
          <p:cNvPr id="12" name="Овал 11"/>
          <p:cNvSpPr/>
          <p:nvPr/>
        </p:nvSpPr>
        <p:spPr>
          <a:xfrm>
            <a:off x="2404486" y="1836103"/>
            <a:ext cx="485773" cy="476254"/>
          </a:xfrm>
          <a:prstGeom prst="ellipse">
            <a:avLst/>
          </a:prstGeom>
          <a:solidFill>
            <a:schemeClr val="accent2">
              <a:lumMod val="60000"/>
              <a:lumOff val="40000"/>
            </a:schemeClr>
          </a:solidFill>
          <a:ln>
            <a:noFill/>
          </a:ln>
          <a:effectLst/>
          <a:scene3d>
            <a:camera prst="orthographicFront"/>
            <a:lightRig rig="glow" dir="t">
              <a:rot lat="0" lon="0" rev="14100000"/>
            </a:lightRig>
          </a:scene3d>
          <a:sp3d prstMaterial="softEdge">
            <a:bevelT w="127000" prst="artDeco"/>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a-GE" dirty="0" smtClean="0">
                <a:solidFill>
                  <a:schemeClr val="tx1"/>
                </a:solidFill>
              </a:rPr>
              <a:t>3</a:t>
            </a:r>
            <a:endParaRPr lang="en-US" dirty="0">
              <a:solidFill>
                <a:schemeClr val="tx1"/>
              </a:solidFill>
            </a:endParaRPr>
          </a:p>
        </p:txBody>
      </p:sp>
    </p:spTree>
    <p:extLst>
      <p:ext uri="{BB962C8B-B14F-4D97-AF65-F5344CB8AC3E}">
        <p14:creationId xmlns:p14="http://schemas.microsoft.com/office/powerpoint/2010/main" val="3430645843"/>
      </p:ext>
    </p:extLst>
  </p:cSld>
  <p:clrMapOvr>
    <a:masterClrMapping/>
  </p:clrMapOvr>
  <mc:AlternateContent xmlns:mc="http://schemas.openxmlformats.org/markup-compatibility/2006" xmlns:p14="http://schemas.microsoft.com/office/powerpoint/2010/main">
    <mc:Choice Requires="p14">
      <p:transition spd="slow" p14:dur="800" advClick="0" advTm="20000">
        <p:circle/>
      </p:transition>
    </mc:Choice>
    <mc:Fallback xmlns="">
      <p:transition spd="slow" advClick="0" advTm="20000">
        <p:circl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gradFill>
          <a:gsLst>
            <a:gs pos="0">
              <a:schemeClr val="accent6">
                <a:lumMod val="5000"/>
                <a:lumOff val="95000"/>
              </a:schemeClr>
            </a:gs>
            <a:gs pos="74000">
              <a:schemeClr val="accent6">
                <a:lumMod val="45000"/>
                <a:lumOff val="55000"/>
              </a:schemeClr>
            </a:gs>
            <a:gs pos="83000">
              <a:schemeClr val="accent6">
                <a:lumMod val="45000"/>
                <a:lumOff val="55000"/>
              </a:schemeClr>
            </a:gs>
            <a:gs pos="100000">
              <a:schemeClr val="accent6">
                <a:lumMod val="30000"/>
                <a:lumOff val="70000"/>
              </a:schemeClr>
            </a:gs>
          </a:gsLst>
          <a:lin ang="2700000" scaled="1"/>
        </a:gradFill>
        <a:effectLst/>
      </p:bgPr>
    </p:bg>
    <p:spTree>
      <p:nvGrpSpPr>
        <p:cNvPr id="1" name=""/>
        <p:cNvGrpSpPr/>
        <p:nvPr/>
      </p:nvGrpSpPr>
      <p:grpSpPr>
        <a:xfrm>
          <a:off x="0" y="0"/>
          <a:ext cx="0" cy="0"/>
          <a:chOff x="0" y="0"/>
          <a:chExt cx="0" cy="0"/>
        </a:xfrm>
      </p:grpSpPr>
      <p:sp>
        <p:nvSpPr>
          <p:cNvPr id="9" name="Стрелка вниз 8"/>
          <p:cNvSpPr/>
          <p:nvPr/>
        </p:nvSpPr>
        <p:spPr>
          <a:xfrm>
            <a:off x="6112119" y="353881"/>
            <a:ext cx="657225" cy="657225"/>
          </a:xfrm>
          <a:prstGeom prst="downArrow">
            <a:avLst/>
          </a:prstGeom>
          <a:ln>
            <a:noFill/>
          </a:ln>
          <a:effectLst/>
          <a:scene3d>
            <a:camera prst="orthographicFront">
              <a:rot lat="0" lon="0" rev="0"/>
            </a:camera>
            <a:lightRig rig="glow" dir="t">
              <a:rot lat="0" lon="0" rev="14100000"/>
            </a:lightRig>
          </a:scene3d>
          <a:sp3d prstMaterial="softEdge">
            <a:bevelT w="127000" prst="artDeco"/>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Вертикальный свиток 9"/>
          <p:cNvSpPr/>
          <p:nvPr/>
        </p:nvSpPr>
        <p:spPr>
          <a:xfrm>
            <a:off x="888020" y="1549631"/>
            <a:ext cx="3675186" cy="4652237"/>
          </a:xfrm>
          <a:prstGeom prst="verticalScroll">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a-GE" b="1" dirty="0" smtClean="0">
                <a:solidFill>
                  <a:schemeClr val="tx1"/>
                </a:solidFill>
              </a:rPr>
              <a:t>საკანონმდებლო პაკეტი (09-01-08/29, 19.05.2022)</a:t>
            </a:r>
          </a:p>
          <a:p>
            <a:pPr algn="ctr"/>
            <a:r>
              <a:rPr lang="ka-GE" b="1" dirty="0" smtClean="0">
                <a:solidFill>
                  <a:schemeClr val="tx1"/>
                </a:solidFill>
              </a:rPr>
              <a:t>ა) აჭარის ავტონომიური რესპუბლიკის </a:t>
            </a:r>
            <a:r>
              <a:rPr lang="ka-GE" b="1" dirty="0" smtClean="0">
                <a:solidFill>
                  <a:schemeClr val="tx1"/>
                </a:solidFill>
                <a:hlinkClick r:id="rId2"/>
              </a:rPr>
              <a:t>კანონის პროექტი</a:t>
            </a:r>
            <a:r>
              <a:rPr lang="ka-GE" b="1" dirty="0" smtClean="0">
                <a:solidFill>
                  <a:schemeClr val="tx1"/>
                </a:solidFill>
              </a:rPr>
              <a:t> „აჭარის ავტონომიური რესპუბლიკის უმაღლესი საბჭოს არჩევნების შესახებ“ აჭარის ავტონომიური რესპუბლიკის კანონში ცვლილების შეტანის თაობაზე;</a:t>
            </a:r>
          </a:p>
          <a:p>
            <a:pPr algn="ctr"/>
            <a:endParaRPr lang="en-US" sz="1600" dirty="0">
              <a:solidFill>
                <a:schemeClr val="tx1"/>
              </a:solidFill>
            </a:endParaRPr>
          </a:p>
        </p:txBody>
      </p:sp>
      <p:sp>
        <p:nvSpPr>
          <p:cNvPr id="12" name="Вертикальный свиток 11"/>
          <p:cNvSpPr/>
          <p:nvPr/>
        </p:nvSpPr>
        <p:spPr>
          <a:xfrm>
            <a:off x="4536827" y="2031023"/>
            <a:ext cx="3754315" cy="3920633"/>
          </a:xfrm>
          <a:prstGeom prst="verticalScroll">
            <a:avLst/>
          </a:prstGeom>
          <a:solidFill>
            <a:schemeClr val="accent4">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a-GE" b="1" dirty="0" smtClean="0">
                <a:solidFill>
                  <a:schemeClr val="tx1"/>
                </a:solidFill>
              </a:rPr>
              <a:t>ბ) აჭარის ავტონომიური რესპუბლიკის უმაღლესი საბჭოს </a:t>
            </a:r>
            <a:r>
              <a:rPr lang="ka-GE" b="1" dirty="0" smtClean="0">
                <a:solidFill>
                  <a:schemeClr val="tx1"/>
                </a:solidFill>
                <a:hlinkClick r:id="rId3"/>
              </a:rPr>
              <a:t>რეგლამენტის პროექტი </a:t>
            </a:r>
            <a:r>
              <a:rPr lang="ka-GE" b="1" dirty="0" smtClean="0">
                <a:solidFill>
                  <a:schemeClr val="tx1"/>
                </a:solidFill>
              </a:rPr>
              <a:t>„აჭარის ავტონომიური რესპუბლიკის უმაღლესი საბჭოს რეგლამენტში ცვლილების შეტანის შესახებ“.</a:t>
            </a:r>
            <a:endParaRPr lang="en-US" b="1" dirty="0">
              <a:solidFill>
                <a:schemeClr val="tx1"/>
              </a:solidFill>
            </a:endParaRPr>
          </a:p>
        </p:txBody>
      </p:sp>
      <p:sp>
        <p:nvSpPr>
          <p:cNvPr id="13" name="Овал 12"/>
          <p:cNvSpPr/>
          <p:nvPr/>
        </p:nvSpPr>
        <p:spPr>
          <a:xfrm>
            <a:off x="2456737" y="949560"/>
            <a:ext cx="537752" cy="511411"/>
          </a:xfrm>
          <a:prstGeom prst="ellipse">
            <a:avLst/>
          </a:prstGeom>
          <a:solidFill>
            <a:schemeClr val="accent2">
              <a:lumMod val="60000"/>
              <a:lumOff val="40000"/>
            </a:schemeClr>
          </a:solidFill>
          <a:ln>
            <a:noFill/>
          </a:ln>
          <a:effectLst/>
          <a:scene3d>
            <a:camera prst="orthographicFront"/>
            <a:lightRig rig="glow" dir="t">
              <a:rot lat="0" lon="0" rev="14100000"/>
            </a:lightRig>
          </a:scene3d>
          <a:sp3d prstMaterial="softEdge">
            <a:bevelT w="127000" prst="artDeco"/>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a-GE" dirty="0">
                <a:solidFill>
                  <a:schemeClr val="tx1"/>
                </a:solidFill>
              </a:rPr>
              <a:t>6</a:t>
            </a:r>
            <a:endParaRPr lang="en-US" dirty="0">
              <a:solidFill>
                <a:schemeClr val="tx1"/>
              </a:solidFill>
            </a:endParaRPr>
          </a:p>
        </p:txBody>
      </p:sp>
      <p:sp>
        <p:nvSpPr>
          <p:cNvPr id="14" name="Овал 13"/>
          <p:cNvSpPr/>
          <p:nvPr/>
        </p:nvSpPr>
        <p:spPr>
          <a:xfrm>
            <a:off x="6145108" y="1436779"/>
            <a:ext cx="537751" cy="495295"/>
          </a:xfrm>
          <a:prstGeom prst="ellipse">
            <a:avLst/>
          </a:prstGeom>
          <a:solidFill>
            <a:schemeClr val="accent5">
              <a:lumMod val="75000"/>
            </a:schemeClr>
          </a:solidFill>
          <a:ln>
            <a:noFill/>
          </a:ln>
          <a:effectLst/>
          <a:scene3d>
            <a:camera prst="orthographicFront"/>
            <a:lightRig rig="glow" dir="t">
              <a:rot lat="0" lon="0" rev="14100000"/>
            </a:lightRig>
          </a:scene3d>
          <a:sp3d prstMaterial="softEdge">
            <a:bevelT w="127000" prst="artDeco"/>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a-GE" dirty="0" smtClean="0">
                <a:solidFill>
                  <a:schemeClr val="tx1"/>
                </a:solidFill>
              </a:rPr>
              <a:t>7</a:t>
            </a:r>
            <a:endParaRPr lang="en-US" dirty="0">
              <a:solidFill>
                <a:schemeClr val="tx1"/>
              </a:solidFill>
            </a:endParaRPr>
          </a:p>
        </p:txBody>
      </p:sp>
      <p:sp>
        <p:nvSpPr>
          <p:cNvPr id="15" name="Вертикальный свиток 14"/>
          <p:cNvSpPr/>
          <p:nvPr/>
        </p:nvSpPr>
        <p:spPr>
          <a:xfrm>
            <a:off x="8233990" y="2514600"/>
            <a:ext cx="3754315" cy="3235569"/>
          </a:xfrm>
          <a:prstGeom prst="verticalScroll">
            <a:avLst/>
          </a:prstGeom>
          <a:solidFill>
            <a:schemeClr val="accent5">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a-GE" b="1" dirty="0" smtClean="0">
                <a:solidFill>
                  <a:schemeClr val="tx1"/>
                </a:solidFill>
              </a:rPr>
              <a:t>აჭარის ავტონომიური რესპუბლიკის უმაღლესი საბჭოს </a:t>
            </a:r>
            <a:r>
              <a:rPr lang="ka-GE" b="1" dirty="0" smtClean="0">
                <a:solidFill>
                  <a:schemeClr val="tx1"/>
                </a:solidFill>
                <a:hlinkClick r:id="rId4"/>
              </a:rPr>
              <a:t>რეგლამენტის პროექტი </a:t>
            </a:r>
            <a:r>
              <a:rPr lang="ka-GE" b="1" dirty="0" smtClean="0">
                <a:solidFill>
                  <a:schemeClr val="tx1"/>
                </a:solidFill>
              </a:rPr>
              <a:t>„აჭარის ავტონომიური რესპუბლიკის რეგლამენტში ცვლილების შეტანის შესახებ“ (09-01-08/33, 22.09 2022).</a:t>
            </a:r>
            <a:endParaRPr lang="en-US" b="1" dirty="0">
              <a:solidFill>
                <a:schemeClr val="tx1"/>
              </a:solidFill>
            </a:endParaRPr>
          </a:p>
        </p:txBody>
      </p:sp>
      <p:sp>
        <p:nvSpPr>
          <p:cNvPr id="16" name="Овал 15"/>
          <p:cNvSpPr/>
          <p:nvPr/>
        </p:nvSpPr>
        <p:spPr>
          <a:xfrm>
            <a:off x="9842271" y="1932074"/>
            <a:ext cx="537752" cy="513616"/>
          </a:xfrm>
          <a:prstGeom prst="ellipse">
            <a:avLst/>
          </a:prstGeom>
          <a:solidFill>
            <a:srgbClr val="7179C5"/>
          </a:solidFill>
          <a:ln>
            <a:noFill/>
          </a:ln>
          <a:effectLst/>
          <a:scene3d>
            <a:camera prst="orthographicFront"/>
            <a:lightRig rig="glow" dir="t">
              <a:rot lat="0" lon="0" rev="14100000"/>
            </a:lightRig>
          </a:scene3d>
          <a:sp3d prstMaterial="softEdge">
            <a:bevelT w="127000" prst="artDeco"/>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a-GE" dirty="0" smtClean="0">
                <a:solidFill>
                  <a:schemeClr val="tx1"/>
                </a:solidFill>
              </a:rPr>
              <a:t>8</a:t>
            </a:r>
            <a:endParaRPr lang="en-US" dirty="0">
              <a:solidFill>
                <a:schemeClr val="tx1"/>
              </a:solidFill>
            </a:endParaRPr>
          </a:p>
        </p:txBody>
      </p:sp>
    </p:spTree>
    <p:extLst>
      <p:ext uri="{BB962C8B-B14F-4D97-AF65-F5344CB8AC3E}">
        <p14:creationId xmlns:p14="http://schemas.microsoft.com/office/powerpoint/2010/main" val="1126771112"/>
      </p:ext>
    </p:extLst>
  </p:cSld>
  <p:clrMapOvr>
    <a:masterClrMapping/>
  </p:clrMapOvr>
  <mc:AlternateContent xmlns:mc="http://schemas.openxmlformats.org/markup-compatibility/2006" xmlns:p14="http://schemas.microsoft.com/office/powerpoint/2010/main">
    <mc:Choice Requires="p14">
      <p:transition spd="slow" p14:dur="800" advClick="0" advTm="20000">
        <p:circle/>
      </p:transition>
    </mc:Choice>
    <mc:Fallback xmlns="">
      <p:transition spd="slow" advClick="0" advTm="20000">
        <p:circle/>
      </p:transition>
    </mc:Fallback>
  </mc:AlternateContent>
  <p:timing>
    <p:tnLst>
      <p:par>
        <p:cTn id="1" dur="indefinite" restart="never" nodeType="tmRoot"/>
      </p:par>
    </p:tnLst>
  </p:timing>
</p:sld>
</file>

<file path=ppt/theme/theme1.xml><?xml version="1.0" encoding="utf-8"?>
<a:theme xmlns:a="http://schemas.openxmlformats.org/drawingml/2006/main" name="Crop">
  <a:themeElements>
    <a:clrScheme name="Office 2007-201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Crop">
      <a:maj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Crop">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34925" cap="flat" cmpd="sng" algn="in">
          <a:solidFill>
            <a:schemeClr val="phClr"/>
          </a:solidFill>
          <a:prstDash val="solid"/>
        </a:ln>
        <a:ln w="19050" cap="flat" cmpd="sng" algn="in">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3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rop" id="{EC9488ED-E761-4D60-9AC4-764D1FE2C171}" vid="{CE19780C-D67D-4C13-9DE9-A52BC3BA51B4}"/>
    </a:ext>
  </a:ext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Уголки</Template>
  <TotalTime>4251</TotalTime>
  <Words>1267</Words>
  <Application>Microsoft Office PowerPoint</Application>
  <PresentationFormat>Широкоэкранный</PresentationFormat>
  <Paragraphs>136</Paragraphs>
  <Slides>23</Slides>
  <Notes>0</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23</vt:i4>
      </vt:variant>
    </vt:vector>
  </HeadingPairs>
  <TitlesOfParts>
    <vt:vector size="28" baseType="lpstr">
      <vt:lpstr>SimSun</vt:lpstr>
      <vt:lpstr>Calibri</vt:lpstr>
      <vt:lpstr>Franklin Gothic Book</vt:lpstr>
      <vt:lpstr>Sylfaen</vt:lpstr>
      <vt:lpstr>Crop</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Company>SPecialiST RePack</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User</dc:creator>
  <cp:lastModifiedBy>User</cp:lastModifiedBy>
  <cp:revision>369</cp:revision>
  <dcterms:created xsi:type="dcterms:W3CDTF">2022-04-06T10:20:05Z</dcterms:created>
  <dcterms:modified xsi:type="dcterms:W3CDTF">2023-03-21T06:35:03Z</dcterms:modified>
</cp:coreProperties>
</file>