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4" r:id="rId6"/>
    <p:sldId id="262" r:id="rId7"/>
    <p:sldId id="278" r:id="rId8"/>
    <p:sldId id="269" r:id="rId9"/>
    <p:sldId id="270" r:id="rId10"/>
    <p:sldId id="274" r:id="rId11"/>
    <p:sldId id="275" r:id="rId12"/>
    <p:sldId id="273" r:id="rId13"/>
  </p:sldIdLst>
  <p:sldSz cx="12192000" cy="6858000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A7FF"/>
    <a:srgbClr val="C981C9"/>
    <a:srgbClr val="F58BAC"/>
    <a:srgbClr val="9EC4E6"/>
    <a:srgbClr val="84A0E0"/>
    <a:srgbClr val="D49CD4"/>
    <a:srgbClr val="85B4DF"/>
    <a:srgbClr val="DAAADA"/>
    <a:srgbClr val="7EA7EA"/>
    <a:srgbClr val="B7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01.01.202</a:t>
            </a:r>
            <a:r>
              <a:rPr lang="ka-GE" dirty="0" smtClean="0"/>
              <a:t>4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smtClean="0"/>
              <a:t>31.12.202</a:t>
            </a:r>
            <a:r>
              <a:rPr lang="ka-GE" dirty="0" smtClean="0"/>
              <a:t>4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01.01.2024 - 31.12.2024</c:v>
                </c:pt>
              </c:strCache>
            </c:strRef>
          </c:tx>
          <c:spPr>
            <a:solidFill>
              <a:schemeClr val="accent5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contourClr>
                <a:srgbClr val="000000"/>
              </a:contourClr>
            </a:sp3d>
          </c:spPr>
          <c:explosion val="3"/>
          <c:dPt>
            <c:idx val="0"/>
            <c:bubble3D val="0"/>
            <c:spPr>
              <a:solidFill>
                <a:srgbClr val="63ACFD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206-4BCC-9170-214F32A91C97}"/>
              </c:ext>
            </c:extLst>
          </c:dPt>
          <c:dPt>
            <c:idx val="1"/>
            <c:bubble3D val="0"/>
            <c:spPr>
              <a:solidFill>
                <a:srgbClr val="F37199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206-4BCC-9170-214F32A91C97}"/>
              </c:ext>
            </c:extLst>
          </c:dPt>
          <c:dPt>
            <c:idx val="2"/>
            <c:bubble3D val="0"/>
            <c:spPr>
              <a:solidFill>
                <a:srgbClr val="7FCBAE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206-4BCC-9170-214F32A91C97}"/>
              </c:ext>
            </c:extLst>
          </c:dPt>
          <c:dPt>
            <c:idx val="3"/>
            <c:bubble3D val="0"/>
            <c:spPr>
              <a:solidFill>
                <a:srgbClr val="FBABC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52400" h="50800" prst="softRound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206-4BCC-9170-214F32A91C9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სხდომა 11</c:v>
                </c:pt>
                <c:pt idx="1">
                  <c:v>საკითხი 13</c:v>
                </c:pt>
                <c:pt idx="2">
                  <c:v>დასკვნა 8</c:v>
                </c:pt>
                <c:pt idx="3">
                  <c:v>სამართ. აქტის პროექტი 7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</c:v>
                </c:pt>
                <c:pt idx="1">
                  <c:v>13</c:v>
                </c:pt>
                <c:pt idx="2">
                  <c:v>8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206-4BCC-9170-214F32A91C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0165942701900549"/>
          <c:y val="3.3233644799347845E-2"/>
          <c:w val="0.61211590894192114"/>
          <c:h val="0.52928883814515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რაოდენობა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D97DD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1-3B61-4E62-9AFF-C3DD97696EC4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3-3B61-4E62-9AFF-C3DD97696EC4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5-3B61-4E62-9AFF-C3DD97696EC4}"/>
              </c:ext>
            </c:extLst>
          </c:dPt>
          <c:dPt>
            <c:idx val="3"/>
            <c:invertIfNegative val="0"/>
            <c:bubble3D val="0"/>
            <c:spPr>
              <a:solidFill>
                <a:srgbClr val="56A887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7-3B61-4E62-9AFF-C3DD97696EC4}"/>
              </c:ext>
            </c:extLst>
          </c:dPt>
          <c:dPt>
            <c:idx val="4"/>
            <c:invertIfNegative val="0"/>
            <c:bubble3D val="0"/>
            <c:spPr>
              <a:solidFill>
                <a:srgbClr val="7179C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c:spPr>
            <c:extLst>
              <c:ext xmlns:c16="http://schemas.microsoft.com/office/drawing/2014/chart" uri="{C3380CC4-5D6E-409C-BE32-E72D297353CC}">
                <c16:uniqueId val="{00000009-3B61-4E62-9AFF-C3DD97696EC4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4"/>
                <c:pt idx="0">
                  <c:v>საქართველოსა და აჭარის ა.რ. უწყებებიდან, დაწესებულებებიდან, არასამთავრობო, კომერციულ და სხვა ორგანიზაციებიდან შემოსული კორესპონდენციის რაოდენობა</c:v>
                </c:pt>
                <c:pt idx="1">
                  <c:v>აჭარის ა.რ. უმაღლესი საბჭოს ფრაქცია-კომიტეტებიდან, აპარატის სტრუქტურული ერთეულებიდან შემოსული კორესპონდენციის რაოდენობა</c:v>
                </c:pt>
                <c:pt idx="2">
                  <c:v> მოქალაქეთა განცხადებებისა და მათზე განხორციელებული რეაგირებების რაოდენობა</c:v>
                </c:pt>
                <c:pt idx="3">
                  <c:v>მოქალაქეთა მიღების რაოდენობა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18</c:v>
                </c:pt>
                <c:pt idx="1">
                  <c:v>107</c:v>
                </c:pt>
                <c:pt idx="2">
                  <c:v>36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B61-4E62-9AFF-C3DD97696EC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04917376"/>
        <c:axId val="304919672"/>
      </c:barChart>
      <c:catAx>
        <c:axId val="304917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04919672"/>
        <c:crosses val="autoZero"/>
        <c:auto val="1"/>
        <c:lblAlgn val="ctr"/>
        <c:lblOffset val="100"/>
        <c:noMultiLvlLbl val="0"/>
      </c:catAx>
      <c:valAx>
        <c:axId val="30491967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04917376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>
          <a:outerShdw blurRad="50800" dir="5400000" algn="ctr" rotWithShape="0">
            <a:srgbClr val="000000">
              <a:alpha val="43137"/>
            </a:srgbClr>
          </a:outerShdw>
        </a:effectLst>
      </c:spPr>
    </c:plotArea>
    <c:legend>
      <c:legendPos val="b"/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5.6030159006548196E-2"/>
          <c:y val="0.57317058870149884"/>
          <c:w val="0.8899252882654215"/>
          <c:h val="0.39688080923295271"/>
        </c:manualLayout>
      </c:layout>
      <c:overlay val="0"/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197" b="0" i="0" u="none" strike="noStrike" kern="1200" baseline="0">
              <a:ln>
                <a:noFill/>
              </a:ln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D49CD4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  <a:scene3d>
      <a:camera prst="orthographicFront"/>
      <a:lightRig rig="balanced" dir="t">
        <a:rot lat="0" lon="0" rev="8700000"/>
      </a:lightRig>
    </a:scene3d>
    <a:sp3d>
      <a:bevelT w="190500" h="38100"/>
    </a:sp3d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7FCBAE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371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226-4067-92EF-C50D022475F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0">
                  <c:v>შესასრულებებლი 30</c:v>
                </c:pt>
                <c:pt idx="1">
                  <c:v>შესრულებული 30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30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26-4067-92EF-C50D022475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1390056"/>
        <c:axId val="311391368"/>
      </c:barChart>
      <c:catAx>
        <c:axId val="31139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391368"/>
        <c:crosses val="autoZero"/>
        <c:auto val="1"/>
        <c:lblAlgn val="ctr"/>
        <c:lblOffset val="100"/>
        <c:noMultiLvlLbl val="0"/>
      </c:catAx>
      <c:valAx>
        <c:axId val="311391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390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3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75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0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16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3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89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3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62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4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122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7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7B522-C26E-4A78-AFDD-67543E45B657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1B9E5-131B-4F29-8C49-08AEC597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17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325816"/>
            <a:ext cx="9144000" cy="1655762"/>
          </a:xfrm>
        </p:spPr>
        <p:txBody>
          <a:bodyPr/>
          <a:lstStyle/>
          <a:p>
            <a:r>
              <a:rPr lang="ka-GE" dirty="0" smtClean="0"/>
              <a:t>აჭარის ავტონომიური რესპუბლიკის უმაღლესი საბჭოს საკონსტიტუციო, იურიდიულ და საპროცედურო საკითხთა კომიტეტის 2024 წლის საქმიანობის </a:t>
            </a:r>
            <a:endParaRPr lang="en-US" dirty="0" smtClean="0"/>
          </a:p>
          <a:p>
            <a:r>
              <a:rPr lang="ka-GE" dirty="0" smtClean="0"/>
              <a:t>ანგარიში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586" y="549887"/>
            <a:ext cx="8198827" cy="328355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  <p:extLst>
      <p:ext uri="{BB962C8B-B14F-4D97-AF65-F5344CB8AC3E}">
        <p14:creationId xmlns:p14="http://schemas.microsoft.com/office/powerpoint/2010/main" val="2510889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69087" y="408928"/>
            <a:ext cx="8915398" cy="9773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კომიტეტში შემოსული, კომიტეტიდან გასული კორესპონდენციისა და მოქალაქეთა მიღების რაოდენობა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40952693"/>
              </p:ext>
            </p:extLst>
          </p:nvPr>
        </p:nvGraphicFramePr>
        <p:xfrm>
          <a:off x="2105025" y="1612670"/>
          <a:ext cx="7276367" cy="4946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7933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59234" y="228600"/>
            <a:ext cx="8915398" cy="1219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კომიტეტის 2024 წლის სამოქმედო გეგმით განსახორციელებელი აქტივობების შესრულების მდგომარეობა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80059475"/>
              </p:ext>
            </p:extLst>
          </p:nvPr>
        </p:nvGraphicFramePr>
        <p:xfrm>
          <a:off x="2032000" y="1609725"/>
          <a:ext cx="8128000" cy="4528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052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133899" y="1565044"/>
            <a:ext cx="6350923" cy="3879792"/>
          </a:xfrm>
          <a:prstGeom prst="roundRect">
            <a:avLst/>
          </a:prstGeom>
          <a:solidFill>
            <a:srgbClr val="6898E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dirty="0">
                <a:solidFill>
                  <a:schemeClr val="tx1"/>
                </a:solidFill>
              </a:rPr>
              <a:t>კომიტეტი, მომავალშიც გააგრძელებს მასზე დაკისრებული უფლებამოსილების განხორციელებისა და საქმიანობის განვითარებაზე ზრუნვას. </a:t>
            </a:r>
          </a:p>
          <a:p>
            <a:pPr algn="ctr"/>
            <a:r>
              <a:rPr lang="ka-GE" sz="2400" dirty="0">
                <a:solidFill>
                  <a:schemeClr val="tx1"/>
                </a:solidFill>
              </a:rPr>
              <a:t>კომიტეტის პრიორიტეტებად რჩება საკანონმდებლო საქმიანობისა და საზედამხედველო მექანიზმების გაძლიერება.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528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51756" y="1753853"/>
            <a:ext cx="8459958" cy="2998178"/>
          </a:xfrm>
          <a:prstGeom prst="roundRect">
            <a:avLst/>
          </a:prstGeom>
          <a:solidFill>
            <a:srgbClr val="AD8E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tx1"/>
                </a:solidFill>
              </a:rPr>
              <a:t>შესავალი</a:t>
            </a:r>
          </a:p>
          <a:p>
            <a:pPr algn="ctr"/>
            <a:endParaRPr lang="ka-GE" dirty="0">
              <a:solidFill>
                <a:schemeClr val="tx1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წინამდებარე დოკუმენტში წარმოდგენილია აჭარის ავტონომიური რესპუბლიკის უმაღლესი </a:t>
            </a:r>
            <a:r>
              <a:rPr lang="ka-GE" sz="1600" dirty="0" smtClean="0">
                <a:solidFill>
                  <a:schemeClr val="tx1"/>
                </a:solidFill>
              </a:rPr>
              <a:t>საბჭოს საკონსტიტუციო, იურიდიულ და საპროცედურო საკითხთა კომიტეტის </a:t>
            </a:r>
            <a:r>
              <a:rPr lang="ka-GE" sz="1600" dirty="0">
                <a:solidFill>
                  <a:schemeClr val="tx1"/>
                </a:solidFill>
              </a:rPr>
              <a:t>მიერ </a:t>
            </a:r>
            <a:r>
              <a:rPr lang="ka-GE" sz="1600" dirty="0" smtClean="0">
                <a:solidFill>
                  <a:schemeClr val="tx1"/>
                </a:solidFill>
              </a:rPr>
              <a:t>2024 წელს გაწეული საქმიანობის </a:t>
            </a:r>
            <a:r>
              <a:rPr lang="ka-GE" sz="1600" dirty="0">
                <a:solidFill>
                  <a:schemeClr val="tx1"/>
                </a:solidFill>
              </a:rPr>
              <a:t>ანგარიში.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ანგარიში მოიცავს და შესაბამისობაშია კომიტეტისთვის აჭარის ავტონომიური რესპუბლიკის უმაღლესი საბჭოს რეგლამენტითა და კომიტეტის დებულებით განსაზღვრულ უფლებამოსილებებთან, </a:t>
            </a:r>
            <a:r>
              <a:rPr lang="ka-GE" sz="1600" dirty="0" smtClean="0">
                <a:solidFill>
                  <a:schemeClr val="tx1"/>
                </a:solidFill>
              </a:rPr>
              <a:t>აგრეთვე </a:t>
            </a:r>
            <a:r>
              <a:rPr lang="ka-GE" sz="1600" dirty="0">
                <a:solidFill>
                  <a:schemeClr val="tx1"/>
                </a:solidFill>
              </a:rPr>
              <a:t>კომიტეტის </a:t>
            </a:r>
            <a:r>
              <a:rPr lang="ka-GE" sz="1600" dirty="0" smtClean="0">
                <a:solidFill>
                  <a:schemeClr val="tx1"/>
                </a:solidFill>
              </a:rPr>
              <a:t>202</a:t>
            </a:r>
            <a:r>
              <a:rPr lang="en-US" sz="1600" dirty="0" smtClean="0">
                <a:solidFill>
                  <a:schemeClr val="tx1"/>
                </a:solidFill>
              </a:rPr>
              <a:t>4</a:t>
            </a:r>
            <a:r>
              <a:rPr lang="ka-GE" sz="1600" dirty="0" smtClean="0">
                <a:solidFill>
                  <a:schemeClr val="tx1"/>
                </a:solidFill>
              </a:rPr>
              <a:t> წლის </a:t>
            </a:r>
            <a:r>
              <a:rPr lang="ka-GE" sz="1600" dirty="0">
                <a:solidFill>
                  <a:schemeClr val="tx1"/>
                </a:solidFill>
              </a:rPr>
              <a:t>სამოქმედო გეგმით გათვალისწინებულ საქმიანობასთან.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821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03194" y="505764"/>
            <a:ext cx="8210036" cy="6278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კომიტეტის საკანონმდებლო საქმიანობა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237117" y="1957454"/>
            <a:ext cx="2473102" cy="1014385"/>
          </a:xfrm>
          <a:prstGeom prst="roundRect">
            <a:avLst/>
          </a:prstGeom>
          <a:solidFill>
            <a:srgbClr val="85B4D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სხდომა</a:t>
            </a:r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68974" y="1956187"/>
            <a:ext cx="2478476" cy="10169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საკითხი 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13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906205" y="1956187"/>
            <a:ext cx="2478476" cy="1016921"/>
          </a:xfrm>
          <a:prstGeom prst="roundRect">
            <a:avLst/>
          </a:prstGeom>
          <a:solidFill>
            <a:srgbClr val="6898E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დასკვნა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8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90498" y="4237972"/>
            <a:ext cx="2478476" cy="1525381"/>
          </a:xfrm>
          <a:prstGeom prst="roundRect">
            <a:avLst/>
          </a:prstGeom>
          <a:solidFill>
            <a:srgbClr val="84A0E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სამართლებრივი აქტის პროექტი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7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96279" y="3447181"/>
            <a:ext cx="3403151" cy="863834"/>
          </a:xfrm>
          <a:prstGeom prst="roundRect">
            <a:avLst/>
          </a:prstGeom>
          <a:solidFill>
            <a:srgbClr val="B7B7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კანონის პროექტი</a:t>
            </a:r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96278" y="4494950"/>
            <a:ext cx="3403151" cy="872636"/>
          </a:xfrm>
          <a:prstGeom prst="roundRect">
            <a:avLst/>
          </a:prstGeom>
          <a:solidFill>
            <a:srgbClr val="D49CD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 sz="1600" dirty="0" smtClean="0">
              <a:solidFill>
                <a:schemeClr val="tx1"/>
              </a:solidFill>
            </a:endParaRP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რეგლამენტის პროექტი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ka-GE" sz="1600" dirty="0" smtClean="0">
              <a:solidFill>
                <a:schemeClr val="tx1"/>
              </a:solidFill>
            </a:endParaRPr>
          </a:p>
          <a:p>
            <a:pPr algn="ctr"/>
            <a:endParaRPr lang="en-US" sz="1400" dirty="0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5400000">
            <a:off x="5670605" y="4307512"/>
            <a:ext cx="275213" cy="1386299"/>
          </a:xfrm>
          <a:prstGeom prst="triangle">
            <a:avLst/>
          </a:prstGeom>
          <a:solidFill>
            <a:srgbClr val="6898E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4265113">
            <a:off x="5598002" y="3682991"/>
            <a:ext cx="275213" cy="1386299"/>
          </a:xfrm>
          <a:prstGeom prst="triangle">
            <a:avLst/>
          </a:prstGeom>
          <a:solidFill>
            <a:srgbClr val="DAAADA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696277" y="5551521"/>
            <a:ext cx="3403151" cy="872636"/>
          </a:xfrm>
          <a:prstGeom prst="roundRect">
            <a:avLst/>
          </a:prstGeom>
          <a:solidFill>
            <a:srgbClr val="C981C9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 sz="1600" dirty="0" smtClean="0">
              <a:solidFill>
                <a:schemeClr val="tx1"/>
              </a:solidFill>
            </a:endParaRP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დადგენილების პროექტი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</a:t>
            </a:r>
            <a:endParaRPr lang="ka-GE" sz="1600" dirty="0" smtClean="0">
              <a:solidFill>
                <a:schemeClr val="tx1"/>
              </a:solidFill>
            </a:endParaRPr>
          </a:p>
          <a:p>
            <a:pPr algn="ctr"/>
            <a:endParaRPr lang="en-US" sz="1400" dirty="0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6547048">
            <a:off x="5598002" y="5031465"/>
            <a:ext cx="275213" cy="1386299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41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93345" y="371943"/>
            <a:ext cx="10665229" cy="894149"/>
          </a:xfrm>
          <a:prstGeom prst="roundRect">
            <a:avLst/>
          </a:prstGeom>
          <a:solidFill>
            <a:srgbClr val="B7B7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კომიტეტი, როგორც წამყვანი მუშაობდა შემდეგ </a:t>
            </a:r>
          </a:p>
          <a:p>
            <a:pPr algn="ctr"/>
            <a:r>
              <a:rPr lang="ka-GE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საკანონმდებლო ინიციატივებზე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2794" y="3764048"/>
            <a:ext cx="3666474" cy="229092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1"/>
                </a:solidFill>
              </a:rPr>
              <a:t> აჭარის ავტონომიური რესპუბლიკის კანონის პროექტი - „აჭარის ავტონომიური რესპუბლიკის ნორმატიული აქტების შესახებ“ აჭარის ავტონომიური რესპუბლიკის კანონში ცვლილების შეტანის თაობაზე (№09-01-08/63; 13.06.2024</a:t>
            </a:r>
            <a:r>
              <a:rPr lang="ka-GE" sz="16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- 46, 20.06.2024)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942338" y="1387537"/>
            <a:ext cx="4469569" cy="2037692"/>
          </a:xfrm>
          <a:prstGeom prst="roundRect">
            <a:avLst/>
          </a:prstGeom>
          <a:solidFill>
            <a:srgbClr val="D49CD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1"/>
                </a:solidFill>
              </a:rPr>
              <a:t>აჭარის ავტონომიური რესპუბლიკის კანონის პროექტი </a:t>
            </a:r>
            <a:r>
              <a:rPr lang="ka-GE" sz="1600" dirty="0" smtClean="0">
                <a:solidFill>
                  <a:schemeClr val="tx1"/>
                </a:solidFill>
              </a:rPr>
              <a:t>- „</a:t>
            </a:r>
            <a:r>
              <a:rPr lang="ka-GE" sz="1600" dirty="0">
                <a:solidFill>
                  <a:schemeClr val="tx1"/>
                </a:solidFill>
              </a:rPr>
              <a:t>აჭარის ავტონომიური რესპუბლიკის უმაღლესი საბჭოს არჩევნების შესახებ“ აჭარის ავტონომიური რესპუბლიკის კანონში ცვლილების შეტანის თაობაზე (№09-01-08/64, 11.07.2024</a:t>
            </a:r>
            <a:r>
              <a:rPr lang="ka-GE" sz="16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- 48, 18.07.2024)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25593" y="1437700"/>
            <a:ext cx="4560302" cy="1987529"/>
          </a:xfrm>
          <a:prstGeom prst="roundRect">
            <a:avLst/>
          </a:prstGeom>
          <a:solidFill>
            <a:srgbClr val="B7B7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1"/>
                </a:solidFill>
              </a:rPr>
              <a:t>აჭარის ავტონომიური რესპუბლიკის უმაღლესი საბჭოს რეგლამენტის პროექტი - „აჭარის ავტონომიური რესპუბლიკის უმაღლესი საბჭოს რეგლამენტში ცვლილების შეტანის შესახებ“ (№09-01-08/59, 21.02.2024</a:t>
            </a:r>
            <a:r>
              <a:rPr lang="ka-GE" sz="16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- 43, 05.04.2024)</a:t>
            </a:r>
          </a:p>
        </p:txBody>
      </p:sp>
      <p:sp>
        <p:nvSpPr>
          <p:cNvPr id="7" name="Овал 6"/>
          <p:cNvSpPr/>
          <p:nvPr/>
        </p:nvSpPr>
        <p:spPr>
          <a:xfrm>
            <a:off x="1025555" y="1387537"/>
            <a:ext cx="600075" cy="434747"/>
          </a:xfrm>
          <a:prstGeom prst="ellipse">
            <a:avLst/>
          </a:prstGeom>
          <a:solidFill>
            <a:srgbClr val="B7B7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" name="Овал 7"/>
          <p:cNvSpPr/>
          <p:nvPr/>
        </p:nvSpPr>
        <p:spPr>
          <a:xfrm>
            <a:off x="272758" y="3654329"/>
            <a:ext cx="600075" cy="43474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000" dirty="0" smtClean="0">
                <a:solidFill>
                  <a:schemeClr val="tx1"/>
                </a:solidFill>
              </a:rPr>
              <a:t>3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642300" y="1375810"/>
            <a:ext cx="600075" cy="434747"/>
          </a:xfrm>
          <a:prstGeom prst="ellipse">
            <a:avLst/>
          </a:prstGeom>
          <a:solidFill>
            <a:srgbClr val="DAAA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000" dirty="0" smtClean="0">
                <a:solidFill>
                  <a:schemeClr val="tx1"/>
                </a:solidFill>
              </a:rPr>
              <a:t>2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5"/>
          <p:cNvSpPr/>
          <p:nvPr/>
        </p:nvSpPr>
        <p:spPr>
          <a:xfrm>
            <a:off x="4523817" y="3764047"/>
            <a:ext cx="6919269" cy="2941525"/>
          </a:xfrm>
          <a:prstGeom prst="roundRect">
            <a:avLst/>
          </a:prstGeom>
          <a:solidFill>
            <a:srgbClr val="B7B7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1"/>
                </a:solidFill>
              </a:rPr>
              <a:t>საკანონმდებლო პაკეტი (№09-01-08/1, 12.12.2024)                              </a:t>
            </a:r>
            <a:endParaRPr lang="ka-GE" sz="1600" dirty="0" smtClean="0">
              <a:solidFill>
                <a:schemeClr val="tx1"/>
              </a:solidFill>
            </a:endParaRP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 </a:t>
            </a:r>
            <a:r>
              <a:rPr lang="ka-GE" sz="1600" dirty="0">
                <a:solidFill>
                  <a:schemeClr val="tx1"/>
                </a:solidFill>
              </a:rPr>
              <a:t>ა) აჭარის ავტონომიური რესპუბლიკის უმაღლესი საბჭოს რეგლამენტის პროექტი „აჭარის ავტონომიური რესპუბლიკის უმაღლესი საბჭოს რეგლამენტში ცვლილების შეტანის შესახებ“  გამარტივებული წესით - ერთი </a:t>
            </a:r>
            <a:r>
              <a:rPr lang="ka-GE" sz="1600" dirty="0" smtClean="0">
                <a:solidFill>
                  <a:schemeClr val="tx1"/>
                </a:solidFill>
              </a:rPr>
              <a:t>მოსმენით;                                       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ბ</a:t>
            </a:r>
            <a:r>
              <a:rPr lang="ka-GE" sz="1600" dirty="0">
                <a:solidFill>
                  <a:schemeClr val="tx1"/>
                </a:solidFill>
              </a:rPr>
              <a:t>) აჭარის ავტონომიური რესპუბლიკის უმაღლესი საბჭოს დადგენილების პროექტი „საჯარო ინფორმაციის პროაქტიულად გამოქვეყნების წესის, პირობებისა და საჯარო ინფორმაციის ელექტრონული ფორმით მოთხოვნის სტანდარტის დამტკიცების შესახებ“ აჭარის ავტონომიური რესპუბლიკის უმაღლესი საბჭოს  ცვლილების შეტანის შესახებ</a:t>
            </a:r>
            <a:r>
              <a:rPr lang="ka-GE" sz="1600" dirty="0" smtClean="0">
                <a:solidFill>
                  <a:schemeClr val="tx1"/>
                </a:solidFill>
              </a:rPr>
              <a:t>“.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- 2, 17.12.2024)</a:t>
            </a:r>
          </a:p>
        </p:txBody>
      </p:sp>
      <p:sp>
        <p:nvSpPr>
          <p:cNvPr id="11" name="Овал 6"/>
          <p:cNvSpPr/>
          <p:nvPr/>
        </p:nvSpPr>
        <p:spPr>
          <a:xfrm>
            <a:off x="4539304" y="3654329"/>
            <a:ext cx="600075" cy="434747"/>
          </a:xfrm>
          <a:prstGeom prst="ellipse">
            <a:avLst/>
          </a:prstGeom>
          <a:solidFill>
            <a:srgbClr val="B7B7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000" dirty="0" smtClean="0">
                <a:solidFill>
                  <a:schemeClr val="tx1"/>
                </a:solidFill>
              </a:rPr>
              <a:t>4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323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044931" y="356553"/>
            <a:ext cx="8221287" cy="812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კომიტეტი, როგორც სავალდებულო მუშაობდა შემდეგ  საკანონმდებლო ინიციატივებზე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98876" y="2064378"/>
            <a:ext cx="4767671" cy="203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1"/>
                </a:solidFill>
              </a:rPr>
              <a:t>აჭარის ავტონომიური რესპუბლიკის კანონის პროექტი - „აჭარის ავტონომიური რესპუბლიკის 2024 წლის რესპუბლიკური ბიუჯეტის შესახებ“ აჭარის ავტონომიური რესპუბლიკის კანონში ცვლილების შეტანის თაობაზე (№09-01-08/65, 15.07.2024</a:t>
            </a:r>
            <a:r>
              <a:rPr lang="ka-GE" sz="16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- 47, 18.07.2024)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544246" y="3406494"/>
            <a:ext cx="4767671" cy="2033600"/>
          </a:xfrm>
          <a:prstGeom prst="roundRect">
            <a:avLst/>
          </a:prstGeom>
          <a:solidFill>
            <a:srgbClr val="DAAADA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1"/>
                </a:solidFill>
              </a:rPr>
              <a:t>აჭარის ავტონომიური რესპუბლიკის კანონის პროექტი - „აჭარის ავტონომიური რესპუბლიკის 2025 წლის რესპუბლიკური ბიუჯეტის შესახებ“ და აჭარის ავტონომიური რესპუბლიკის 2025-2028 წლების პრიორიტეტები (№09-01-08/66, 29.10.2024</a:t>
            </a:r>
            <a:r>
              <a:rPr lang="ka-GE" sz="16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- 49, 15.11.2024)</a:t>
            </a:r>
          </a:p>
        </p:txBody>
      </p:sp>
    </p:spTree>
    <p:extLst>
      <p:ext uri="{BB962C8B-B14F-4D97-AF65-F5344CB8AC3E}">
        <p14:creationId xmlns:p14="http://schemas.microsoft.com/office/powerpoint/2010/main" val="3365600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922617" y="371943"/>
            <a:ext cx="6306993" cy="812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კომიტეტის საკანონმდებლო ინიციატივა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617110" y="2194829"/>
            <a:ext cx="4918006" cy="218373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 </a:t>
            </a:r>
            <a:r>
              <a:rPr lang="ka-GE" sz="1600" dirty="0">
                <a:solidFill>
                  <a:schemeClr val="tx1"/>
                </a:solidFill>
              </a:rPr>
              <a:t>აჭარის ავტონომიური რესპუბლიკის კანონის პროექტის - „აჭარის ავტონომიური რესპუბლიკის ნორმატიული აქტების შესახებ“ აჭარის ავტონომიური რესპუბლიკის კანონში ცვლილების შეტანის </a:t>
            </a:r>
            <a:r>
              <a:rPr lang="ka-GE" sz="1600" dirty="0" smtClean="0">
                <a:solidFill>
                  <a:schemeClr val="tx1"/>
                </a:solidFill>
              </a:rPr>
              <a:t>თაობაზე“.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- 45, 13.06.2024)</a:t>
            </a:r>
          </a:p>
        </p:txBody>
      </p:sp>
    </p:spTree>
    <p:extLst>
      <p:ext uri="{BB962C8B-B14F-4D97-AF65-F5344CB8AC3E}">
        <p14:creationId xmlns:p14="http://schemas.microsoft.com/office/powerpoint/2010/main" val="476027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881889" y="382682"/>
            <a:ext cx="10141526" cy="9273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აჭარის ავტონომიური რესპუბლიკის უმაღლესი საბჭოს რეგლამენტით გათვალისწინებული სხვა საქმიანობა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694304" y="2187536"/>
            <a:ext cx="4126888" cy="1442963"/>
          </a:xfrm>
          <a:prstGeom prst="roundRect">
            <a:avLst/>
          </a:prstGeom>
          <a:solidFill>
            <a:srgbClr val="C981C9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აჭარის ავტონომიური რესპუბლიკის უმაღლესი საბჭოს წევრის სტატუსთან შეუთავსებლობის ინფორმირება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- 1, 27.11.2024)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02603" y="4203756"/>
            <a:ext cx="2484865" cy="1356948"/>
          </a:xfrm>
          <a:prstGeom prst="roundRect">
            <a:avLst/>
          </a:prstGeom>
          <a:solidFill>
            <a:srgbClr val="D49CD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კომიტეტის 2024 წლის სამოქმედო გეგმის დამტკიცება  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- 42, 15.03.2024)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81889" y="4203756"/>
            <a:ext cx="2837257" cy="1356948"/>
          </a:xfrm>
          <a:prstGeom prst="roundRect">
            <a:avLst/>
          </a:prstGeom>
          <a:solidFill>
            <a:srgbClr val="F58BAC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კომიტეტის დებულების შემუშავება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- 1, 27.11.2024)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693590" y="4178412"/>
            <a:ext cx="3329825" cy="1356948"/>
          </a:xfrm>
          <a:prstGeom prst="roundRect">
            <a:avLst/>
          </a:prstGeom>
          <a:solidFill>
            <a:srgbClr val="A7A7FF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 sz="1600" dirty="0" smtClean="0">
              <a:solidFill>
                <a:schemeClr val="tx1"/>
              </a:solidFill>
            </a:endParaRP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აჭარის </a:t>
            </a:r>
            <a:r>
              <a:rPr lang="ka-GE" sz="1600" dirty="0">
                <a:solidFill>
                  <a:schemeClr val="tx1"/>
                </a:solidFill>
              </a:rPr>
              <a:t>ავტონომიური რესპუბლიკის მთავრობის შემადგენლობის </a:t>
            </a:r>
            <a:r>
              <a:rPr lang="ka-GE" sz="1600" dirty="0" smtClean="0">
                <a:solidFill>
                  <a:schemeClr val="tx1"/>
                </a:solidFill>
              </a:rPr>
              <a:t>დამტკიცება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- 3, 30.12.2024)</a:t>
            </a:r>
          </a:p>
          <a:p>
            <a:pPr algn="ctr"/>
            <a:endParaRPr lang="ka-GE" sz="2000" dirty="0" smtClean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3"/>
          <p:cNvSpPr/>
          <p:nvPr/>
        </p:nvSpPr>
        <p:spPr>
          <a:xfrm>
            <a:off x="1391843" y="2187536"/>
            <a:ext cx="4331949" cy="1518757"/>
          </a:xfrm>
          <a:prstGeom prst="roundRect">
            <a:avLst/>
          </a:prstGeom>
          <a:solidFill>
            <a:srgbClr val="84A0E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1"/>
                </a:solidFill>
              </a:rPr>
              <a:t>აჭარის ავტონომიური რესპუბლიკის </a:t>
            </a:r>
            <a:r>
              <a:rPr lang="ka-GE" sz="1600" dirty="0" smtClean="0">
                <a:solidFill>
                  <a:schemeClr val="tx1"/>
                </a:solidFill>
              </a:rPr>
              <a:t>2023 </a:t>
            </a:r>
            <a:r>
              <a:rPr lang="ka-GE" sz="1600" dirty="0">
                <a:solidFill>
                  <a:schemeClr val="tx1"/>
                </a:solidFill>
              </a:rPr>
              <a:t>წლის რესპუბლიკური ბიუჯეტის შესრულების წლიური </a:t>
            </a:r>
            <a:r>
              <a:rPr lang="ka-GE" sz="1600" dirty="0" smtClean="0">
                <a:solidFill>
                  <a:schemeClr val="tx1"/>
                </a:solidFill>
              </a:rPr>
              <a:t>ანგარიში</a:t>
            </a:r>
          </a:p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(ოქმი - 44, 15.05.2024)</a:t>
            </a:r>
          </a:p>
        </p:txBody>
      </p:sp>
    </p:spTree>
    <p:extLst>
      <p:ext uri="{BB962C8B-B14F-4D97-AF65-F5344CB8AC3E}">
        <p14:creationId xmlns:p14="http://schemas.microsoft.com/office/powerpoint/2010/main" val="3135040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59234" y="470474"/>
            <a:ext cx="8915398" cy="7043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კომიტეტის ორგანიზაციული შესაძლებლობების გაძლიერება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89033" y="1545638"/>
            <a:ext cx="6855800" cy="76789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000" dirty="0" smtClean="0">
                <a:solidFill>
                  <a:schemeClr val="tx1"/>
                </a:solidFill>
              </a:rPr>
              <a:t>კომიტეტის აპარატის თანამშრომელთა გადამზადება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678982" y="2684311"/>
            <a:ext cx="4408118" cy="948958"/>
          </a:xfrm>
          <a:prstGeom prst="roundRect">
            <a:avLst/>
          </a:prstGeom>
          <a:solidFill>
            <a:srgbClr val="6898E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ტრენინგი </a:t>
            </a:r>
            <a:r>
              <a:rPr lang="ka-GE" dirty="0" smtClean="0">
                <a:solidFill>
                  <a:schemeClr val="tx1"/>
                </a:solidFill>
              </a:rPr>
              <a:t>- განმარტებითი ბარათის ფინანსური დასაბუთება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12253" y="2684310"/>
            <a:ext cx="4613762" cy="948958"/>
          </a:xfrm>
          <a:prstGeom prst="roundRect">
            <a:avLst/>
          </a:prstGeom>
          <a:solidFill>
            <a:srgbClr val="AD8E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ტრენინგი </a:t>
            </a:r>
            <a:r>
              <a:rPr lang="ka-GE" dirty="0" smtClean="0">
                <a:solidFill>
                  <a:schemeClr val="tx1"/>
                </a:solidFill>
              </a:rPr>
              <a:t>ქოუჩინგთან დაკავშირებით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78982" y="5240216"/>
            <a:ext cx="4408118" cy="948956"/>
          </a:xfrm>
          <a:prstGeom prst="roundRect">
            <a:avLst/>
          </a:prstGeom>
          <a:solidFill>
            <a:srgbClr val="6898E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ტრენინგი </a:t>
            </a:r>
            <a:r>
              <a:rPr lang="ka-GE" dirty="0" smtClean="0">
                <a:solidFill>
                  <a:schemeClr val="tx1"/>
                </a:solidFill>
              </a:rPr>
              <a:t>- კვლევითი საქმიანობის გაძლიერება აჭარის უმაღლეს საბჭოში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12253" y="3962262"/>
            <a:ext cx="4613762" cy="948958"/>
          </a:xfrm>
          <a:prstGeom prst="roundRect">
            <a:avLst/>
          </a:prstGeom>
          <a:solidFill>
            <a:srgbClr val="AD8E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ტრენინგი </a:t>
            </a:r>
            <a:r>
              <a:rPr lang="ka-GE" dirty="0" smtClean="0">
                <a:solidFill>
                  <a:schemeClr val="tx1"/>
                </a:solidFill>
              </a:rPr>
              <a:t>ლიდერობასთან დაკავშირებით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12253" y="5240214"/>
            <a:ext cx="4613762" cy="948958"/>
          </a:xfrm>
          <a:prstGeom prst="roundRect">
            <a:avLst/>
          </a:prstGeom>
          <a:solidFill>
            <a:srgbClr val="AD8E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ტრენინგი </a:t>
            </a:r>
            <a:r>
              <a:rPr lang="ka-GE" dirty="0" smtClean="0">
                <a:solidFill>
                  <a:schemeClr val="tx1"/>
                </a:solidFill>
              </a:rPr>
              <a:t>საჯარო გამოსვლებთან  დაკავშირებით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678982" y="3962263"/>
            <a:ext cx="4408118" cy="948958"/>
          </a:xfrm>
          <a:prstGeom prst="roundRect">
            <a:avLst/>
          </a:prstGeom>
          <a:solidFill>
            <a:srgbClr val="6898E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ტრენინგი </a:t>
            </a:r>
            <a:r>
              <a:rPr lang="ka-GE" dirty="0" smtClean="0">
                <a:solidFill>
                  <a:schemeClr val="tx1"/>
                </a:solidFill>
              </a:rPr>
              <a:t>- დაგეგმვა, ორგანიზება და ორგანიზაციული კულტურა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770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C4E6"/>
            </a:gs>
            <a:gs pos="36000">
              <a:srgbClr val="D49CD4"/>
            </a:gs>
            <a:gs pos="60000">
              <a:srgbClr val="9EC4E6"/>
            </a:gs>
            <a:gs pos="100000">
              <a:srgbClr val="84A0E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59234" y="470474"/>
            <a:ext cx="8915398" cy="7043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კომიტეტის საქმიანობის სტატისტიკური მონაცემები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87491679"/>
              </p:ext>
            </p:extLst>
          </p:nvPr>
        </p:nvGraphicFramePr>
        <p:xfrm>
          <a:off x="3543376" y="1926512"/>
          <a:ext cx="5373733" cy="3626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6998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Crop">
    <a:majorFont>
      <a:latin typeface="Franklin Gothic Book" panose="020B0503020102020204"/>
      <a:ea typeface=""/>
      <a:cs typeface=""/>
      <a:font script="Jpan" typeface="メイリオ"/>
      <a:font script="Hang" typeface="돋움"/>
      <a:font script="Hans" typeface="华文楷体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Franklin Gothic Book" panose="020B0503020102020204"/>
      <a:ea typeface=""/>
      <a:cs typeface=""/>
      <a:font script="Jpan" typeface="メイリオ"/>
      <a:font script="Hang" typeface="돋움"/>
      <a:font script="Hans" typeface="华文楷体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Crop">
    <a:fillStyleLst>
      <a:solidFill>
        <a:schemeClr val="phClr"/>
      </a:solidFill>
      <a:gradFill rotWithShape="1">
        <a:gsLst>
          <a:gs pos="0">
            <a:schemeClr val="phClr">
              <a:tint val="67000"/>
              <a:satMod val="105000"/>
              <a:lumMod val="110000"/>
            </a:schemeClr>
          </a:gs>
          <a:gs pos="50000">
            <a:schemeClr val="phClr">
              <a:tint val="73000"/>
              <a:satMod val="103000"/>
              <a:lumMod val="105000"/>
            </a:schemeClr>
          </a:gs>
          <a:gs pos="100000">
            <a:schemeClr val="phClr">
              <a:tint val="81000"/>
              <a:satMod val="109000"/>
              <a:lumMod val="105000"/>
            </a:schemeClr>
          </a:gs>
        </a:gsLst>
        <a:lin ang="5400000" scaled="0"/>
      </a:gradFill>
      <a:gradFill rotWithShape="1">
        <a:gsLst>
          <a:gs pos="0">
            <a:schemeClr val="phClr">
              <a:tint val="94000"/>
              <a:satMod val="103000"/>
              <a:lumMod val="102000"/>
            </a:schemeClr>
          </a:gs>
          <a:gs pos="50000">
            <a:schemeClr val="phClr">
              <a:shade val="100000"/>
              <a:satMod val="110000"/>
              <a:lumMod val="100000"/>
            </a:schemeClr>
          </a:gs>
          <a:gs pos="100000">
            <a:schemeClr val="phClr">
              <a:shade val="78000"/>
              <a:satMod val="120000"/>
              <a:lumMod val="99000"/>
            </a:schemeClr>
          </a:gs>
        </a:gsLst>
        <a:lin ang="5400000" scaled="0"/>
      </a:gradFill>
    </a:fillStyleLst>
    <a:lnStyleLst>
      <a:ln w="6350" cap="flat" cmpd="sng" algn="in">
        <a:solidFill>
          <a:schemeClr val="phClr"/>
        </a:solidFill>
        <a:prstDash val="solid"/>
      </a:ln>
      <a:ln w="34925" cap="flat" cmpd="sng" algn="in">
        <a:solidFill>
          <a:schemeClr val="phClr"/>
        </a:solidFill>
        <a:prstDash val="solid"/>
      </a:ln>
      <a:ln w="19050" cap="flat" cmpd="sng" algn="in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35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hade val="98000"/>
              <a:satMod val="150000"/>
              <a:lumMod val="102000"/>
            </a:schemeClr>
          </a:gs>
          <a:gs pos="50000">
            <a:schemeClr val="phClr">
              <a:tint val="98000"/>
              <a:shade val="90000"/>
              <a:satMod val="13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562</Words>
  <Application>Microsoft Office PowerPoint</Application>
  <PresentationFormat>Widescreen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Sylfaen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QETI ROMANADZE</cp:lastModifiedBy>
  <cp:revision>137</cp:revision>
  <cp:lastPrinted>2025-03-12T10:31:45Z</cp:lastPrinted>
  <dcterms:created xsi:type="dcterms:W3CDTF">2024-03-28T10:36:05Z</dcterms:created>
  <dcterms:modified xsi:type="dcterms:W3CDTF">2025-03-12T10:33:50Z</dcterms:modified>
</cp:coreProperties>
</file>