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59" r:id="rId6"/>
    <p:sldId id="262" r:id="rId7"/>
    <p:sldId id="272" r:id="rId8"/>
    <p:sldId id="264" r:id="rId9"/>
    <p:sldId id="265" r:id="rId10"/>
    <p:sldId id="277" r:id="rId11"/>
    <p:sldId id="275" r:id="rId12"/>
    <p:sldId id="271" r:id="rId13"/>
  </p:sldIdLst>
  <p:sldSz cx="12192000" cy="6858000"/>
  <p:notesSz cx="6797675" cy="9929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ca" initials="s" lastIdx="1" clrIdx="0">
    <p:extLst>
      <p:ext uri="{19B8F6BF-5375-455C-9EA6-DF929625EA0E}">
        <p15:presenceInfo xmlns:p15="http://schemas.microsoft.com/office/powerpoint/2012/main" userId="3ace0c1550d1167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5" d="100"/>
          <a:sy n="105" d="100"/>
        </p:scale>
        <p:origin x="7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6-03-16T10:06:14.226" idx="1">
    <p:pos x="7613" y="2538"/>
    <p:text/>
    <p:extLst>
      <p:ext uri="{C676402C-5697-4E1C-873F-D02D1690AC5C}">
        <p15:threadingInfo xmlns:p15="http://schemas.microsoft.com/office/powerpoint/2012/main" timeZoneBias="-24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47683-FB8D-4CE7-94FE-C2F98B308891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DE4D9-37D8-4225-A336-12A6AE7650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6849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47683-FB8D-4CE7-94FE-C2F98B308891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DE4D9-37D8-4225-A336-12A6AE7650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8165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47683-FB8D-4CE7-94FE-C2F98B308891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DE4D9-37D8-4225-A336-12A6AE7650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3488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47683-FB8D-4CE7-94FE-C2F98B308891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DE4D9-37D8-4225-A336-12A6AE7650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3224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47683-FB8D-4CE7-94FE-C2F98B308891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DE4D9-37D8-4225-A336-12A6AE7650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3954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47683-FB8D-4CE7-94FE-C2F98B308891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DE4D9-37D8-4225-A336-12A6AE7650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2917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47683-FB8D-4CE7-94FE-C2F98B308891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DE4D9-37D8-4225-A336-12A6AE7650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009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47683-FB8D-4CE7-94FE-C2F98B308891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DE4D9-37D8-4225-A336-12A6AE7650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4339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47683-FB8D-4CE7-94FE-C2F98B308891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DE4D9-37D8-4225-A336-12A6AE7650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8870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47683-FB8D-4CE7-94FE-C2F98B308891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DE4D9-37D8-4225-A336-12A6AE7650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4301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47683-FB8D-4CE7-94FE-C2F98B308891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DE4D9-37D8-4225-A336-12A6AE7650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6309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447683-FB8D-4CE7-94FE-C2F98B308891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DDE4D9-37D8-4225-A336-12A6AE7650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3154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48139" y="2796209"/>
            <a:ext cx="9144000" cy="1191592"/>
          </a:xfrm>
        </p:spPr>
        <p:txBody>
          <a:bodyPr>
            <a:normAutofit/>
          </a:bodyPr>
          <a:lstStyle/>
          <a:p>
            <a:r>
              <a:rPr lang="ka-GE" sz="2000" b="1" dirty="0"/>
              <a:t>განათლების, მეცნიერების, კულტურისა და სპორტის საკითხთა </a:t>
            </a:r>
            <a:r>
              <a:rPr lang="ru-RU" sz="2000" b="1" dirty="0"/>
              <a:t>კომიტეტის</a:t>
            </a:r>
            <a:r>
              <a:rPr lang="ka-GE" sz="2000" b="1" dirty="0"/>
              <a:t> მიერ 2025 წელს გაწეული საქმიანობის ანგარიში </a:t>
            </a:r>
            <a:endParaRPr lang="ru-RU" sz="2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02295" y="5219247"/>
            <a:ext cx="8773391" cy="581891"/>
          </a:xfrm>
        </p:spPr>
        <p:txBody>
          <a:bodyPr/>
          <a:lstStyle/>
          <a:p>
            <a:r>
              <a:rPr lang="ka-GE" b="1" dirty="0"/>
              <a:t>2026 წელი</a:t>
            </a:r>
            <a:endParaRPr lang="ru-RU" dirty="0"/>
          </a:p>
          <a:p>
            <a:endParaRPr lang="ru-RU" dirty="0"/>
          </a:p>
        </p:txBody>
      </p:sp>
      <p:pic>
        <p:nvPicPr>
          <p:cNvPr id="5" name="Picture 1" descr="აჭარის ავტონომიური რესპუბლიკის უმაღლესი საბჭოს რიგგარეშე პლენარული სხდომა">
            <a:extLst>
              <a:ext uri="{FF2B5EF4-FFF2-40B4-BE49-F238E27FC236}">
                <a16:creationId xmlns:a16="http://schemas.microsoft.com/office/drawing/2014/main" id="{FA7DF5DB-6C8B-4F44-BF59-E73AD73B444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6976" y="0"/>
            <a:ext cx="5166360" cy="28895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828245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812CCD4-6721-4AFE-AEAA-CCBC137102EF}"/>
              </a:ext>
            </a:extLst>
          </p:cNvPr>
          <p:cNvSpPr/>
          <p:nvPr/>
        </p:nvSpPr>
        <p:spPr>
          <a:xfrm>
            <a:off x="1" y="344559"/>
            <a:ext cx="11966712" cy="76280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ka-GE" sz="2000" dirty="0">
                <a:ea typeface="Calibri" panose="020F0502020204030204" pitchFamily="34" charset="0"/>
              </a:rPr>
              <a:t>24.09 - დავით ბაციკაძემ მონაწილეობა მიიღო სპორტული თემატიკის ფორუმში „სპორტული წარმატების სტრატეგია“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ka-GE" sz="2000" dirty="0">
                <a:ea typeface="Calibri" panose="020F0502020204030204" pitchFamily="34" charset="0"/>
              </a:rPr>
              <a:t>24.09 - დავით ბაციკაძემ, ხელისუფლების სხვა წარმომადგენლებთან ერთად, დამსახურებული ჯილდო მიულოცა პედაგოგებს, რომლებმაც კონკურსში "პროექტი ჩემს გაკვეთილზე" გაიმარჯვეს</a:t>
            </a:r>
          </a:p>
          <a:p>
            <a:pPr lvl="0" algn="just"/>
            <a:r>
              <a:rPr lang="ka-GE" sz="2000" dirty="0"/>
              <a:t>30.09 -  დავით ბაციკაძემ, საკანონმდებლო და აღმასრულებელი ხელისუფლების სხვა წარმომადგენლებთან ერთად, წარმატებულ და ღვაწლმოსილ პედაგოგებს ჯილდოები მიულოცა.</a:t>
            </a:r>
            <a:endParaRPr lang="ru-RU" sz="2000" dirty="0"/>
          </a:p>
          <a:p>
            <a:pPr lvl="0" algn="just"/>
            <a:r>
              <a:rPr lang="ka-GE" sz="2000" dirty="0"/>
              <a:t>27.10 - დავით ბაციკაძე,  აღმასრულებელ და საკანონმდებლო ხელისუფლების წარმომადგენლებთან ერთად, დედაქალაქში გამართულ, მასწავლებლის ეროვნული დღისადმი მიძღვნილ ღონისძიებას ესწრებოდა.</a:t>
            </a:r>
            <a:endParaRPr lang="ru-RU" sz="2000" dirty="0"/>
          </a:p>
          <a:p>
            <a:pPr lvl="0"/>
            <a:r>
              <a:rPr lang="ka-GE" sz="2000" dirty="0"/>
              <a:t>28.11 - დავით ბაციკაძემ, საკანონმდებლო და აღმასრულებელი ხელისუფლების წარმომადგენლებთან ერთად, მონაწილეობა მიიღო ბათუმის შოთა რუსთაველის სახელმწიფო უნივერსიტეტის 90 წლისთავისადმი მიძღვნილ საზეიმო ღონისძიებაში.</a:t>
            </a:r>
          </a:p>
          <a:p>
            <a:pPr lvl="0"/>
            <a:r>
              <a:rPr lang="ka-GE" dirty="0"/>
              <a:t>18.12 - დავით ბაციკაძე, ბათუმის შოთა რუსთაველის სახელმწიფო უნივერსიტეტის რექტორთან - ტიტე აროშიძესთან და დელეგაციის წევრებთან ერთად, იაპონიის დედაქალაქ ტოკიოში, სამუშაო ვიზიტით იმყოფებოდა.</a:t>
            </a:r>
            <a:endParaRPr lang="ru-RU" sz="2000" dirty="0"/>
          </a:p>
          <a:p>
            <a:pPr lvl="0"/>
            <a:r>
              <a:rPr lang="ka-GE" dirty="0"/>
              <a:t>20.12 - დავით ბაციკაძე, აღმასრულებელი ხელისუფლების წარმომადგენლებთან ერთად, ახალგაზრდობის რეგიონული ცენტრის 2025 წლის საქმიანობის შემაჯამებელ ღონისძიებას დაესწრო.</a:t>
            </a:r>
            <a:endParaRPr lang="ru-RU" sz="2000" dirty="0"/>
          </a:p>
          <a:p>
            <a:pPr lvl="0"/>
            <a:r>
              <a:rPr lang="ka-GE" dirty="0"/>
              <a:t>22.12 -  დავით ბაციკაძე, ხელისუფლების სხვა წარმომადგენლებთან ერთად, წლის წარმატებული სპორტსმენების, პარასპორტსმენების, მწვრთნელებისა და სპორტის სფეროში მოღვაწეთა დაჯილდოების ცერემონიას დაესწრო.</a:t>
            </a:r>
            <a:endParaRPr lang="ru-RU" sz="2000" dirty="0"/>
          </a:p>
          <a:p>
            <a:r>
              <a:rPr lang="ka-GE" dirty="0"/>
              <a:t> </a:t>
            </a:r>
            <a:endParaRPr lang="ru-RU" dirty="0"/>
          </a:p>
          <a:p>
            <a:pPr lvl="0"/>
            <a:endParaRPr lang="ru-RU" sz="2000" dirty="0"/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endParaRPr lang="ru-RU" sz="2000" dirty="0"/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ka-GE" sz="2000" dirty="0">
                <a:ea typeface="Calibri" panose="020F0502020204030204" pitchFamily="34" charset="0"/>
              </a:rPr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4252296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9D12D15-7474-4E5E-A44C-6D8E755DAD83}"/>
              </a:ext>
            </a:extLst>
          </p:cNvPr>
          <p:cNvSpPr/>
          <p:nvPr/>
        </p:nvSpPr>
        <p:spPr>
          <a:xfrm>
            <a:off x="1073426" y="424070"/>
            <a:ext cx="1054873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2000" dirty="0">
                <a:ea typeface="Calibri" panose="020F0502020204030204" pitchFamily="34" charset="0"/>
              </a:rPr>
              <a:t>22.12.2025 - დავით ბაციკაძე, აჭარის უმაღლესი საბჭოს წევრებსა და  აღმასრულებელი ხელისუფლების წარმომადგენლებთან ერთად, ავტონომიური რესპუბლიკის კულტურის სამინისტროს 2025 წლის შემაჯამებელ ღონისძიებას - „წლის შემოქმედებითი პერსონა“ დაესწრო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7017756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259773"/>
            <a:ext cx="9753600" cy="1430915"/>
          </a:xfrm>
        </p:spPr>
        <p:txBody>
          <a:bodyPr>
            <a:normAutofit fontScale="90000"/>
          </a:bodyPr>
          <a:lstStyle/>
          <a:p>
            <a:pPr algn="ctr"/>
            <a:r>
              <a:rPr lang="ka-GE" sz="2700" b="1" dirty="0"/>
              <a:t/>
            </a:r>
            <a:br>
              <a:rPr lang="ka-GE" sz="2700" b="1" dirty="0"/>
            </a:br>
            <a:r>
              <a:rPr lang="ka-GE" sz="2700" b="1" dirty="0"/>
              <a:t/>
            </a:r>
            <a:br>
              <a:rPr lang="ka-GE" sz="2700" b="1" dirty="0"/>
            </a:br>
            <a:r>
              <a:rPr lang="ka-GE" sz="2700" b="1" dirty="0"/>
              <a:t/>
            </a:r>
            <a:br>
              <a:rPr lang="ka-GE" sz="2700" b="1" dirty="0"/>
            </a:br>
            <a:r>
              <a:rPr lang="ka-GE" sz="2700" b="1" dirty="0"/>
              <a:t/>
            </a:r>
            <a:br>
              <a:rPr lang="ka-GE" sz="2700" b="1" dirty="0"/>
            </a:br>
            <a:r>
              <a:rPr lang="ka-GE" sz="2200" b="1" dirty="0">
                <a:latin typeface="Calibri" panose="020F0502020204030204" pitchFamily="34" charset="0"/>
                <a:cs typeface="Calibri" panose="020F0502020204030204" pitchFamily="34" charset="0"/>
              </a:rPr>
              <a:t>კომიტეტის თავმჯდომარე </a:t>
            </a:r>
            <a:r>
              <a:rPr lang="fr-FR" sz="2200" b="1" dirty="0">
                <a:latin typeface="Calibri" panose="020F0502020204030204" pitchFamily="34" charset="0"/>
                <a:cs typeface="Calibri" panose="020F0502020204030204" pitchFamily="34" charset="0"/>
              </a:rPr>
              <a:t>აქტიურად თანამშრომლობ</a:t>
            </a:r>
            <a:r>
              <a:rPr lang="ka-GE" sz="2200" b="1" dirty="0">
                <a:latin typeface="Calibri" panose="020F0502020204030204" pitchFamily="34" charset="0"/>
                <a:cs typeface="Calibri" panose="020F0502020204030204" pitchFamily="34" charset="0"/>
              </a:rPr>
              <a:t>ს </a:t>
            </a:r>
            <a:r>
              <a:rPr lang="fr-FR" sz="2200" b="1" dirty="0">
                <a:latin typeface="Calibri" panose="020F0502020204030204" pitchFamily="34" charset="0"/>
                <a:cs typeface="Calibri" panose="020F0502020204030204" pitchFamily="34" charset="0"/>
              </a:rPr>
              <a:t>აჭარის ა</a:t>
            </a:r>
            <a:r>
              <a:rPr lang="ka-GE" sz="2200" b="1" dirty="0">
                <a:latin typeface="Calibri" panose="020F0502020204030204" pitchFamily="34" charset="0"/>
                <a:cs typeface="Calibri" panose="020F0502020204030204" pitchFamily="34" charset="0"/>
              </a:rPr>
              <a:t>ვტონომიური </a:t>
            </a:r>
            <a:r>
              <a:rPr lang="fr-FR" sz="2200" b="1" dirty="0">
                <a:latin typeface="Calibri" panose="020F0502020204030204" pitchFamily="34" charset="0"/>
                <a:cs typeface="Calibri" panose="020F0502020204030204" pitchFamily="34" charset="0"/>
              </a:rPr>
              <a:t>რ</a:t>
            </a:r>
            <a:r>
              <a:rPr lang="ka-GE" sz="2200" b="1" dirty="0">
                <a:latin typeface="Calibri" panose="020F0502020204030204" pitchFamily="34" charset="0"/>
                <a:cs typeface="Calibri" panose="020F0502020204030204" pitchFamily="34" charset="0"/>
              </a:rPr>
              <a:t>ესპუბლიკის </a:t>
            </a:r>
            <a:r>
              <a:rPr lang="fr-FR" sz="2200" b="1" dirty="0">
                <a:latin typeface="Calibri" panose="020F0502020204030204" pitchFamily="34" charset="0"/>
                <a:cs typeface="Calibri" panose="020F0502020204030204" pitchFamily="34" charset="0"/>
              </a:rPr>
              <a:t>განათლების</a:t>
            </a:r>
            <a:r>
              <a:rPr lang="ka-GE" sz="2200" b="1" dirty="0">
                <a:latin typeface="Calibri" panose="020F0502020204030204" pitchFamily="34" charset="0"/>
                <a:cs typeface="Calibri" panose="020F0502020204030204" pitchFamily="34" charset="0"/>
              </a:rPr>
              <a:t>ა და </a:t>
            </a:r>
            <a:r>
              <a:rPr lang="fr-FR" sz="2200" b="1" dirty="0">
                <a:latin typeface="Calibri" panose="020F0502020204030204" pitchFamily="34" charset="0"/>
                <a:cs typeface="Calibri" panose="020F0502020204030204" pitchFamily="34" charset="0"/>
              </a:rPr>
              <a:t> სპორტის</a:t>
            </a:r>
            <a:r>
              <a:rPr lang="ka-GE" sz="2200" b="1" dirty="0">
                <a:latin typeface="Calibri" panose="020F0502020204030204" pitchFamily="34" charset="0"/>
                <a:cs typeface="Calibri" panose="020F0502020204030204" pitchFamily="34" charset="0"/>
              </a:rPr>
              <a:t> და  </a:t>
            </a:r>
            <a:r>
              <a:rPr lang="fr-FR" sz="2200" b="1" dirty="0">
                <a:latin typeface="Calibri" panose="020F0502020204030204" pitchFamily="34" charset="0"/>
                <a:cs typeface="Calibri" panose="020F0502020204030204" pitchFamily="34" charset="0"/>
              </a:rPr>
              <a:t>აჭარის ა</a:t>
            </a:r>
            <a:r>
              <a:rPr lang="ka-GE" sz="2200" b="1" dirty="0">
                <a:latin typeface="Calibri" panose="020F0502020204030204" pitchFamily="34" charset="0"/>
                <a:cs typeface="Calibri" panose="020F0502020204030204" pitchFamily="34" charset="0"/>
              </a:rPr>
              <a:t>ვტონომიური </a:t>
            </a:r>
            <a:r>
              <a:rPr lang="fr-FR" sz="2200" b="1" dirty="0">
                <a:latin typeface="Calibri" panose="020F0502020204030204" pitchFamily="34" charset="0"/>
                <a:cs typeface="Calibri" panose="020F0502020204030204" pitchFamily="34" charset="0"/>
              </a:rPr>
              <a:t>რ</a:t>
            </a:r>
            <a:r>
              <a:rPr lang="ka-GE" sz="2200" b="1" dirty="0">
                <a:latin typeface="Calibri" panose="020F0502020204030204" pitchFamily="34" charset="0"/>
                <a:cs typeface="Calibri" panose="020F0502020204030204" pitchFamily="34" charset="0"/>
              </a:rPr>
              <a:t>ესპუბლიკის</a:t>
            </a:r>
            <a:r>
              <a:rPr lang="fr-FR" sz="2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a-GE" sz="2200" b="1" dirty="0">
                <a:latin typeface="Calibri" panose="020F0502020204030204" pitchFamily="34" charset="0"/>
                <a:cs typeface="Calibri" panose="020F0502020204030204" pitchFamily="34" charset="0"/>
              </a:rPr>
              <a:t>კულტურის </a:t>
            </a:r>
            <a:r>
              <a:rPr lang="fr-FR" sz="2200" b="1" dirty="0">
                <a:latin typeface="Calibri" panose="020F0502020204030204" pitchFamily="34" charset="0"/>
                <a:cs typeface="Calibri" panose="020F0502020204030204" pitchFamily="34" charset="0"/>
              </a:rPr>
              <a:t>სამინისტრო</a:t>
            </a:r>
            <a:r>
              <a:rPr lang="ka-GE" sz="2200" b="1" dirty="0">
                <a:latin typeface="Calibri" panose="020F0502020204030204" pitchFamily="34" charset="0"/>
                <a:cs typeface="Calibri" panose="020F0502020204030204" pitchFamily="34" charset="0"/>
              </a:rPr>
              <a:t>ებ</a:t>
            </a:r>
            <a:r>
              <a:rPr lang="fr-FR" sz="2200" b="1" dirty="0">
                <a:latin typeface="Calibri" panose="020F0502020204030204" pitchFamily="34" charset="0"/>
                <a:cs typeface="Calibri" panose="020F0502020204030204" pitchFamily="34" charset="0"/>
              </a:rPr>
              <a:t>თან. არი</a:t>
            </a:r>
            <a:r>
              <a:rPr lang="ka-GE" sz="2200" b="1" dirty="0">
                <a:latin typeface="Calibri" panose="020F0502020204030204" pitchFamily="34" charset="0"/>
                <a:cs typeface="Calibri" panose="020F0502020204030204" pitchFamily="34" charset="0"/>
              </a:rPr>
              <a:t>ს</a:t>
            </a:r>
            <a:r>
              <a:rPr lang="fr-FR" sz="2200" b="1" dirty="0">
                <a:latin typeface="Calibri" panose="020F0502020204030204" pitchFamily="34" charset="0"/>
                <a:cs typeface="Calibri" panose="020F0502020204030204" pitchFamily="34" charset="0"/>
              </a:rPr>
              <a:t>  სამინისტრ</a:t>
            </a:r>
            <a:r>
              <a:rPr lang="ka-GE" sz="2200" b="1" dirty="0">
                <a:latin typeface="Calibri" panose="020F0502020204030204" pitchFamily="34" charset="0"/>
                <a:cs typeface="Calibri" panose="020F0502020204030204" pitchFamily="34" charset="0"/>
              </a:rPr>
              <a:t>ოებთან </a:t>
            </a:r>
            <a:r>
              <a:rPr lang="fr-FR" sz="2200" b="1" dirty="0">
                <a:latin typeface="Calibri" panose="020F0502020204030204" pitchFamily="34" charset="0"/>
                <a:cs typeface="Calibri" panose="020F0502020204030204" pitchFamily="34" charset="0"/>
              </a:rPr>
              <a:t> შექმნილი შემდეგი </a:t>
            </a:r>
            <a:r>
              <a:rPr lang="ka-GE" sz="2200" b="1" dirty="0">
                <a:latin typeface="Calibri" panose="020F0502020204030204" pitchFamily="34" charset="0"/>
                <a:cs typeface="Calibri" panose="020F0502020204030204" pitchFamily="34" charset="0"/>
              </a:rPr>
              <a:t>კომისი</a:t>
            </a:r>
            <a:r>
              <a:rPr lang="fr-FR" sz="2200" b="1" dirty="0">
                <a:latin typeface="Calibri" panose="020F0502020204030204" pitchFamily="34" charset="0"/>
                <a:cs typeface="Calibri" panose="020F0502020204030204" pitchFamily="34" charset="0"/>
              </a:rPr>
              <a:t>ების  </a:t>
            </a:r>
            <a:r>
              <a:rPr lang="ka-GE" sz="2200" b="1" dirty="0">
                <a:latin typeface="Calibri" panose="020F0502020204030204" pitchFamily="34" charset="0"/>
                <a:cs typeface="Calibri" panose="020F0502020204030204" pitchFamily="34" charset="0"/>
              </a:rPr>
              <a:t>წევრი:</a:t>
            </a:r>
            <a:br>
              <a:rPr lang="ka-GE" sz="22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2200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sz="2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b="1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8296" y="1690688"/>
            <a:ext cx="11775159" cy="5167312"/>
          </a:xfrm>
        </p:spPr>
        <p:txBody>
          <a:bodyPr>
            <a:noAutofit/>
          </a:bodyPr>
          <a:lstStyle/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ka-GE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000" b="1" dirty="0">
                <a:latin typeface="Calibri" panose="020F0502020204030204" pitchFamily="34" charset="0"/>
                <a:cs typeface="Calibri" panose="020F0502020204030204" pitchFamily="34" charset="0"/>
              </a:rPr>
              <a:t>აჭარის ა</a:t>
            </a:r>
            <a:r>
              <a:rPr lang="ka-GE" sz="2000" b="1" dirty="0">
                <a:latin typeface="Calibri" panose="020F0502020204030204" pitchFamily="34" charset="0"/>
                <a:cs typeface="Calibri" panose="020F0502020204030204" pitchFamily="34" charset="0"/>
              </a:rPr>
              <a:t>ვტონომიური </a:t>
            </a:r>
            <a:r>
              <a:rPr lang="fr-FR" sz="2000" b="1" dirty="0">
                <a:latin typeface="Calibri" panose="020F0502020204030204" pitchFamily="34" charset="0"/>
                <a:cs typeface="Calibri" panose="020F0502020204030204" pitchFamily="34" charset="0"/>
              </a:rPr>
              <a:t>რ</a:t>
            </a:r>
            <a:r>
              <a:rPr lang="ka-GE" sz="2000" b="1" dirty="0">
                <a:latin typeface="Calibri" panose="020F0502020204030204" pitchFamily="34" charset="0"/>
                <a:cs typeface="Calibri" panose="020F0502020204030204" pitchFamily="34" charset="0"/>
              </a:rPr>
              <a:t>ესპუბლიკის</a:t>
            </a:r>
            <a:r>
              <a:rPr lang="fr-FR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a-GE" sz="2000" b="1" dirty="0">
                <a:latin typeface="Calibri" panose="020F0502020204030204" pitchFamily="34" charset="0"/>
                <a:cs typeface="Calibri" panose="020F0502020204030204" pitchFamily="34" charset="0"/>
              </a:rPr>
              <a:t>კულტურის </a:t>
            </a:r>
            <a:r>
              <a:rPr lang="fr-FR" sz="2000" b="1" dirty="0">
                <a:latin typeface="Calibri" panose="020F0502020204030204" pitchFamily="34" charset="0"/>
                <a:cs typeface="Calibri" panose="020F0502020204030204" pitchFamily="34" charset="0"/>
              </a:rPr>
              <a:t>სამინისტრო</a:t>
            </a:r>
            <a:r>
              <a:rPr lang="ka-GE" sz="2000" b="1" dirty="0">
                <a:latin typeface="Calibri" panose="020F0502020204030204" pitchFamily="34" charset="0"/>
                <a:cs typeface="Calibri" panose="020F0502020204030204" pitchFamily="34" charset="0"/>
              </a:rPr>
              <a:t>სთან შექმნილი - </a:t>
            </a:r>
            <a:r>
              <a:rPr lang="fr-FR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a-GE" sz="2000" dirty="0"/>
              <a:t>აჭარის ა/ რ ადმინისტრაციულ ტერიტორიაზე ჩასატარებელი საერთაშორისო ფესტივალების მხარდაჭერის საგრანტო კონკურსის კომისიის წევრი;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a-GE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000" b="1" dirty="0">
                <a:latin typeface="Calibri" panose="020F0502020204030204" pitchFamily="34" charset="0"/>
                <a:cs typeface="Calibri" panose="020F0502020204030204" pitchFamily="34" charset="0"/>
              </a:rPr>
              <a:t>აჭარის ა</a:t>
            </a:r>
            <a:r>
              <a:rPr lang="ka-GE" sz="2000" b="1" dirty="0">
                <a:latin typeface="Calibri" panose="020F0502020204030204" pitchFamily="34" charset="0"/>
                <a:cs typeface="Calibri" panose="020F0502020204030204" pitchFamily="34" charset="0"/>
              </a:rPr>
              <a:t>ვტონომიური </a:t>
            </a:r>
            <a:r>
              <a:rPr lang="fr-FR" sz="2000" b="1" dirty="0">
                <a:latin typeface="Calibri" panose="020F0502020204030204" pitchFamily="34" charset="0"/>
                <a:cs typeface="Calibri" panose="020F0502020204030204" pitchFamily="34" charset="0"/>
              </a:rPr>
              <a:t>რ</a:t>
            </a:r>
            <a:r>
              <a:rPr lang="ka-GE" sz="2000" b="1" dirty="0">
                <a:latin typeface="Calibri" panose="020F0502020204030204" pitchFamily="34" charset="0"/>
                <a:cs typeface="Calibri" panose="020F0502020204030204" pitchFamily="34" charset="0"/>
              </a:rPr>
              <a:t>ესპუბლიკის </a:t>
            </a:r>
            <a:r>
              <a:rPr lang="fr-FR" sz="2000" b="1" dirty="0">
                <a:latin typeface="Calibri" panose="020F0502020204030204" pitchFamily="34" charset="0"/>
                <a:cs typeface="Calibri" panose="020F0502020204030204" pitchFamily="34" charset="0"/>
              </a:rPr>
              <a:t>განათლების</a:t>
            </a:r>
            <a:r>
              <a:rPr lang="ka-GE" sz="2000" b="1" dirty="0">
                <a:latin typeface="Calibri" panose="020F0502020204030204" pitchFamily="34" charset="0"/>
                <a:cs typeface="Calibri" panose="020F0502020204030204" pitchFamily="34" charset="0"/>
              </a:rPr>
              <a:t>ა და</a:t>
            </a:r>
            <a:r>
              <a:rPr lang="fr-FR" sz="2000" b="1" dirty="0">
                <a:latin typeface="Calibri" panose="020F0502020204030204" pitchFamily="34" charset="0"/>
                <a:cs typeface="Calibri" panose="020F0502020204030204" pitchFamily="34" charset="0"/>
              </a:rPr>
              <a:t> სპორტის</a:t>
            </a:r>
            <a:r>
              <a:rPr lang="ka-GE" sz="2000" b="1" dirty="0">
                <a:latin typeface="Calibri" panose="020F0502020204030204" pitchFamily="34" charset="0"/>
                <a:cs typeface="Calibri" panose="020F0502020204030204" pitchFamily="34" charset="0"/>
              </a:rPr>
              <a:t> სამინისტროსთან შექმნილი კომისიების წევრი: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ka-GE" sz="2000" dirty="0"/>
              <a:t>პროგრამა პროფესიული და უმაღლესი განათლება: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ka-GE" sz="2000" dirty="0"/>
              <a:t>ქვეპროგრამა - სტუდენტთა დახმარება;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ka-GE" sz="2000" dirty="0"/>
              <a:t>ქვეპროგრამა - უმაღლესი განათლების ხელშეწყობა- ღონისძიებები: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ka-GE" sz="2000" dirty="0"/>
              <a:t>    ა) კონფერენცია , ბ) სეზონური  სკოლა;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ka-GE" sz="2000" dirty="0"/>
              <a:t>ქვეპროგრამა - ტექნიკური, საბუნებისმეტყველო და ჰუმანიტარული მიმართულებების ხელშეწყობა -ღონისძიებები: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ka-GE" sz="2000" dirty="0"/>
              <a:t>    ა) ტექნიკური და საბუნებისმეტყველო მიმართულებების ხელშეწყობა და ბ) </a:t>
            </a:r>
            <a:r>
              <a:rPr lang="ka-GE" sz="2000"/>
              <a:t>ტარიელ ფუტკარაძის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ka-GE" sz="2000"/>
              <a:t>     სახელობის </a:t>
            </a:r>
            <a:r>
              <a:rPr lang="ka-GE" sz="2000" dirty="0"/>
              <a:t>სტიპენდიის მინიჭება;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ka-GE" sz="2000" dirty="0"/>
              <a:t>ქვეპროგრამა- სწავლა საზღვარგარეთ- ღონისძიება -სამაგისტრო და სადოქტორო პროგრამა.</a:t>
            </a:r>
            <a:br>
              <a:rPr lang="ka-GE" sz="2000" dirty="0"/>
            </a:br>
            <a:endParaRPr lang="ka-GE" sz="2000" dirty="0"/>
          </a:p>
          <a:p>
            <a:pPr marL="342900" lvl="0" indent="-342900" algn="just">
              <a:lnSpc>
                <a:spcPct val="125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endParaRPr lang="ka-GE" sz="2000" dirty="0"/>
          </a:p>
          <a:p>
            <a:pPr marL="0" lvl="0" indent="0" algn="just">
              <a:lnSpc>
                <a:spcPct val="125000"/>
              </a:lnSpc>
              <a:spcAft>
                <a:spcPts val="0"/>
              </a:spcAft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876772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b="1" dirty="0">
                <a:latin typeface="+mn-lt"/>
              </a:rPr>
              <a:t>საქმიანობის ზოგადი მიმოხილვა</a:t>
            </a:r>
            <a:r>
              <a:rPr lang="ru-RU" sz="3200" dirty="0">
                <a:latin typeface="+mn-lt"/>
              </a:rPr>
              <a:t/>
            </a:r>
            <a:br>
              <a:rPr lang="ru-RU" sz="3200" dirty="0">
                <a:latin typeface="+mn-lt"/>
              </a:rPr>
            </a:br>
            <a:endParaRPr lang="ru-RU" sz="32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ru-RU" dirty="0" err="1"/>
              <a:t>საანგარიშო</a:t>
            </a:r>
            <a:r>
              <a:rPr lang="ru-RU" dirty="0"/>
              <a:t> </a:t>
            </a:r>
            <a:r>
              <a:rPr lang="ru-RU" dirty="0" err="1"/>
              <a:t>პერიოდში</a:t>
            </a:r>
            <a:r>
              <a:rPr lang="ru-RU" dirty="0"/>
              <a:t> </a:t>
            </a:r>
            <a:r>
              <a:rPr lang="ru-RU" dirty="0" err="1"/>
              <a:t>კომიტეტი</a:t>
            </a:r>
            <a:r>
              <a:rPr lang="ru-RU" dirty="0"/>
              <a:t> </a:t>
            </a:r>
            <a:r>
              <a:rPr lang="ru-RU" dirty="0" err="1"/>
              <a:t>ახორციელებდა</a:t>
            </a:r>
            <a:r>
              <a:rPr lang="ru-RU" dirty="0"/>
              <a:t> </a:t>
            </a:r>
            <a:r>
              <a:rPr lang="ru-RU" dirty="0" err="1"/>
              <a:t>საქართველოს</a:t>
            </a:r>
            <a:r>
              <a:rPr lang="ru-RU" dirty="0"/>
              <a:t> </a:t>
            </a:r>
            <a:r>
              <a:rPr lang="ru-RU" dirty="0" err="1"/>
              <a:t>კონსტიტუციით</a:t>
            </a:r>
            <a:r>
              <a:rPr lang="ru-RU" dirty="0"/>
              <a:t> </a:t>
            </a:r>
            <a:r>
              <a:rPr lang="ru-RU" dirty="0" err="1"/>
              <a:t>გათვალისწინებულ</a:t>
            </a:r>
            <a:r>
              <a:rPr lang="ru-RU" dirty="0"/>
              <a:t> </a:t>
            </a:r>
            <a:r>
              <a:rPr lang="ru-RU" dirty="0" err="1"/>
              <a:t>საქმიანობას</a:t>
            </a:r>
            <a:r>
              <a:rPr lang="ru-RU" dirty="0"/>
              <a:t>: </a:t>
            </a:r>
            <a:r>
              <a:rPr lang="ru-RU" dirty="0" err="1"/>
              <a:t>უზრუნველყოფდა</a:t>
            </a:r>
            <a:r>
              <a:rPr lang="ru-RU" dirty="0"/>
              <a:t> </a:t>
            </a:r>
            <a:r>
              <a:rPr lang="ru-RU" dirty="0" err="1"/>
              <a:t>საკანონმდებლო</a:t>
            </a:r>
            <a:r>
              <a:rPr lang="ru-RU" dirty="0"/>
              <a:t> </a:t>
            </a:r>
            <a:r>
              <a:rPr lang="ru-RU" dirty="0" err="1"/>
              <a:t>საკითხების</a:t>
            </a:r>
            <a:r>
              <a:rPr lang="ru-RU" dirty="0"/>
              <a:t> </a:t>
            </a:r>
            <a:r>
              <a:rPr lang="ru-RU" dirty="0" err="1"/>
              <a:t>მომზადების</a:t>
            </a:r>
            <a:r>
              <a:rPr lang="ru-RU" dirty="0"/>
              <a:t> </a:t>
            </a:r>
            <a:r>
              <a:rPr lang="ru-RU" dirty="0" err="1"/>
              <a:t>ხელშეწყობას</a:t>
            </a:r>
            <a:r>
              <a:rPr lang="ru-RU" dirty="0"/>
              <a:t>, </a:t>
            </a:r>
            <a:r>
              <a:rPr lang="ru-RU" dirty="0" err="1"/>
              <a:t>კონტროლს</a:t>
            </a:r>
            <a:r>
              <a:rPr lang="ru-RU" dirty="0"/>
              <a:t> </a:t>
            </a:r>
            <a:r>
              <a:rPr lang="ru-RU" dirty="0" err="1"/>
              <a:t>უწევდა</a:t>
            </a:r>
            <a:r>
              <a:rPr lang="ru-RU" dirty="0"/>
              <a:t> </a:t>
            </a:r>
            <a:r>
              <a:rPr lang="ru-RU" dirty="0" err="1"/>
              <a:t>უმაღლესი</a:t>
            </a:r>
            <a:r>
              <a:rPr lang="ru-RU" dirty="0"/>
              <a:t> </a:t>
            </a:r>
            <a:r>
              <a:rPr lang="ru-RU" dirty="0" err="1"/>
              <a:t>საბჭოს</a:t>
            </a:r>
            <a:r>
              <a:rPr lang="ru-RU" dirty="0"/>
              <a:t> </a:t>
            </a:r>
            <a:r>
              <a:rPr lang="ru-RU" dirty="0" err="1"/>
              <a:t>წინაშე</a:t>
            </a:r>
            <a:r>
              <a:rPr lang="ru-RU" dirty="0"/>
              <a:t> </a:t>
            </a:r>
            <a:r>
              <a:rPr lang="ru-RU" dirty="0" err="1"/>
              <a:t>ანგარიშვალდებული</a:t>
            </a:r>
            <a:r>
              <a:rPr lang="ru-RU" dirty="0"/>
              <a:t> </a:t>
            </a:r>
            <a:r>
              <a:rPr lang="ru-RU" dirty="0" err="1"/>
              <a:t>ორგანოების</a:t>
            </a:r>
            <a:r>
              <a:rPr lang="ru-RU" dirty="0"/>
              <a:t> </a:t>
            </a:r>
            <a:r>
              <a:rPr lang="ru-RU" dirty="0" err="1"/>
              <a:t>საქმიანობ</a:t>
            </a:r>
            <a:r>
              <a:rPr lang="ka-GE" dirty="0"/>
              <a:t>ა</a:t>
            </a:r>
            <a:r>
              <a:rPr lang="ru-RU" dirty="0"/>
              <a:t>ს</a:t>
            </a:r>
            <a:r>
              <a:rPr lang="ka-GE" dirty="0"/>
              <a:t>,  </a:t>
            </a:r>
            <a:r>
              <a:rPr lang="ru-RU" dirty="0" err="1"/>
              <a:t>შეიმუშავებდა</a:t>
            </a:r>
            <a:r>
              <a:rPr lang="ru-RU" dirty="0"/>
              <a:t> </a:t>
            </a:r>
            <a:r>
              <a:rPr lang="ru-RU" dirty="0" err="1"/>
              <a:t>სავალდებულო</a:t>
            </a:r>
            <a:r>
              <a:rPr lang="ru-RU" dirty="0"/>
              <a:t> </a:t>
            </a:r>
            <a:r>
              <a:rPr lang="ru-RU" dirty="0" err="1"/>
              <a:t>დასკვნებს</a:t>
            </a:r>
            <a:r>
              <a:rPr lang="ru-RU" dirty="0"/>
              <a:t> </a:t>
            </a:r>
            <a:r>
              <a:rPr lang="ru-RU" dirty="0" err="1"/>
              <a:t>კანონპროექტებსა</a:t>
            </a:r>
            <a:r>
              <a:rPr lang="ru-RU" dirty="0"/>
              <a:t> </a:t>
            </a:r>
            <a:r>
              <a:rPr lang="ka-GE" dirty="0"/>
              <a:t>და უმაღლესი საბჭოს </a:t>
            </a:r>
            <a:r>
              <a:rPr lang="ru-RU" dirty="0" err="1"/>
              <a:t>რეგლამენტით</a:t>
            </a:r>
            <a:r>
              <a:rPr lang="ru-RU" dirty="0"/>
              <a:t> </a:t>
            </a:r>
            <a:r>
              <a:rPr lang="ru-RU" dirty="0" err="1"/>
              <a:t>განსაზღვრულ</a:t>
            </a:r>
            <a:r>
              <a:rPr lang="ru-RU" dirty="0"/>
              <a:t> </a:t>
            </a:r>
            <a:r>
              <a:rPr lang="ru-RU" dirty="0" err="1"/>
              <a:t>საკითხებზე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b="1" dirty="0" err="1"/>
              <a:t>კომიტეტი</a:t>
            </a:r>
            <a:r>
              <a:rPr lang="ru-RU" b="1" dirty="0"/>
              <a:t>, </a:t>
            </a:r>
            <a:r>
              <a:rPr lang="ru-RU" b="1" dirty="0" err="1"/>
              <a:t>უფლებამოსილების</a:t>
            </a:r>
            <a:r>
              <a:rPr lang="ru-RU" b="1" dirty="0"/>
              <a:t> </a:t>
            </a:r>
            <a:r>
              <a:rPr lang="ru-RU" b="1" dirty="0" err="1"/>
              <a:t>ფარგლებში</a:t>
            </a:r>
            <a:r>
              <a:rPr lang="ru-RU" b="1" dirty="0"/>
              <a:t>, </a:t>
            </a:r>
            <a:r>
              <a:rPr lang="ka-GE" b="1" dirty="0"/>
              <a:t>უმაღლესი საბჭოს </a:t>
            </a:r>
            <a:r>
              <a:rPr lang="ru-RU" b="1" dirty="0" err="1"/>
              <a:t>რეგლამენტისა</a:t>
            </a:r>
            <a:r>
              <a:rPr lang="ru-RU" b="1" dirty="0"/>
              <a:t> </a:t>
            </a:r>
            <a:r>
              <a:rPr lang="ru-RU" b="1" dirty="0" err="1"/>
              <a:t>და</a:t>
            </a:r>
            <a:r>
              <a:rPr lang="ru-RU" b="1" dirty="0"/>
              <a:t> </a:t>
            </a:r>
            <a:r>
              <a:rPr lang="ru-RU" b="1" dirty="0" err="1"/>
              <a:t>სახელმწიფო</a:t>
            </a:r>
            <a:r>
              <a:rPr lang="ru-RU" b="1" dirty="0"/>
              <a:t> </a:t>
            </a:r>
            <a:r>
              <a:rPr lang="ru-RU" b="1" dirty="0" err="1"/>
              <a:t>პრიორიტეტებიდან</a:t>
            </a:r>
            <a:r>
              <a:rPr lang="ru-RU" b="1" dirty="0"/>
              <a:t> </a:t>
            </a:r>
            <a:r>
              <a:rPr lang="ru-RU" b="1" dirty="0" err="1"/>
              <a:t>გამომდინარე</a:t>
            </a:r>
            <a:r>
              <a:rPr lang="ru-RU" b="1" dirty="0"/>
              <a:t> </a:t>
            </a:r>
            <a:r>
              <a:rPr lang="ru-RU" b="1" dirty="0" err="1"/>
              <a:t>უზრუნველყოფდა</a:t>
            </a:r>
            <a:r>
              <a:rPr lang="ru-RU" b="1" dirty="0"/>
              <a:t>:</a:t>
            </a:r>
            <a:endParaRPr lang="ru-RU" dirty="0"/>
          </a:p>
          <a:p>
            <a:pPr marL="0" indent="0">
              <a:buNone/>
            </a:pPr>
            <a:r>
              <a:rPr lang="ka-GE" b="1" dirty="0"/>
              <a:t> </a:t>
            </a:r>
            <a:endParaRPr lang="ru-RU" dirty="0"/>
          </a:p>
          <a:p>
            <a:pPr lvl="0"/>
            <a:r>
              <a:rPr lang="ka-GE" dirty="0"/>
              <a:t> </a:t>
            </a:r>
            <a:r>
              <a:rPr lang="ru-RU" dirty="0" err="1"/>
              <a:t>საზედამხედველო</a:t>
            </a:r>
            <a:r>
              <a:rPr lang="ru-RU" dirty="0"/>
              <a:t> </a:t>
            </a:r>
            <a:r>
              <a:rPr lang="ru-RU" dirty="0" err="1"/>
              <a:t>საქმიანობის</a:t>
            </a:r>
            <a:r>
              <a:rPr lang="ru-RU" dirty="0"/>
              <a:t> </a:t>
            </a:r>
            <a:r>
              <a:rPr lang="ru-RU" dirty="0" err="1"/>
              <a:t>განხორციელებას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აღმასრულებელი</a:t>
            </a:r>
            <a:r>
              <a:rPr lang="ru-RU" dirty="0"/>
              <a:t> </a:t>
            </a:r>
            <a:r>
              <a:rPr lang="ru-RU" dirty="0" err="1"/>
              <a:t>ხელისუფლების</a:t>
            </a:r>
            <a:r>
              <a:rPr lang="ru-RU" dirty="0"/>
              <a:t> </a:t>
            </a:r>
            <a:r>
              <a:rPr lang="ru-RU" dirty="0" err="1"/>
              <a:t>შესაბამის</a:t>
            </a:r>
            <a:r>
              <a:rPr lang="ru-RU" dirty="0"/>
              <a:t> </a:t>
            </a:r>
            <a:r>
              <a:rPr lang="ru-RU" dirty="0" err="1"/>
              <a:t>უწყებებზე</a:t>
            </a:r>
            <a:r>
              <a:rPr lang="ru-RU" dirty="0"/>
              <a:t> </a:t>
            </a:r>
            <a:r>
              <a:rPr lang="ka-GE" dirty="0"/>
              <a:t>საკომიტეტო </a:t>
            </a:r>
            <a:r>
              <a:rPr lang="ru-RU" dirty="0" err="1"/>
              <a:t>კონტროლს</a:t>
            </a:r>
            <a:r>
              <a:rPr lang="ru-RU" dirty="0"/>
              <a:t>;</a:t>
            </a:r>
          </a:p>
          <a:p>
            <a:pPr lvl="0"/>
            <a:r>
              <a:rPr lang="ka-GE" dirty="0"/>
              <a:t>კომიტეტის </a:t>
            </a:r>
            <a:r>
              <a:rPr lang="ru-RU" dirty="0" err="1"/>
              <a:t>საქმიანობის</a:t>
            </a:r>
            <a:r>
              <a:rPr lang="ru-RU" dirty="0"/>
              <a:t> </a:t>
            </a:r>
            <a:r>
              <a:rPr lang="ru-RU" dirty="0" err="1"/>
              <a:t>გამჭვირვალობასა</a:t>
            </a:r>
            <a:r>
              <a:rPr lang="ru-RU" dirty="0"/>
              <a:t> </a:t>
            </a:r>
            <a:r>
              <a:rPr lang="ru-RU" dirty="0" err="1"/>
              <a:t>და</a:t>
            </a:r>
            <a:r>
              <a:rPr lang="ru-RU" dirty="0"/>
              <a:t> </a:t>
            </a:r>
            <a:r>
              <a:rPr lang="ru-RU" dirty="0" err="1"/>
              <a:t>მასში</a:t>
            </a:r>
            <a:r>
              <a:rPr lang="ru-RU" dirty="0"/>
              <a:t> </a:t>
            </a:r>
            <a:r>
              <a:rPr lang="ru-RU" dirty="0" err="1"/>
              <a:t>საზოგადოების</a:t>
            </a:r>
            <a:r>
              <a:rPr lang="ru-RU" dirty="0"/>
              <a:t> </a:t>
            </a:r>
            <a:r>
              <a:rPr lang="ru-RU" dirty="0" err="1"/>
              <a:t>ჩართულობას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83441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sz="2800" b="1" dirty="0"/>
              <a:t>საკანონმდებლო საქმიანობა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85461"/>
            <a:ext cx="10515600" cy="4891502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endParaRPr lang="ka-GE" dirty="0"/>
          </a:p>
          <a:p>
            <a:pPr lvl="0"/>
            <a:r>
              <a:rPr lang="ka-GE" sz="2200" dirty="0"/>
              <a:t>ჩატარდა კომიტეტის 8  სხდომა და განხილული იქნა 15 საკითხი;</a:t>
            </a:r>
            <a:endParaRPr lang="ru-RU" sz="2200" dirty="0"/>
          </a:p>
          <a:p>
            <a:pPr lvl="0"/>
            <a:r>
              <a:rPr lang="ka-GE" sz="2200" dirty="0"/>
              <a:t>კომიტეტმა შეიმუშავა და წარადგინა 8  სავალდებულო დასკვნა.</a:t>
            </a:r>
          </a:p>
          <a:p>
            <a:pPr lvl="0"/>
            <a:endParaRPr lang="ka-GE" dirty="0"/>
          </a:p>
          <a:p>
            <a:pPr marL="0" indent="0" algn="just">
              <a:buNone/>
            </a:pPr>
            <a:r>
              <a:rPr lang="ka-GE" sz="2600" b="1" dirty="0">
                <a:solidFill>
                  <a:prstClr val="black"/>
                </a:solidFill>
              </a:rPr>
              <a:t>კომიტეტის თავმჯდომარე არის </a:t>
            </a:r>
            <a:r>
              <a:rPr lang="ru-RU" sz="2600" b="1" dirty="0" err="1">
                <a:solidFill>
                  <a:prstClr val="black"/>
                </a:solidFill>
              </a:rPr>
              <a:t>ევრორეგიონების</a:t>
            </a:r>
            <a:r>
              <a:rPr lang="ru-RU" sz="2600" b="1" dirty="0">
                <a:solidFill>
                  <a:prstClr val="black"/>
                </a:solidFill>
              </a:rPr>
              <a:t> </a:t>
            </a:r>
            <a:r>
              <a:rPr lang="ru-RU" sz="2600" b="1" dirty="0" err="1">
                <a:solidFill>
                  <a:prstClr val="black"/>
                </a:solidFill>
              </a:rPr>
              <a:t>ასამბლეის</a:t>
            </a:r>
            <a:r>
              <a:rPr lang="ru-RU" sz="2600" b="1" dirty="0">
                <a:solidFill>
                  <a:prstClr val="black"/>
                </a:solidFill>
              </a:rPr>
              <a:t> (AER) </a:t>
            </a:r>
            <a:r>
              <a:rPr lang="ru-RU" sz="2600" b="1" dirty="0" err="1">
                <a:solidFill>
                  <a:prstClr val="black"/>
                </a:solidFill>
              </a:rPr>
              <a:t>ვიცე-პრეზიდენტი</a:t>
            </a:r>
            <a:r>
              <a:rPr lang="ru-RU" sz="2600" b="1" dirty="0">
                <a:solidFill>
                  <a:prstClr val="black"/>
                </a:solidFill>
              </a:rPr>
              <a:t> </a:t>
            </a:r>
            <a:r>
              <a:rPr lang="ka-GE" sz="2600" b="1" dirty="0">
                <a:solidFill>
                  <a:prstClr val="black"/>
                </a:solidFill>
              </a:rPr>
              <a:t>და სისტემატიურად ჩართულია </a:t>
            </a:r>
            <a:r>
              <a:rPr lang="ka-GE" sz="2600" b="1">
                <a:solidFill>
                  <a:prstClr val="black"/>
                </a:solidFill>
              </a:rPr>
              <a:t>ასამბლეის საქმიანობაში</a:t>
            </a:r>
            <a:r>
              <a:rPr lang="ru-RU" sz="2600" b="1" dirty="0">
                <a:solidFill>
                  <a:prstClr val="black"/>
                </a:solidFill>
              </a:rPr>
              <a:t/>
            </a:r>
            <a:br>
              <a:rPr lang="ru-RU" sz="2600" b="1" dirty="0">
                <a:solidFill>
                  <a:prstClr val="black"/>
                </a:solidFill>
              </a:rPr>
            </a:br>
            <a:endParaRPr lang="ru-RU" sz="2600" b="1" dirty="0"/>
          </a:p>
          <a:p>
            <a:pPr marL="0" lvl="0" indent="0">
              <a:buNone/>
            </a:pPr>
            <a:endParaRPr lang="ru-RU" dirty="0"/>
          </a:p>
          <a:p>
            <a:pPr algn="just"/>
            <a:r>
              <a:rPr lang="ka-GE" sz="2200" dirty="0"/>
              <a:t>17-19 ივნისს, კომიტეტის თავმჯდომარე აღმოსავლეთ სლოვანიის კოჰეზიის რეგიონის განვითარების საბჭოს მიწვევით, მონაწილეობდა </a:t>
            </a:r>
            <a:r>
              <a:rPr lang="ru-RU" sz="2200" dirty="0"/>
              <a:t>AER-</a:t>
            </a:r>
            <a:r>
              <a:rPr lang="ka-GE" sz="2200" dirty="0"/>
              <a:t>ის 40 წლის იუბილის აღსანიშნავ ღონისძიებაზე. ღონისძიების ფარგლებში გაიმართა მაღალი დონის პოლიტიკური კონფერენცია.</a:t>
            </a:r>
            <a:endParaRPr lang="ru-RU" sz="22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13053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a-GE" sz="4000" b="1" dirty="0"/>
              <a:t/>
            </a:r>
            <a:br>
              <a:rPr lang="ka-GE" sz="4000" b="1" dirty="0"/>
            </a:br>
            <a:r>
              <a:rPr lang="ka-GE" sz="4000" b="1" dirty="0"/>
              <a:t/>
            </a:r>
            <a:br>
              <a:rPr lang="ka-GE" sz="4000" b="1" dirty="0"/>
            </a:br>
            <a:r>
              <a:rPr lang="ru-RU" sz="4000" b="1" dirty="0" err="1"/>
              <a:t>მოქალაქეთა</a:t>
            </a:r>
            <a:r>
              <a:rPr lang="ru-RU" sz="4000" b="1" dirty="0"/>
              <a:t> </a:t>
            </a:r>
            <a:r>
              <a:rPr lang="ru-RU" sz="4000" b="1" dirty="0" err="1"/>
              <a:t>წერილები</a:t>
            </a:r>
            <a:r>
              <a:rPr lang="ru-RU" sz="4000" b="1" dirty="0"/>
              <a:t>, </a:t>
            </a:r>
            <a:r>
              <a:rPr lang="ru-RU" sz="4000" b="1" dirty="0" err="1"/>
              <a:t>მომართვები</a:t>
            </a:r>
            <a:r>
              <a:rPr lang="ru-RU" sz="4000" b="1" dirty="0"/>
              <a:t> </a:t>
            </a:r>
            <a:r>
              <a:rPr lang="ru-RU" sz="4000" b="1" dirty="0" err="1"/>
              <a:t>და</a:t>
            </a:r>
            <a:r>
              <a:rPr lang="ru-RU" sz="4000" b="1" dirty="0"/>
              <a:t> </a:t>
            </a:r>
            <a:r>
              <a:rPr lang="ru-RU" sz="4000" b="1" dirty="0" err="1"/>
              <a:t>მასზე</a:t>
            </a:r>
            <a:r>
              <a:rPr lang="ru-RU" sz="4000" b="1" dirty="0"/>
              <a:t> </a:t>
            </a:r>
            <a:r>
              <a:rPr lang="ru-RU" sz="4000" b="1" dirty="0" err="1"/>
              <a:t>გაცემული</a:t>
            </a:r>
            <a:r>
              <a:rPr lang="ru-RU" sz="4000" b="1" dirty="0"/>
              <a:t> </a:t>
            </a:r>
            <a:r>
              <a:rPr lang="ru-RU" sz="4000" b="1" dirty="0" err="1"/>
              <a:t>პასუხების</a:t>
            </a:r>
            <a:r>
              <a:rPr lang="ru-RU" sz="4000" b="1" dirty="0"/>
              <a:t> </a:t>
            </a:r>
            <a:r>
              <a:rPr lang="ru-RU" sz="4000" b="1" dirty="0" err="1"/>
              <a:t>რაოდენობა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endParaRPr lang="ru-RU" dirty="0"/>
          </a:p>
        </p:txBody>
      </p:sp>
      <p:sp>
        <p:nvSpPr>
          <p:cNvPr id="5" name="Прямоугольник с одним вырезанным углом 18"/>
          <p:cNvSpPr>
            <a:spLocks/>
          </p:cNvSpPr>
          <p:nvPr/>
        </p:nvSpPr>
        <p:spPr bwMode="auto">
          <a:xfrm>
            <a:off x="2826327" y="3449782"/>
            <a:ext cx="8250382" cy="1059874"/>
          </a:xfrm>
          <a:custGeom>
            <a:avLst/>
            <a:gdLst>
              <a:gd name="T0" fmla="*/ 0 w 5347411"/>
              <a:gd name="T1" fmla="*/ 0 h 570281"/>
              <a:gd name="T2" fmla="*/ 5252362 w 5347411"/>
              <a:gd name="T3" fmla="*/ 0 h 570281"/>
              <a:gd name="T4" fmla="*/ 5347411 w 5347411"/>
              <a:gd name="T5" fmla="*/ 95049 h 570281"/>
              <a:gd name="T6" fmla="*/ 5347411 w 5347411"/>
              <a:gd name="T7" fmla="*/ 570281 h 570281"/>
              <a:gd name="T8" fmla="*/ 0 w 5347411"/>
              <a:gd name="T9" fmla="*/ 570281 h 570281"/>
              <a:gd name="T10" fmla="*/ 0 w 5347411"/>
              <a:gd name="T11" fmla="*/ 0 h 57028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347411" h="570281">
                <a:moveTo>
                  <a:pt x="0" y="0"/>
                </a:moveTo>
                <a:lnTo>
                  <a:pt x="5252362" y="0"/>
                </a:lnTo>
                <a:lnTo>
                  <a:pt x="5347411" y="95049"/>
                </a:lnTo>
                <a:lnTo>
                  <a:pt x="5347411" y="570281"/>
                </a:lnTo>
                <a:lnTo>
                  <a:pt x="0" y="570281"/>
                </a:lnTo>
                <a:lnTo>
                  <a:pt x="0" y="0"/>
                </a:lnTo>
                <a:close/>
              </a:path>
            </a:pathLst>
          </a:custGeom>
          <a:solidFill>
            <a:srgbClr val="D9ECFB"/>
          </a:solidFill>
          <a:ln w="10795">
            <a:solidFill>
              <a:srgbClr val="481346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ka-GE" dirty="0"/>
              <a:t>               </a:t>
            </a:r>
            <a:r>
              <a:rPr lang="ka-GE" sz="2400" dirty="0"/>
              <a:t>კომიტეტში შემოვიდა და დამუშავდა159 კორესპონდენცია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 rot="10800000" flipV="1">
            <a:off x="1776844" y="2466933"/>
            <a:ext cx="7263246" cy="5213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ctr">
              <a:lnSpc>
                <a:spcPct val="125000"/>
              </a:lnSpc>
              <a:spcAft>
                <a:spcPts val="0"/>
              </a:spcAft>
            </a:pPr>
            <a:r>
              <a:rPr lang="ka-GE" sz="2400" dirty="0">
                <a:ea typeface="Calibri" panose="020F0502020204030204" pitchFamily="34" charset="0"/>
                <a:cs typeface="Times New Roman" panose="02020603050405020304" pitchFamily="18" charset="0"/>
              </a:rPr>
              <a:t>კომიტეტის თავმჯდომარემ მიიღო 44 მოქალაქე</a:t>
            </a:r>
            <a:endParaRPr lang="ru-RU" sz="2400" dirty="0">
              <a:effectLst/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с одним вырезанным углом 18"/>
          <p:cNvSpPr>
            <a:spLocks/>
          </p:cNvSpPr>
          <p:nvPr/>
        </p:nvSpPr>
        <p:spPr bwMode="auto">
          <a:xfrm>
            <a:off x="2157845" y="2386445"/>
            <a:ext cx="8250382" cy="1059874"/>
          </a:xfrm>
          <a:custGeom>
            <a:avLst/>
            <a:gdLst>
              <a:gd name="T0" fmla="*/ 0 w 5347411"/>
              <a:gd name="T1" fmla="*/ 0 h 570281"/>
              <a:gd name="T2" fmla="*/ 5252362 w 5347411"/>
              <a:gd name="T3" fmla="*/ 0 h 570281"/>
              <a:gd name="T4" fmla="*/ 5347411 w 5347411"/>
              <a:gd name="T5" fmla="*/ 95049 h 570281"/>
              <a:gd name="T6" fmla="*/ 5347411 w 5347411"/>
              <a:gd name="T7" fmla="*/ 570281 h 570281"/>
              <a:gd name="T8" fmla="*/ 0 w 5347411"/>
              <a:gd name="T9" fmla="*/ 570281 h 570281"/>
              <a:gd name="T10" fmla="*/ 0 w 5347411"/>
              <a:gd name="T11" fmla="*/ 0 h 57028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347411" h="570281">
                <a:moveTo>
                  <a:pt x="0" y="0"/>
                </a:moveTo>
                <a:lnTo>
                  <a:pt x="5252362" y="0"/>
                </a:lnTo>
                <a:lnTo>
                  <a:pt x="5347411" y="95049"/>
                </a:lnTo>
                <a:lnTo>
                  <a:pt x="5347411" y="570281"/>
                </a:lnTo>
                <a:lnTo>
                  <a:pt x="0" y="570281"/>
                </a:lnTo>
                <a:lnTo>
                  <a:pt x="0" y="0"/>
                </a:lnTo>
                <a:close/>
              </a:path>
            </a:pathLst>
          </a:custGeom>
          <a:solidFill>
            <a:srgbClr val="D9ECFB"/>
          </a:solidFill>
          <a:ln w="10795">
            <a:solidFill>
              <a:srgbClr val="481346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ka-GE" dirty="0"/>
              <a:t>                    </a:t>
            </a:r>
            <a:r>
              <a:rPr lang="ka-GE" sz="2400" dirty="0"/>
              <a:t>კომიტეტის თავმჯდომარემ მიიღო 17 მოქალაქე</a:t>
            </a:r>
            <a:endParaRPr lang="ru-RU" sz="2400" dirty="0"/>
          </a:p>
        </p:txBody>
      </p:sp>
      <p:sp>
        <p:nvSpPr>
          <p:cNvPr id="9" name="Прямоугольник с одним вырезанным углом 18"/>
          <p:cNvSpPr>
            <a:spLocks/>
          </p:cNvSpPr>
          <p:nvPr/>
        </p:nvSpPr>
        <p:spPr bwMode="auto">
          <a:xfrm>
            <a:off x="3193472" y="4544290"/>
            <a:ext cx="8250382" cy="1059874"/>
          </a:xfrm>
          <a:custGeom>
            <a:avLst/>
            <a:gdLst>
              <a:gd name="T0" fmla="*/ 0 w 5347411"/>
              <a:gd name="T1" fmla="*/ 0 h 570281"/>
              <a:gd name="T2" fmla="*/ 5252362 w 5347411"/>
              <a:gd name="T3" fmla="*/ 0 h 570281"/>
              <a:gd name="T4" fmla="*/ 5347411 w 5347411"/>
              <a:gd name="T5" fmla="*/ 95049 h 570281"/>
              <a:gd name="T6" fmla="*/ 5347411 w 5347411"/>
              <a:gd name="T7" fmla="*/ 570281 h 570281"/>
              <a:gd name="T8" fmla="*/ 0 w 5347411"/>
              <a:gd name="T9" fmla="*/ 570281 h 570281"/>
              <a:gd name="T10" fmla="*/ 0 w 5347411"/>
              <a:gd name="T11" fmla="*/ 0 h 57028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347411" h="570281">
                <a:moveTo>
                  <a:pt x="0" y="0"/>
                </a:moveTo>
                <a:lnTo>
                  <a:pt x="5252362" y="0"/>
                </a:lnTo>
                <a:lnTo>
                  <a:pt x="5347411" y="95049"/>
                </a:lnTo>
                <a:lnTo>
                  <a:pt x="5347411" y="570281"/>
                </a:lnTo>
                <a:lnTo>
                  <a:pt x="0" y="570281"/>
                </a:lnTo>
                <a:lnTo>
                  <a:pt x="0" y="0"/>
                </a:lnTo>
                <a:close/>
              </a:path>
            </a:pathLst>
          </a:custGeom>
          <a:solidFill>
            <a:srgbClr val="D9ECFB"/>
          </a:solidFill>
          <a:ln w="10795">
            <a:solidFill>
              <a:srgbClr val="481346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ka-GE" sz="2400" dirty="0"/>
              <a:t>კომიტეტიდან გაიგზავნა 22 კორესპონდენცია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9086955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73966"/>
          </a:xfrm>
        </p:spPr>
        <p:txBody>
          <a:bodyPr>
            <a:normAutofit fontScale="90000"/>
          </a:bodyPr>
          <a:lstStyle/>
          <a:p>
            <a:pPr algn="ctr"/>
            <a:r>
              <a:rPr lang="ka-GE" sz="2800" b="1" dirty="0"/>
              <a:t>საზედამხედველო საქმიანობა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8296" y="1192696"/>
            <a:ext cx="10959547" cy="4399721"/>
          </a:xfrm>
        </p:spPr>
        <p:txBody>
          <a:bodyPr>
            <a:normAutofit/>
          </a:bodyPr>
          <a:lstStyle/>
          <a:p>
            <a:endParaRPr lang="ru-RU" dirty="0"/>
          </a:p>
          <a:p>
            <a:pPr marL="0" indent="0" algn="just">
              <a:buNone/>
            </a:pPr>
            <a:r>
              <a:rPr lang="ka-GE" sz="2400" dirty="0"/>
              <a:t>21 ნოემბერს კომიტეტმა მოისმინა - </a:t>
            </a:r>
            <a:r>
              <a:rPr lang="en-US" sz="2400" dirty="0"/>
              <a:t>ა(ა)</a:t>
            </a:r>
            <a:r>
              <a:rPr lang="en-US" sz="2400" dirty="0" err="1"/>
              <a:t>იპ</a:t>
            </a:r>
            <a:r>
              <a:rPr lang="en-US" sz="2400" dirty="0"/>
              <a:t> "ქ. </a:t>
            </a:r>
            <a:r>
              <a:rPr lang="en-US" sz="2400" dirty="0" err="1"/>
              <a:t>ბათუმის</a:t>
            </a:r>
            <a:r>
              <a:rPr lang="en-US" sz="2400" dirty="0"/>
              <a:t> </a:t>
            </a:r>
            <a:r>
              <a:rPr lang="en-US" sz="2400" dirty="0" err="1"/>
              <a:t>საჩოგბურთო</a:t>
            </a:r>
            <a:r>
              <a:rPr lang="en-US" sz="2400" dirty="0"/>
              <a:t> </a:t>
            </a:r>
            <a:r>
              <a:rPr lang="en-US" sz="2400" dirty="0" err="1"/>
              <a:t>კომპლექსი</a:t>
            </a:r>
            <a:r>
              <a:rPr lang="ka-GE" sz="2400" dirty="0"/>
              <a:t>ს</a:t>
            </a:r>
            <a:r>
              <a:rPr lang="en-US" sz="2400" dirty="0"/>
              <a:t>"</a:t>
            </a:r>
            <a:r>
              <a:rPr lang="ka-GE" sz="2400" dirty="0"/>
              <a:t>, </a:t>
            </a:r>
            <a:r>
              <a:rPr lang="en-US" sz="2400" dirty="0"/>
              <a:t>ა(ა)</a:t>
            </a:r>
            <a:r>
              <a:rPr lang="en-US" sz="2400" dirty="0" err="1"/>
              <a:t>იპ</a:t>
            </a:r>
            <a:r>
              <a:rPr lang="en-US" sz="2400" dirty="0"/>
              <a:t> </a:t>
            </a:r>
            <a:r>
              <a:rPr lang="en-US" sz="2400" dirty="0" err="1"/>
              <a:t>ირაკლი</a:t>
            </a:r>
            <a:r>
              <a:rPr lang="en-US" sz="2400" dirty="0"/>
              <a:t> </a:t>
            </a:r>
            <a:r>
              <a:rPr lang="en-US" sz="2400" dirty="0" err="1"/>
              <a:t>თურმანიძის</a:t>
            </a:r>
            <a:r>
              <a:rPr lang="en-US" sz="2400" dirty="0"/>
              <a:t> </a:t>
            </a:r>
            <a:r>
              <a:rPr lang="en-US" sz="2400" dirty="0" err="1"/>
              <a:t>სახელობის</a:t>
            </a:r>
            <a:r>
              <a:rPr lang="en-US" sz="2400" dirty="0"/>
              <a:t> </a:t>
            </a:r>
            <a:r>
              <a:rPr lang="en-US" sz="2400" dirty="0" err="1"/>
              <a:t>ძალოსნობის</a:t>
            </a:r>
            <a:r>
              <a:rPr lang="en-US" sz="2400" dirty="0"/>
              <a:t> </a:t>
            </a:r>
            <a:r>
              <a:rPr lang="en-US" sz="2400" dirty="0" err="1"/>
              <a:t>კომპლექსი</a:t>
            </a:r>
            <a:r>
              <a:rPr lang="ka-GE" sz="2400" dirty="0"/>
              <a:t>ს დირექტორების და </a:t>
            </a:r>
            <a:r>
              <a:rPr lang="en-US" sz="2400" dirty="0"/>
              <a:t>ა)</a:t>
            </a:r>
            <a:r>
              <a:rPr lang="en-US" sz="2400" dirty="0" err="1"/>
              <a:t>იპ</a:t>
            </a:r>
            <a:r>
              <a:rPr lang="en-US" sz="2400" dirty="0"/>
              <a:t> "</a:t>
            </a:r>
            <a:r>
              <a:rPr lang="en-US" sz="2400" dirty="0" err="1"/>
              <a:t>მუხრან</a:t>
            </a:r>
            <a:r>
              <a:rPr lang="en-US" sz="2400" dirty="0"/>
              <a:t> </a:t>
            </a:r>
            <a:r>
              <a:rPr lang="en-US" sz="2400" dirty="0" err="1"/>
              <a:t>ვახტანგაძის</a:t>
            </a:r>
            <a:r>
              <a:rPr lang="en-US" sz="2400" dirty="0"/>
              <a:t> </a:t>
            </a:r>
            <a:r>
              <a:rPr lang="en-US" sz="2400" dirty="0" err="1"/>
              <a:t>სახელობის</a:t>
            </a:r>
            <a:r>
              <a:rPr lang="en-US" sz="2400" dirty="0"/>
              <a:t> </a:t>
            </a:r>
            <a:r>
              <a:rPr lang="en-US" sz="2400" dirty="0" err="1"/>
              <a:t>ბათუმის</a:t>
            </a:r>
            <a:r>
              <a:rPr lang="en-US" sz="2400" dirty="0"/>
              <a:t> </a:t>
            </a:r>
            <a:r>
              <a:rPr lang="en-US" sz="2400" dirty="0" err="1"/>
              <a:t>სპორტის</a:t>
            </a:r>
            <a:r>
              <a:rPr lang="en-US" sz="2400" dirty="0"/>
              <a:t> </a:t>
            </a:r>
            <a:r>
              <a:rPr lang="en-US" sz="2400" dirty="0" err="1"/>
              <a:t>სასახლის</a:t>
            </a:r>
            <a:r>
              <a:rPr lang="en-US" sz="2400" dirty="0"/>
              <a:t>"</a:t>
            </a:r>
            <a:r>
              <a:rPr lang="ka-GE" sz="2400" dirty="0"/>
              <a:t> დირექტორის მოადგილის ანგარიშები მიმდინარე წელს გაწეული საქმიანობის შესახებ</a:t>
            </a:r>
            <a:endParaRPr lang="ru-RU" sz="2400" dirty="0"/>
          </a:p>
          <a:p>
            <a:pPr algn="just"/>
            <a:endParaRPr lang="ru-RU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48866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6123" y="206863"/>
            <a:ext cx="10515600" cy="1325563"/>
          </a:xfrm>
        </p:spPr>
        <p:txBody>
          <a:bodyPr>
            <a:normAutofit/>
          </a:bodyPr>
          <a:lstStyle/>
          <a:p>
            <a:r>
              <a:rPr lang="ka-GE" sz="3200" b="1" dirty="0"/>
              <a:t>სახელმწიფო ბიუჯეტის შესრულების ანგარიში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1. 2025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წლის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25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თებერვლის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კომიტეტის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სხდომაზე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განხილული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იქნა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აჭარის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ავტონომიური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რესპუბლიკის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კანონის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პროექტი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აჭარის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ავტონომიური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რესპუბლიკის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2025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წლის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რესპუბლიკური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ბიუჯეტის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შესახებ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აჭარის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ავტონომიური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რესპუბლიკის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კანონში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ცვლილების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შეტანის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თაობაზე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რომელიც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აჭარის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ავტონომიური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რესპუბლიკის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ფინანსთა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და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ეკონომიკის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მინისტრმა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ჯაბა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ფუტკარაძემ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წარმოადგინა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2. 2025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წლის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20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მაისის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სხდომაზე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განხილული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იქნა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აჭარის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ავტონომიური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რესპუბლიკის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2024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წლის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რესპუბლიკური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ბიუჯეტის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შესრულებისა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და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აჭარის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ავტონომიური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რესპუბლიკის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2025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წლის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რესპუბლიკური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ბიუჯეტის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პირველი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კვარტლის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შესრულების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ანგარიშები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რომელიც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აჭარის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ავტონომიური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რესპუბლიკის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ფინანსთა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და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ეკონომიკის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მინისტრმა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ჯაბა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ფუტკარაძემ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წარმოადგინა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3. 2025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წლის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17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სექტემბრის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სხდომაზე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განხილული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იქნა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აჭარის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ავტონომიური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რესპუბლიკის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2025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წლის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რესპუბლიკური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ბიუჯეტის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ორი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კვარტლის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შესრულების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ანგარიში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რომელიც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აჭარის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ავტონომიური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რესპუბლიკის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ფინანსთა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და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ეკონომიკის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მინისტრმა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a-GE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ედნარ ნატარიძემ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წარმოადგინა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2760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4390EEC-8CA7-4348-A382-015EA16A3F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070" y="397565"/>
            <a:ext cx="10929730" cy="5779398"/>
          </a:xfrm>
        </p:spPr>
        <p:txBody>
          <a:bodyPr/>
          <a:lstStyle/>
          <a:p>
            <a:pPr algn="just"/>
            <a:r>
              <a:rPr lang="ru-RU" sz="2000" b="1" dirty="0"/>
              <a:t>4. 2025 </a:t>
            </a:r>
            <a:r>
              <a:rPr lang="ru-RU" sz="2000" b="1" dirty="0" err="1"/>
              <a:t>წლის</a:t>
            </a:r>
            <a:r>
              <a:rPr lang="ru-RU" sz="2000" b="1" dirty="0"/>
              <a:t> 13 </a:t>
            </a:r>
            <a:r>
              <a:rPr lang="ru-RU" sz="2000" b="1" dirty="0" err="1"/>
              <a:t>ნოემბრის</a:t>
            </a:r>
            <a:r>
              <a:rPr lang="ru-RU" sz="2000" b="1" dirty="0"/>
              <a:t> </a:t>
            </a:r>
            <a:r>
              <a:rPr lang="ru-RU" sz="2000" b="1" dirty="0" err="1"/>
              <a:t>სხდომაზე</a:t>
            </a:r>
            <a:r>
              <a:rPr lang="ru-RU" sz="2000" b="1" dirty="0"/>
              <a:t> </a:t>
            </a:r>
            <a:r>
              <a:rPr lang="ru-RU" sz="2000" b="1" dirty="0" err="1"/>
              <a:t>განხილული</a:t>
            </a:r>
            <a:r>
              <a:rPr lang="ru-RU" sz="2000" b="1" dirty="0"/>
              <a:t> </a:t>
            </a:r>
            <a:r>
              <a:rPr lang="ru-RU" sz="2000" b="1" dirty="0" err="1"/>
              <a:t>იქნა</a:t>
            </a:r>
            <a:r>
              <a:rPr lang="ru-RU" sz="2000" b="1" dirty="0"/>
              <a:t> </a:t>
            </a:r>
            <a:r>
              <a:rPr lang="ru-RU" sz="2000" b="1" dirty="0" err="1"/>
              <a:t>აჭარის</a:t>
            </a:r>
            <a:r>
              <a:rPr lang="ru-RU" sz="2000" b="1" dirty="0"/>
              <a:t> </a:t>
            </a:r>
            <a:r>
              <a:rPr lang="ru-RU" sz="2000" b="1" dirty="0" err="1"/>
              <a:t>ავტონომიური</a:t>
            </a:r>
            <a:r>
              <a:rPr lang="ru-RU" sz="2000" b="1" dirty="0"/>
              <a:t> </a:t>
            </a:r>
            <a:r>
              <a:rPr lang="ru-RU" sz="2000" b="1" dirty="0" err="1"/>
              <a:t>რესპუბლიკის</a:t>
            </a:r>
            <a:r>
              <a:rPr lang="ru-RU" sz="2000" b="1" dirty="0"/>
              <a:t> 2025 </a:t>
            </a:r>
            <a:r>
              <a:rPr lang="ru-RU" sz="2000" b="1" dirty="0" err="1"/>
              <a:t>წლის</a:t>
            </a:r>
            <a:r>
              <a:rPr lang="ru-RU" sz="2000" b="1" dirty="0"/>
              <a:t> </a:t>
            </a:r>
            <a:r>
              <a:rPr lang="ru-RU" sz="2000" b="1" dirty="0" err="1"/>
              <a:t>რესპუბლიკური</a:t>
            </a:r>
            <a:r>
              <a:rPr lang="ru-RU" sz="2000" b="1" dirty="0"/>
              <a:t> </a:t>
            </a:r>
            <a:r>
              <a:rPr lang="ru-RU" sz="2000" b="1" dirty="0" err="1"/>
              <a:t>ბიუჯეტის</a:t>
            </a:r>
            <a:r>
              <a:rPr lang="ru-RU" sz="2000" b="1" dirty="0"/>
              <a:t> </a:t>
            </a:r>
            <a:r>
              <a:rPr lang="ru-RU" sz="2000" b="1" dirty="0" err="1"/>
              <a:t>სამი</a:t>
            </a:r>
            <a:r>
              <a:rPr lang="ru-RU" sz="2000" b="1" dirty="0"/>
              <a:t> </a:t>
            </a:r>
            <a:r>
              <a:rPr lang="ru-RU" sz="2000" b="1" dirty="0" err="1"/>
              <a:t>კვარტლის</a:t>
            </a:r>
            <a:r>
              <a:rPr lang="ru-RU" sz="2000" b="1" dirty="0"/>
              <a:t> </a:t>
            </a:r>
            <a:r>
              <a:rPr lang="ru-RU" sz="2000" b="1" dirty="0" err="1"/>
              <a:t>შესრულების</a:t>
            </a:r>
            <a:r>
              <a:rPr lang="ru-RU" sz="2000" b="1" dirty="0"/>
              <a:t> </a:t>
            </a:r>
            <a:r>
              <a:rPr lang="ru-RU" sz="2000" b="1" dirty="0" err="1"/>
              <a:t>ანგარიში</a:t>
            </a:r>
            <a:r>
              <a:rPr lang="ru-RU" sz="2000" b="1" dirty="0"/>
              <a:t>, </a:t>
            </a:r>
            <a:r>
              <a:rPr lang="ru-RU" sz="2000" b="1" dirty="0" err="1"/>
              <a:t>აჭარის</a:t>
            </a:r>
            <a:r>
              <a:rPr lang="ru-RU" sz="2000" b="1" dirty="0"/>
              <a:t> </a:t>
            </a:r>
            <a:r>
              <a:rPr lang="ru-RU" sz="2000" b="1" dirty="0" err="1"/>
              <a:t>ავტონომიური</a:t>
            </a:r>
            <a:r>
              <a:rPr lang="ru-RU" sz="2000" b="1" dirty="0"/>
              <a:t> </a:t>
            </a:r>
            <a:r>
              <a:rPr lang="ru-RU" sz="2000" b="1" dirty="0" err="1"/>
              <a:t>რესპუბლიკის</a:t>
            </a:r>
            <a:r>
              <a:rPr lang="ru-RU" sz="2000" b="1" dirty="0"/>
              <a:t> 2026 </a:t>
            </a:r>
            <a:r>
              <a:rPr lang="ru-RU" sz="2000" b="1" dirty="0" err="1"/>
              <a:t>წლის</a:t>
            </a:r>
            <a:r>
              <a:rPr lang="ru-RU" sz="2000" b="1" dirty="0"/>
              <a:t> </a:t>
            </a:r>
            <a:r>
              <a:rPr lang="ru-RU" sz="2000" b="1" dirty="0" err="1"/>
              <a:t>რესპუბლიკური</a:t>
            </a:r>
            <a:r>
              <a:rPr lang="ru-RU" sz="2000" b="1" dirty="0"/>
              <a:t> </a:t>
            </a:r>
            <a:r>
              <a:rPr lang="ru-RU" sz="2000" b="1" dirty="0" err="1"/>
              <a:t>ბიუჯეტის</a:t>
            </a:r>
            <a:r>
              <a:rPr lang="ru-RU" sz="2000" b="1" dirty="0"/>
              <a:t> </a:t>
            </a:r>
            <a:r>
              <a:rPr lang="ru-RU" sz="2000" b="1" dirty="0" err="1"/>
              <a:t>შესახებ</a:t>
            </a:r>
            <a:r>
              <a:rPr lang="ru-RU" sz="2000" b="1" dirty="0"/>
              <a:t>“ </a:t>
            </a:r>
            <a:r>
              <a:rPr lang="ru-RU" sz="2000" b="1" dirty="0" err="1"/>
              <a:t>აჭარის</a:t>
            </a:r>
            <a:r>
              <a:rPr lang="ru-RU" sz="2000" b="1" dirty="0"/>
              <a:t> </a:t>
            </a:r>
            <a:r>
              <a:rPr lang="ru-RU" sz="2000" b="1" dirty="0" err="1"/>
              <a:t>ავტონომიური</a:t>
            </a:r>
            <a:r>
              <a:rPr lang="ru-RU" sz="2000" b="1" dirty="0"/>
              <a:t> </a:t>
            </a:r>
            <a:r>
              <a:rPr lang="ru-RU" sz="2000" b="1" dirty="0" err="1"/>
              <a:t>რესპუბლიკის</a:t>
            </a:r>
            <a:r>
              <a:rPr lang="ru-RU" sz="2000" b="1" dirty="0"/>
              <a:t> </a:t>
            </a:r>
            <a:r>
              <a:rPr lang="ru-RU" sz="2000" b="1" dirty="0" err="1"/>
              <a:t>კანონის</a:t>
            </a:r>
            <a:r>
              <a:rPr lang="ru-RU" sz="2000" b="1" dirty="0"/>
              <a:t> </a:t>
            </a:r>
            <a:r>
              <a:rPr lang="ru-RU" sz="2000" b="1" dirty="0" err="1"/>
              <a:t>პროექტი</a:t>
            </a:r>
            <a:r>
              <a:rPr lang="ru-RU" sz="2000" b="1" dirty="0"/>
              <a:t> </a:t>
            </a:r>
            <a:r>
              <a:rPr lang="ru-RU" sz="2000" b="1" dirty="0" err="1"/>
              <a:t>და</a:t>
            </a:r>
            <a:r>
              <a:rPr lang="ru-RU" sz="2000" b="1" dirty="0"/>
              <a:t> </a:t>
            </a:r>
            <a:r>
              <a:rPr lang="ru-RU" sz="2000" b="1" dirty="0" err="1"/>
              <a:t>ბიუჯეტის</a:t>
            </a:r>
            <a:r>
              <a:rPr lang="ru-RU" sz="2000" b="1" dirty="0"/>
              <a:t> </a:t>
            </a:r>
            <a:r>
              <a:rPr lang="ru-RU" sz="2000" b="1" dirty="0" err="1"/>
              <a:t>შესაბამისი</a:t>
            </a:r>
            <a:r>
              <a:rPr lang="ru-RU" sz="2000" b="1" dirty="0"/>
              <a:t> </a:t>
            </a:r>
            <a:r>
              <a:rPr lang="ru-RU" sz="2000" b="1" dirty="0" err="1"/>
              <a:t>ავტონომიური</a:t>
            </a:r>
            <a:r>
              <a:rPr lang="ru-RU" sz="2000" b="1" dirty="0"/>
              <a:t> </a:t>
            </a:r>
            <a:r>
              <a:rPr lang="ru-RU" sz="2000" b="1" dirty="0" err="1"/>
              <a:t>რესპუბლიკის</a:t>
            </a:r>
            <a:r>
              <a:rPr lang="ru-RU" sz="2000" b="1" dirty="0"/>
              <a:t>  2026-2029 </a:t>
            </a:r>
            <a:r>
              <a:rPr lang="ru-RU" sz="2000" b="1" dirty="0" err="1"/>
              <a:t>წლების</a:t>
            </a:r>
            <a:r>
              <a:rPr lang="ru-RU" sz="2000" b="1" dirty="0"/>
              <a:t> </a:t>
            </a:r>
            <a:r>
              <a:rPr lang="ru-RU" sz="2000" b="1" dirty="0" err="1"/>
              <a:t>პრიორიტეტების</a:t>
            </a:r>
            <a:r>
              <a:rPr lang="ru-RU" sz="2000" b="1" dirty="0"/>
              <a:t> </a:t>
            </a:r>
            <a:r>
              <a:rPr lang="ru-RU" sz="2000" b="1" dirty="0" err="1"/>
              <a:t>დოკუმენტი</a:t>
            </a:r>
            <a:r>
              <a:rPr lang="ru-RU" sz="2000" b="1" dirty="0"/>
              <a:t>, </a:t>
            </a:r>
            <a:r>
              <a:rPr lang="ru-RU" sz="2000" b="1" dirty="0" err="1"/>
              <a:t>რომელიც</a:t>
            </a:r>
            <a:r>
              <a:rPr lang="ru-RU" sz="2000" b="1" dirty="0"/>
              <a:t> </a:t>
            </a:r>
            <a:r>
              <a:rPr lang="ru-RU" sz="2000" b="1" dirty="0" err="1"/>
              <a:t>აჭარის</a:t>
            </a:r>
            <a:r>
              <a:rPr lang="ru-RU" sz="2000" b="1" dirty="0"/>
              <a:t> </a:t>
            </a:r>
            <a:r>
              <a:rPr lang="ru-RU" sz="2000" b="1" dirty="0" err="1"/>
              <a:t>ავტონომიური</a:t>
            </a:r>
            <a:r>
              <a:rPr lang="ru-RU" sz="2000" b="1" dirty="0"/>
              <a:t> </a:t>
            </a:r>
            <a:r>
              <a:rPr lang="ru-RU" sz="2000" b="1" dirty="0" err="1"/>
              <a:t>რესპუბლიკის</a:t>
            </a:r>
            <a:r>
              <a:rPr lang="ru-RU" sz="2000" b="1" dirty="0"/>
              <a:t> </a:t>
            </a:r>
            <a:r>
              <a:rPr lang="ru-RU" sz="2000" b="1" dirty="0" err="1"/>
              <a:t>ფინანსთა</a:t>
            </a:r>
            <a:r>
              <a:rPr lang="ru-RU" sz="2000" b="1" dirty="0"/>
              <a:t> </a:t>
            </a:r>
            <a:r>
              <a:rPr lang="ru-RU" sz="2000" b="1" dirty="0" err="1"/>
              <a:t>და</a:t>
            </a:r>
            <a:r>
              <a:rPr lang="ru-RU" sz="2000" b="1" dirty="0"/>
              <a:t> </a:t>
            </a:r>
            <a:r>
              <a:rPr lang="ru-RU" sz="2000" b="1" dirty="0" err="1"/>
              <a:t>ეკონომიკის</a:t>
            </a:r>
            <a:r>
              <a:rPr lang="ru-RU" sz="2000" b="1" dirty="0"/>
              <a:t> </a:t>
            </a:r>
            <a:r>
              <a:rPr lang="ru-RU" sz="2000" b="1" dirty="0" err="1"/>
              <a:t>მინისტრმა</a:t>
            </a:r>
            <a:r>
              <a:rPr lang="ru-RU" sz="2000" b="1" dirty="0"/>
              <a:t> </a:t>
            </a:r>
            <a:r>
              <a:rPr lang="ka-GE" sz="2000" b="1" dirty="0"/>
              <a:t>ედნარ ნატარიძემ  </a:t>
            </a:r>
            <a:r>
              <a:rPr lang="ru-RU" sz="2000" b="1" dirty="0" err="1"/>
              <a:t>წარმოადგინა</a:t>
            </a:r>
            <a:r>
              <a:rPr lang="ru-RU" sz="2000" b="1" dirty="0"/>
              <a:t>.</a:t>
            </a:r>
            <a:endParaRPr lang="ru-RU" sz="2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71063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0839"/>
          </a:xfrm>
        </p:spPr>
        <p:txBody>
          <a:bodyPr>
            <a:normAutofit fontScale="90000"/>
          </a:bodyPr>
          <a:lstStyle/>
          <a:p>
            <a:pPr algn="ctr"/>
            <a:r>
              <a:rPr lang="ka-GE" b="1" dirty="0"/>
              <a:t> </a:t>
            </a:r>
            <a:r>
              <a:rPr lang="ru-RU" dirty="0"/>
              <a:t/>
            </a:r>
            <a:br>
              <a:rPr lang="ru-RU" dirty="0"/>
            </a:br>
            <a:r>
              <a:rPr lang="ka-GE" sz="3600" b="1" dirty="0"/>
              <a:t>კომიტეტის თავმჯდომარე:</a:t>
            </a:r>
            <a:r>
              <a:rPr lang="ru-RU" sz="3600" dirty="0"/>
              <a:t/>
            </a:r>
            <a:br>
              <a:rPr lang="ru-RU" sz="3600" dirty="0"/>
            </a:b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007918"/>
            <a:ext cx="12192000" cy="5850082"/>
          </a:xfrm>
        </p:spPr>
        <p:txBody>
          <a:bodyPr>
            <a:normAutofit/>
          </a:bodyPr>
          <a:lstStyle/>
          <a:p>
            <a:pPr lvl="0"/>
            <a:r>
              <a:rPr lang="ka-GE" sz="2000" dirty="0"/>
              <a:t>21.03 - დაუნის სინდრომის მსოფლიო დღესთან დაკავშირებით, დავით ბაციკაძე, აჭარის უმაღლესი საბჭოსა და ხელისუფლების სხვა წარმომადგენლებთან ერთად, ქობულეთის N3 საჯარო სკოლაში მოწყობილ ხელოვნების სივრცეს ესტუმრა.</a:t>
            </a:r>
            <a:endParaRPr lang="ru-RU" sz="2000" dirty="0"/>
          </a:p>
          <a:p>
            <a:pPr lvl="0"/>
            <a:r>
              <a:rPr lang="ka-GE" sz="2000" dirty="0"/>
              <a:t>14.04 - დავით ბაციკაძე, მთავრობის წევრებსა და სხვა ოფიციალურ პირებთან ერთად, ბათუმის სპორტის სასახლეში გამართულ კურაშის ევროპის ჩემპიონატის გახსნის  ცერემონიალს დაესწრო.</a:t>
            </a:r>
            <a:endParaRPr lang="ru-RU" sz="2000" dirty="0"/>
          </a:p>
          <a:p>
            <a:pPr lvl="0"/>
            <a:r>
              <a:rPr lang="ka-GE" sz="2000" dirty="0"/>
              <a:t>15.04 - დავით ბაციკაძე  ბათუმის შოთა რუსთაველის სახელმწიფო უნივერსიტეტში, პედაგოგებთან გამართულ შეხვედრაში მონაწილეობდა.</a:t>
            </a:r>
          </a:p>
          <a:p>
            <a:r>
              <a:rPr lang="ka-GE" sz="2200" dirty="0"/>
              <a:t>24.04 - დავით ბაციკაძემ, „ახალგაზრდული რეგიონული ფორუმის“ გახსნასთან დაკავშირებულ ღონისძიებაში მიიღო მონაწილეობა და პროექტის მონაწილეებს სიტყვით მიმართა.</a:t>
            </a:r>
            <a:endParaRPr lang="ru-RU" sz="2200" dirty="0"/>
          </a:p>
          <a:p>
            <a:pPr lvl="0"/>
            <a:endParaRPr lang="ru-RU" sz="2200" dirty="0"/>
          </a:p>
          <a:p>
            <a:pPr lvl="0"/>
            <a:r>
              <a:rPr lang="ka-GE" sz="2200" dirty="0"/>
              <a:t>20.05 - კომიტეტის თავმჯდომარე - დავით ბაციკაძე, განათლებისა და სპორტის მინისტრ - მაია ხაჯიშვილსა და ბათუმის მერის მოვალეობის შემსრულებელ - გიორგი მურვანიძესთან ერთად N6 საჯარო სკოლაში, "ბოლო ზართან" დაკავშირებულ ღონისძიებას დაესწრო.</a:t>
            </a:r>
            <a:endParaRPr lang="ru-RU" sz="2200" dirty="0"/>
          </a:p>
          <a:p>
            <a:pPr lvl="0"/>
            <a:r>
              <a:rPr lang="ka-GE" sz="2200" dirty="0"/>
              <a:t>23.05 - დავით ბაციკაძე, განათლებისა და სპორტის მინისტრთან, მაია ხაჯიშვილთან და ხელისუფლების სხვა წარმომადგენლებთან ერთად, შუახევის მუნიციპალიტეტის რამდენიმე საჯარო სკოლაში იმყოფებოდა.</a:t>
            </a:r>
            <a:endParaRPr lang="ru-RU" sz="22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8754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3682" y="159856"/>
            <a:ext cx="11668991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ka-GE" dirty="0"/>
              <a:t>28.05 - დავით ბაციკაძე, აჭარის ხელოვნების მუზეუმში,  ბათუმის ხელოვნების სახელმწიფო უნივერსიტეტის, არქიტექტურის სპეციალობის სტუდენტთა და კურსდამთავრებულთა პროექტების პრეზენტაციას ესწრებოდა.</a:t>
            </a:r>
            <a:endParaRPr lang="ru-RU" dirty="0"/>
          </a:p>
          <a:p>
            <a:pPr lvl="0"/>
            <a:r>
              <a:rPr lang="ka-GE" dirty="0"/>
              <a:t>05.06 - დავით ბაციკაძე, საკანონმდებლო და აღმასრულებელი ხელისუფლებების წარმომადგენლებთან ერთად, დაესწრო  „სელიმობის“ აღმნიშვნელ ღონისძიებას, რომელიც, ტრადიციულად, აჭარის მაღალმთიანეთში იმართება.</a:t>
            </a:r>
            <a:endParaRPr lang="ru-RU" dirty="0"/>
          </a:p>
          <a:p>
            <a:pPr lvl="0"/>
            <a:r>
              <a:rPr lang="ka-GE" dirty="0"/>
              <a:t>26.06 - დავით ბაციკაძე, უმაღლესი საბჭოს სხვა წევრებთან ერთად, ბათუმის შოთა რუსთაველის სახელმწიფო უნივერსიტეტში, წიგნების - „აჭარა უძველესი დროიდან თანამედროვეობამდე“ და „ეთნოგრაფიული აჭარა“ წარდგენას დაესწრო.</a:t>
            </a:r>
            <a:endParaRPr lang="ru-RU" dirty="0"/>
          </a:p>
          <a:p>
            <a:pPr lvl="0"/>
            <a:r>
              <a:rPr lang="ka-GE" dirty="0"/>
              <a:t>12.08 - დავით ბაციკაძე დაესწრო ბათუმში, ახალგაზრდობის საერთაშორისო დღესთან დაკავშირებით გამართულ ფორუმს - „ახალგაზრდული მონაწილეობითი პოლიტიკა“ .</a:t>
            </a:r>
            <a:endParaRPr lang="ru-RU" dirty="0"/>
          </a:p>
          <a:p>
            <a:pPr lvl="0"/>
            <a:r>
              <a:rPr lang="ka-GE" dirty="0"/>
              <a:t>13.09 -  კომიტეტის თავმჯდომარემ, დავით ბაციკაძემ მონაწილეობა მიიღო ბათუმის სახელმწიფო საზღვაო აკადემიაში გამართულ საზეიმო ცერემონიაში, რომელიც ახალი სასწავლო წლის გახსნასა და წარჩინებულ კურსდამთავრებულთა დაჯილდოებას მიეძღვნა.</a:t>
            </a:r>
            <a:endParaRPr lang="ru-RU" dirty="0"/>
          </a:p>
          <a:p>
            <a:pPr lvl="0"/>
            <a:r>
              <a:rPr lang="ka-GE" dirty="0"/>
              <a:t>14.09 - განათლების, მეცნიერების, კულტურისა და სპორტის საკითხთა კომიტეტის თავმჯდომარემ - დავით ბაციკაძემ,მონაწილეობა მიიღო ქალაქ ბათუმის მე-16 საჯარო სკოლაში, კონკურსებსა და საგნობრივ ოლიმპიადებში გამარჯვებულთა დაჯილდოების საზეიმო ცერემონიაში.</a:t>
            </a:r>
            <a:endParaRPr lang="ru-RU" dirty="0"/>
          </a:p>
          <a:p>
            <a:pPr lvl="0"/>
            <a:r>
              <a:rPr lang="ka-GE" dirty="0"/>
              <a:t>19.09 -  დავით ბაციკაძე დაესწრო ბათუმის შოთა რუსთაველის სახელმწიფო უნივერსიტეტში გამართულ  საერთაშორისო კონფერენციას -„შავიზღვისპირეთი ცივილიზაციათა გზაჯვარედინზე IV“ -სა და სამეცნიერო ფესტივალს.</a:t>
            </a:r>
          </a:p>
          <a:p>
            <a:r>
              <a:rPr lang="ka-GE" dirty="0"/>
              <a:t>22.09 - დავით ბაციკაძე  დაესწრო ბათუმის შოთა რუსთაველის სახელმწიფო  უნივერსიტეტის დაარსებიდან 90 წლის იუბილეს, პირველკურსელთა 90-ე მიღებისა და ახალი სასწავლო წლის დაწყებისადმი მიძღვნილ საზეიმო ღონისძიებას.</a:t>
            </a:r>
            <a:endParaRPr lang="ru-RU" dirty="0"/>
          </a:p>
          <a:p>
            <a:pPr lvl="0"/>
            <a:endParaRPr lang="ru-RU" dirty="0"/>
          </a:p>
          <a:p>
            <a:pPr lvl="0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713301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1154</Words>
  <Application>Microsoft Office PowerPoint</Application>
  <PresentationFormat>Широкоэкранный</PresentationFormat>
  <Paragraphs>71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Arial</vt:lpstr>
      <vt:lpstr>Calibri</vt:lpstr>
      <vt:lpstr>Calibri Light</vt:lpstr>
      <vt:lpstr>Century Gothic</vt:lpstr>
      <vt:lpstr>Sylfaen</vt:lpstr>
      <vt:lpstr>Times New Roman</vt:lpstr>
      <vt:lpstr>Wingdings</vt:lpstr>
      <vt:lpstr>Тема Office</vt:lpstr>
      <vt:lpstr>განათლების, მეცნიერების, კულტურისა და სპორტის საკითხთა კომიტეტის მიერ 2025 წელს გაწეული საქმიანობის ანგარიში </vt:lpstr>
      <vt:lpstr>საქმიანობის ზოგადი მიმოხილვა </vt:lpstr>
      <vt:lpstr>საკანონმდებლო საქმიანობა </vt:lpstr>
      <vt:lpstr>  მოქალაქეთა წერილები, მომართვები და მასზე გაცემული პასუხების რაოდენობა   </vt:lpstr>
      <vt:lpstr>საზედამხედველო საქმიანობა </vt:lpstr>
      <vt:lpstr>სახელმწიფო ბიუჯეტის შესრულების ანგარიში </vt:lpstr>
      <vt:lpstr>Презентация PowerPoint</vt:lpstr>
      <vt:lpstr>  კომიტეტის თავმჯდომარე: </vt:lpstr>
      <vt:lpstr>Презентация PowerPoint</vt:lpstr>
      <vt:lpstr>Презентация PowerPoint</vt:lpstr>
      <vt:lpstr>Презентация PowerPoint</vt:lpstr>
      <vt:lpstr>    კომიტეტის თავმჯდომარე აქტიურად თანამშრომლობს აჭარის ავტონომიური რესპუბლიკის განათლებისა და  სპორტის და  აჭარის ავტონომიური რესპუბლიკის კულტურის სამინისტროებთან. არის  სამინისტროებთან  შექმნილი შემდეგი კომისიების  წევრი:   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განათლების, მეცნიერების, კულტურისა და სპორტის საკითხთა კომიტეტის მიერ 2023 წლის საგაზაფხულო სესიიდან 2024 წლის საგაზაფხულო  სესიამდე გაწეული საქმიანობის ანგარიში   </dc:title>
  <dc:creator>Naira</dc:creator>
  <cp:lastModifiedBy>Suzana Vashakmadze</cp:lastModifiedBy>
  <cp:revision>16</cp:revision>
  <cp:lastPrinted>2026-03-16T09:40:35Z</cp:lastPrinted>
  <dcterms:created xsi:type="dcterms:W3CDTF">2024-03-20T10:41:22Z</dcterms:created>
  <dcterms:modified xsi:type="dcterms:W3CDTF">2026-03-17T11:17:13Z</dcterms:modified>
</cp:coreProperties>
</file>